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9"/>
  </p:notesMasterIdLst>
  <p:handoutMasterIdLst>
    <p:handoutMasterId r:id="rId50"/>
  </p:handoutMasterIdLst>
  <p:sldIdLst>
    <p:sldId id="256" r:id="rId5"/>
    <p:sldId id="394" r:id="rId6"/>
    <p:sldId id="393" r:id="rId7"/>
    <p:sldId id="422" r:id="rId8"/>
    <p:sldId id="440" r:id="rId9"/>
    <p:sldId id="451" r:id="rId10"/>
    <p:sldId id="444" r:id="rId11"/>
    <p:sldId id="445" r:id="rId12"/>
    <p:sldId id="363" r:id="rId13"/>
    <p:sldId id="368" r:id="rId14"/>
    <p:sldId id="369" r:id="rId15"/>
    <p:sldId id="452" r:id="rId16"/>
    <p:sldId id="427" r:id="rId17"/>
    <p:sldId id="357" r:id="rId18"/>
    <p:sldId id="302" r:id="rId19"/>
    <p:sldId id="442" r:id="rId20"/>
    <p:sldId id="443" r:id="rId21"/>
    <p:sldId id="441" r:id="rId22"/>
    <p:sldId id="453" r:id="rId23"/>
    <p:sldId id="454" r:id="rId24"/>
    <p:sldId id="455" r:id="rId25"/>
    <p:sldId id="448" r:id="rId26"/>
    <p:sldId id="458" r:id="rId27"/>
    <p:sldId id="459" r:id="rId28"/>
    <p:sldId id="456" r:id="rId29"/>
    <p:sldId id="460" r:id="rId30"/>
    <p:sldId id="461" r:id="rId31"/>
    <p:sldId id="465" r:id="rId32"/>
    <p:sldId id="466" r:id="rId33"/>
    <p:sldId id="464" r:id="rId34"/>
    <p:sldId id="462" r:id="rId35"/>
    <p:sldId id="463" r:id="rId36"/>
    <p:sldId id="343" r:id="rId37"/>
    <p:sldId id="425" r:id="rId38"/>
    <p:sldId id="437" r:id="rId39"/>
    <p:sldId id="424" r:id="rId40"/>
    <p:sldId id="429" r:id="rId41"/>
    <p:sldId id="287" r:id="rId42"/>
    <p:sldId id="467" r:id="rId43"/>
    <p:sldId id="364" r:id="rId44"/>
    <p:sldId id="365" r:id="rId45"/>
    <p:sldId id="366" r:id="rId46"/>
    <p:sldId id="367" r:id="rId47"/>
    <p:sldId id="423" r:id="rId48"/>
  </p:sldIdLst>
  <p:sldSz cx="12192000" cy="6858000"/>
  <p:notesSz cx="6858000" cy="9144000"/>
  <p:embeddedFontLst>
    <p:embeddedFont>
      <p:font typeface="Arial Black" panose="020B0A04020102020204" pitchFamily="34" charset="0"/>
      <p:bold r:id="rId51"/>
    </p:embeddedFont>
    <p:embeddedFont>
      <p:font typeface="Cambria Math" panose="02040503050406030204" pitchFamily="18" charset="0"/>
      <p:regular r:id="rId52"/>
    </p:embeddedFont>
    <p:embeddedFont>
      <p:font typeface="Poppins" panose="00000500000000000000" pitchFamily="2" charset="0"/>
      <p:regular r:id="rId53"/>
      <p:bold r:id="rId54"/>
      <p:italic r:id="rId55"/>
      <p:boldItalic r:id="rId56"/>
    </p:embeddedFont>
    <p:embeddedFont>
      <p:font typeface="Poppins Black" panose="00000A00000000000000" pitchFamily="2" charset="0"/>
      <p:bold r:id="rId57"/>
      <p:boldItalic r:id="rId5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 SERHAL Elio" initials="BSE" lastIdx="3" clrIdx="0">
    <p:extLst>
      <p:ext uri="{19B8F6BF-5375-455C-9EA6-DF929625EA0E}">
        <p15:presenceInfo xmlns:p15="http://schemas.microsoft.com/office/powerpoint/2012/main" userId="S-1-5-21-1801674531-299502267-839522115-6975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51518E"/>
    <a:srgbClr val="000000"/>
    <a:srgbClr val="3E4A83"/>
    <a:srgbClr val="E60019"/>
    <a:srgbClr val="BD987A"/>
    <a:srgbClr val="A558A0"/>
    <a:srgbClr val="993D3F"/>
    <a:srgbClr val="E18B76"/>
    <a:srgbClr val="D18B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4061" autoAdjust="0"/>
  </p:normalViewPr>
  <p:slideViewPr>
    <p:cSldViewPr snapToGrid="0">
      <p:cViewPr varScale="1">
        <p:scale>
          <a:sx n="70" d="100"/>
          <a:sy n="70" d="100"/>
        </p:scale>
        <p:origin x="960" y="66"/>
      </p:cViewPr>
      <p:guideLst>
        <p:guide orient="horz" pos="2160"/>
        <p:guide pos="3840"/>
      </p:guideLst>
    </p:cSldViewPr>
  </p:slideViewPr>
  <p:outlineViewPr>
    <p:cViewPr>
      <p:scale>
        <a:sx n="33" d="100"/>
        <a:sy n="33" d="100"/>
      </p:scale>
      <p:origin x="0" y="-7948"/>
    </p:cViewPr>
  </p:outlineViewPr>
  <p:notesTextViewPr>
    <p:cViewPr>
      <p:scale>
        <a:sx n="125" d="100"/>
        <a:sy n="125" d="100"/>
      </p:scale>
      <p:origin x="0" y="0"/>
    </p:cViewPr>
  </p:notesTextViewPr>
  <p:sorterViewPr>
    <p:cViewPr>
      <p:scale>
        <a:sx n="100" d="100"/>
        <a:sy n="100" d="100"/>
      </p:scale>
      <p:origin x="0" y="-10332"/>
    </p:cViewPr>
  </p:sorterViewPr>
  <p:notesViewPr>
    <p:cSldViewPr snapToGrid="0" showGuides="1">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1230463-975F-1FC5-F130-344B42C6A7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79A2308-FA37-6278-0449-3B38B9528E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398CF4-0D8F-4DD3-B28A-923FF3FEE419}" type="datetimeFigureOut">
              <a:rPr lang="fr-FR" smtClean="0"/>
              <a:t>25/09/2025</a:t>
            </a:fld>
            <a:endParaRPr lang="fr-FR"/>
          </a:p>
        </p:txBody>
      </p:sp>
      <p:sp>
        <p:nvSpPr>
          <p:cNvPr id="4" name="Espace réservé du pied de page 3">
            <a:extLst>
              <a:ext uri="{FF2B5EF4-FFF2-40B4-BE49-F238E27FC236}">
                <a16:creationId xmlns:a16="http://schemas.microsoft.com/office/drawing/2014/main" id="{6A7B76CB-13A6-4357-471D-C13C8A6F57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515A29A-0630-2B6D-5C6E-AD2B8E0564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57BD6-0A34-47E4-9D7D-D4D6BB65499E}" type="slidenum">
              <a:rPr lang="fr-FR" smtClean="0"/>
              <a:t>‹#›</a:t>
            </a:fld>
            <a:endParaRPr lang="fr-FR"/>
          </a:p>
        </p:txBody>
      </p:sp>
    </p:spTree>
    <p:extLst>
      <p:ext uri="{BB962C8B-B14F-4D97-AF65-F5344CB8AC3E}">
        <p14:creationId xmlns:p14="http://schemas.microsoft.com/office/powerpoint/2010/main" val="6156703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2B5AC-F81D-469C-ADE7-402A20B32007}" type="datetimeFigureOut">
              <a:rPr lang="fr-FR" smtClean="0"/>
              <a:t>25/09/2025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C14E6-2559-451E-807A-4A34163A34D7}" type="slidenum">
              <a:rPr lang="fr-FR" smtClean="0"/>
              <a:t>‹#›</a:t>
            </a:fld>
            <a:endParaRPr lang="fr-FR"/>
          </a:p>
        </p:txBody>
      </p:sp>
    </p:spTree>
    <p:extLst>
      <p:ext uri="{BB962C8B-B14F-4D97-AF65-F5344CB8AC3E}">
        <p14:creationId xmlns:p14="http://schemas.microsoft.com/office/powerpoint/2010/main" val="4214140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87C14E6-2559-451E-807A-4A34163A34D7}" type="slidenum">
              <a:rPr lang="fr-FR" smtClean="0"/>
              <a:t>3</a:t>
            </a:fld>
            <a:endParaRPr lang="fr-FR"/>
          </a:p>
        </p:txBody>
      </p:sp>
    </p:spTree>
    <p:extLst>
      <p:ext uri="{BB962C8B-B14F-4D97-AF65-F5344CB8AC3E}">
        <p14:creationId xmlns:p14="http://schemas.microsoft.com/office/powerpoint/2010/main" val="1464696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87C14E6-2559-451E-807A-4A34163A34D7}" type="slidenum">
              <a:rPr lang="fr-FR" smtClean="0"/>
              <a:t>40</a:t>
            </a:fld>
            <a:endParaRPr lang="fr-FR"/>
          </a:p>
        </p:txBody>
      </p:sp>
    </p:spTree>
    <p:extLst>
      <p:ext uri="{BB962C8B-B14F-4D97-AF65-F5344CB8AC3E}">
        <p14:creationId xmlns:p14="http://schemas.microsoft.com/office/powerpoint/2010/main" val="231384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effectLst/>
              </a:rPr>
              <a:t>QUEL EST L’OBJECIF DE CHAQUE SERIE DE TEST ?</a:t>
            </a:r>
          </a:p>
          <a:p>
            <a:r>
              <a:rPr lang="fr-FR" b="1" dirty="0"/>
              <a:t>🔹 SSG03 et SSG04</a:t>
            </a:r>
          </a:p>
          <a:p>
            <a:r>
              <a:rPr lang="fr-FR" b="1" dirty="0"/>
              <a:t>Objectif :</a:t>
            </a:r>
            <a:r>
              <a:rPr lang="fr-FR" dirty="0"/>
              <a:t> </a:t>
            </a:r>
            <a:r>
              <a:rPr lang="fr-FR" b="1" dirty="0"/>
              <a:t>Comprendre</a:t>
            </a:r>
            <a:r>
              <a:rPr lang="fr-FR" dirty="0"/>
              <a:t> </a:t>
            </a:r>
            <a:r>
              <a:rPr lang="fr-FR" b="1" dirty="0"/>
              <a:t>le comportement des fondations superficielles soumises à de fortes charges non linéaires </a:t>
            </a:r>
            <a:r>
              <a:rPr lang="fr-FR" dirty="0"/>
              <a:t>et à des contraintes de confinement réalistes.👉 Tests réalisés en centrifuge sur du sable dense et sec (Gajan et </a:t>
            </a:r>
            <a:r>
              <a:rPr lang="fr-FR" dirty="0" err="1"/>
              <a:t>Kutter</a:t>
            </a:r>
            <a:r>
              <a:rPr lang="fr-FR" dirty="0"/>
              <a:t>, 2008).</a:t>
            </a:r>
          </a:p>
          <a:p>
            <a:endParaRPr lang="fr-FR" dirty="0"/>
          </a:p>
          <a:p>
            <a:r>
              <a:rPr lang="fr-FR" b="1" dirty="0"/>
              <a:t>🔹 PWRI_S</a:t>
            </a:r>
          </a:p>
          <a:p>
            <a:r>
              <a:rPr lang="fr-FR" b="1" dirty="0"/>
              <a:t>Objectif :</a:t>
            </a:r>
            <a:r>
              <a:rPr lang="fr-FR" dirty="0"/>
              <a:t> </a:t>
            </a:r>
            <a:r>
              <a:rPr lang="fr-FR" b="1" dirty="0"/>
              <a:t>Étudier</a:t>
            </a:r>
            <a:r>
              <a:rPr lang="fr-FR" dirty="0"/>
              <a:t> </a:t>
            </a:r>
            <a:r>
              <a:rPr lang="fr-FR" b="1" dirty="0"/>
              <a:t>les performances en déformation maximale et résiduelle des fondations superficielles </a:t>
            </a:r>
            <a:r>
              <a:rPr lang="fr-FR" dirty="0"/>
              <a:t>avec faible ou aucune profondeur d’ancrage.👉 Réalisé sur table vibrante 1-g, sur du sable dense et sec, pour simuler des séismes réels (</a:t>
            </a:r>
            <a:r>
              <a:rPr lang="fr-FR" dirty="0" err="1"/>
              <a:t>Shirato</a:t>
            </a:r>
            <a:r>
              <a:rPr lang="fr-FR" dirty="0"/>
              <a:t> et al., 2008).</a:t>
            </a:r>
          </a:p>
          <a:p>
            <a:endParaRPr lang="fr-FR" dirty="0"/>
          </a:p>
          <a:p>
            <a:r>
              <a:rPr lang="fr-FR" b="1" dirty="0"/>
              <a:t>🔹 LJD01</a:t>
            </a:r>
          </a:p>
          <a:p>
            <a:r>
              <a:rPr lang="fr-FR" b="1" dirty="0"/>
              <a:t>Objectif :</a:t>
            </a:r>
            <a:r>
              <a:rPr lang="fr-FR" dirty="0"/>
              <a:t> </a:t>
            </a:r>
            <a:r>
              <a:rPr lang="fr-FR" b="1" dirty="0"/>
              <a:t>Analyser</a:t>
            </a:r>
            <a:r>
              <a:rPr lang="fr-FR" dirty="0"/>
              <a:t> </a:t>
            </a:r>
            <a:r>
              <a:rPr lang="fr-FR" b="1" dirty="0"/>
              <a:t>le comportement global de la déformation</a:t>
            </a:r>
            <a:r>
              <a:rPr lang="fr-FR" dirty="0"/>
              <a:t>, </a:t>
            </a:r>
            <a:r>
              <a:rPr lang="fr-FR" b="1" dirty="0"/>
              <a:t>selon la taille des fondations et la ductilité </a:t>
            </a:r>
            <a:r>
              <a:rPr lang="fr-FR" dirty="0"/>
              <a:t>(sous/sur le sol ou partagée).👉 Tests en centrifuge sur sable dense et sec (Deng et al., 2012a).</a:t>
            </a:r>
          </a:p>
          <a:p>
            <a:endParaRPr lang="fr-FR" dirty="0"/>
          </a:p>
          <a:p>
            <a:r>
              <a:rPr lang="fr-FR" b="1" dirty="0"/>
              <a:t>🔹 LJD03</a:t>
            </a:r>
          </a:p>
          <a:p>
            <a:r>
              <a:rPr lang="fr-FR" b="1" dirty="0"/>
              <a:t>Objectif :</a:t>
            </a:r>
            <a:r>
              <a:rPr lang="fr-FR" dirty="0"/>
              <a:t> </a:t>
            </a:r>
            <a:r>
              <a:rPr lang="fr-FR" b="1" dirty="0"/>
              <a:t>Tester</a:t>
            </a:r>
            <a:r>
              <a:rPr lang="fr-FR" dirty="0"/>
              <a:t> </a:t>
            </a:r>
            <a:r>
              <a:rPr lang="fr-FR" b="1" dirty="0"/>
              <a:t>l’efficacité de plaques en béton pour réduire le tassement </a:t>
            </a:r>
            <a:r>
              <a:rPr lang="fr-FR" dirty="0"/>
              <a:t>permanent des fondations.</a:t>
            </a:r>
          </a:p>
          <a:p>
            <a:r>
              <a:rPr lang="fr-FR" dirty="0"/>
              <a:t>👉 Réalisé sur sable sec de densité faible à moyenne (Deng et </a:t>
            </a:r>
            <a:r>
              <a:rPr lang="fr-FR" dirty="0" err="1"/>
              <a:t>Kutter</a:t>
            </a:r>
            <a:r>
              <a:rPr lang="fr-FR" dirty="0"/>
              <a:t>, 2012).</a:t>
            </a:r>
          </a:p>
          <a:p>
            <a:endParaRPr lang="fr-FR" dirty="0"/>
          </a:p>
          <a:p>
            <a:r>
              <a:rPr lang="fr-FR" b="1" dirty="0"/>
              <a:t>🔹 MAH01</a:t>
            </a:r>
          </a:p>
          <a:p>
            <a:r>
              <a:rPr lang="fr-FR" b="1" dirty="0"/>
              <a:t>Objectif :</a:t>
            </a:r>
            <a:r>
              <a:rPr lang="fr-FR" dirty="0"/>
              <a:t> </a:t>
            </a:r>
            <a:r>
              <a:rPr lang="fr-FR" b="1" dirty="0"/>
              <a:t>Étudier</a:t>
            </a:r>
            <a:r>
              <a:rPr lang="fr-FR" dirty="0"/>
              <a:t> </a:t>
            </a:r>
            <a:r>
              <a:rPr lang="fr-FR" b="1" dirty="0"/>
              <a:t>l’effet du type de sol (</a:t>
            </a:r>
            <a:r>
              <a:rPr lang="fr-FR" b="1" dirty="0" err="1"/>
              <a:t>argile,de</a:t>
            </a:r>
            <a:r>
              <a:rPr lang="fr-FR" b="1" dirty="0"/>
              <a:t> résistance moyenne) sur le comportement des fondations basculantes, avec les propriétés de basculement constantes</a:t>
            </a:r>
            <a:r>
              <a:rPr lang="fr-FR" dirty="0"/>
              <a:t>. 👉 Tests sur colonnes de ponts flexibles (</a:t>
            </a:r>
            <a:r>
              <a:rPr lang="fr-FR" dirty="0" err="1"/>
              <a:t>Hakhamaneshi</a:t>
            </a:r>
            <a:r>
              <a:rPr lang="fr-FR" dirty="0"/>
              <a:t> et al., 2012).</a:t>
            </a:r>
          </a:p>
          <a:p>
            <a:endParaRPr lang="fr-FR" dirty="0"/>
          </a:p>
          <a:p>
            <a:r>
              <a:rPr lang="fr-FR" b="1" dirty="0"/>
              <a:t>🔹 S2011SQF1</a:t>
            </a:r>
          </a:p>
          <a:p>
            <a:r>
              <a:rPr lang="fr-FR" b="1" dirty="0"/>
              <a:t>Objectif :</a:t>
            </a:r>
            <a:r>
              <a:rPr lang="fr-FR" dirty="0"/>
              <a:t> </a:t>
            </a:r>
            <a:r>
              <a:rPr lang="fr-FR" b="1" dirty="0"/>
              <a:t>Évaluer si l’amélioration superficielle du sol peut réduire les déformations des fondations basculantes sur sols médiocres.</a:t>
            </a:r>
            <a:r>
              <a:rPr lang="fr-FR" dirty="0"/>
              <a:t>  👉 Petits tests sur table vibrante 1-g, avec profils sableux homogènes ou à deux couches (</a:t>
            </a:r>
            <a:r>
              <a:rPr lang="fr-FR" dirty="0" err="1"/>
              <a:t>Tsatsis</a:t>
            </a:r>
            <a:r>
              <a:rPr lang="fr-FR" dirty="0"/>
              <a:t> et </a:t>
            </a:r>
            <a:r>
              <a:rPr lang="fr-FR" dirty="0" err="1"/>
              <a:t>Anastasopoulos</a:t>
            </a:r>
            <a:r>
              <a:rPr lang="fr-FR" dirty="0"/>
              <a:t>, 2015).</a:t>
            </a:r>
          </a:p>
          <a:p>
            <a:endParaRPr lang="fr-FR" dirty="0"/>
          </a:p>
          <a:p>
            <a:r>
              <a:rPr lang="fr-FR" b="1" dirty="0"/>
              <a:t>🔹 UCSD</a:t>
            </a:r>
          </a:p>
          <a:p>
            <a:r>
              <a:rPr lang="fr-FR" b="1" dirty="0"/>
              <a:t>Objectif :</a:t>
            </a:r>
            <a:r>
              <a:rPr lang="fr-FR" dirty="0"/>
              <a:t> </a:t>
            </a:r>
            <a:r>
              <a:rPr lang="fr-FR" b="1" dirty="0"/>
              <a:t>Étudier l’impact de l’orientation des fondations (alignée ou en biais) et des propriétés du sol sur le comportement des fondations basculantes</a:t>
            </a:r>
            <a:r>
              <a:rPr lang="fr-FR" dirty="0"/>
              <a:t>. 👉 Grands tests en plein air sur table vibrante avec colonnes en béton armé (</a:t>
            </a:r>
            <a:r>
              <a:rPr lang="fr-FR" dirty="0" err="1"/>
              <a:t>Antonellis</a:t>
            </a:r>
            <a:r>
              <a:rPr lang="fr-FR" dirty="0"/>
              <a:t> et al., 2015).</a:t>
            </a:r>
          </a:p>
          <a:p>
            <a:endParaRPr lang="fr-FR" dirty="0"/>
          </a:p>
          <a:p>
            <a:endParaRPr lang="fr-FR" dirty="0"/>
          </a:p>
          <a:p>
            <a:r>
              <a:rPr lang="fr-FR" b="1" u="sng" dirty="0"/>
              <a:t>QUELLES SONT LES </a:t>
            </a:r>
            <a:r>
              <a:rPr lang="fr-FR" sz="1400" b="1" i="1" u="sng" dirty="0">
                <a:solidFill>
                  <a:srgbClr val="92D050"/>
                </a:solidFill>
              </a:rPr>
              <a:t>SECTIONS</a:t>
            </a:r>
            <a:r>
              <a:rPr lang="fr-FR" b="1" u="sng" dirty="0"/>
              <a:t> DE LA BASE DE DONNEES </a:t>
            </a:r>
            <a:r>
              <a:rPr lang="fr-FR" b="1" u="sng" dirty="0" err="1"/>
              <a:t>FoRCY</a:t>
            </a:r>
            <a:r>
              <a:rPr lang="fr-FR" b="1" u="sng" dirty="0"/>
              <a:t> ?</a:t>
            </a:r>
          </a:p>
          <a:p>
            <a:r>
              <a:rPr lang="fr-FR" b="1" dirty="0"/>
              <a:t>🧱 1. Test </a:t>
            </a:r>
            <a:r>
              <a:rPr lang="fr-FR" b="1" dirty="0" err="1"/>
              <a:t>Series</a:t>
            </a:r>
            <a:r>
              <a:rPr lang="fr-FR" b="1" dirty="0"/>
              <a:t> Info (Informations sur la série de tests)</a:t>
            </a:r>
          </a:p>
          <a:p>
            <a:pPr>
              <a:buFont typeface="Arial" panose="020B0604020202020204" pitchFamily="34" charset="0"/>
              <a:buChar char="•"/>
            </a:pPr>
            <a:r>
              <a:rPr lang="fr-FR" b="1" dirty="0"/>
              <a:t>Variables</a:t>
            </a:r>
            <a:r>
              <a:rPr lang="fr-FR" dirty="0"/>
              <a:t> : nom des chercheurs, source de financement, type de test, équipement utilisé.</a:t>
            </a:r>
          </a:p>
          <a:p>
            <a:pPr>
              <a:buFont typeface="Arial" panose="020B0604020202020204" pitchFamily="34" charset="0"/>
              <a:buChar char="•"/>
            </a:pPr>
            <a:r>
              <a:rPr lang="fr-FR" b="1" dirty="0"/>
              <a:t>But</a:t>
            </a:r>
            <a:r>
              <a:rPr lang="fr-FR" dirty="0"/>
              <a:t> : donner le </a:t>
            </a:r>
            <a:r>
              <a:rPr lang="fr-FR" b="1" dirty="0"/>
              <a:t>contexte général</a:t>
            </a:r>
            <a:r>
              <a:rPr lang="fr-FR" dirty="0"/>
              <a:t> du test.</a:t>
            </a:r>
          </a:p>
          <a:p>
            <a:pPr>
              <a:buFont typeface="Arial" panose="020B0604020202020204" pitchFamily="34" charset="0"/>
              <a:buNone/>
            </a:pPr>
            <a:endParaRPr lang="fr-FR" dirty="0"/>
          </a:p>
          <a:p>
            <a:r>
              <a:rPr lang="fr-FR" b="1" dirty="0"/>
              <a:t>🎯 2. Event Info (Informations sur l'événement simulé)</a:t>
            </a:r>
          </a:p>
          <a:p>
            <a:pPr>
              <a:buFont typeface="Arial" panose="020B0604020202020204" pitchFamily="34" charset="0"/>
              <a:buChar char="•"/>
            </a:pPr>
            <a:r>
              <a:rPr lang="fr-FR" b="1" dirty="0"/>
              <a:t>Variables</a:t>
            </a:r>
            <a:r>
              <a:rPr lang="fr-FR" dirty="0"/>
              <a:t> : identifiant de l’événement, nom de la structure, conditions initiales, facteurs d’échelle.</a:t>
            </a:r>
          </a:p>
          <a:p>
            <a:pPr>
              <a:buFont typeface="Arial" panose="020B0604020202020204" pitchFamily="34" charset="0"/>
              <a:buChar char="•"/>
            </a:pPr>
            <a:r>
              <a:rPr lang="fr-FR" b="1" dirty="0"/>
              <a:t>But</a:t>
            </a:r>
            <a:r>
              <a:rPr lang="fr-FR" dirty="0"/>
              <a:t> : caractériser </a:t>
            </a:r>
            <a:r>
              <a:rPr lang="fr-FR" b="1" dirty="0"/>
              <a:t>chaque simulation ou essai</a:t>
            </a:r>
            <a:r>
              <a:rPr lang="fr-FR" dirty="0"/>
              <a:t>.</a:t>
            </a:r>
          </a:p>
          <a:p>
            <a:pPr>
              <a:buFont typeface="Arial" panose="020B0604020202020204" pitchFamily="34" charset="0"/>
              <a:buChar char="•"/>
            </a:pPr>
            <a:endParaRPr lang="fr-FR" dirty="0"/>
          </a:p>
          <a:p>
            <a:r>
              <a:rPr lang="fr-FR" b="1" dirty="0"/>
              <a:t>🪨 3. </a:t>
            </a:r>
            <a:r>
              <a:rPr lang="fr-FR" b="1" dirty="0" err="1"/>
              <a:t>Soil</a:t>
            </a:r>
            <a:r>
              <a:rPr lang="fr-FR" b="1" dirty="0"/>
              <a:t> Profile </a:t>
            </a:r>
            <a:r>
              <a:rPr lang="fr-FR" b="1" dirty="0" err="1"/>
              <a:t>Properties</a:t>
            </a:r>
            <a:r>
              <a:rPr lang="fr-FR" b="1" dirty="0"/>
              <a:t> (Propriétés du profil de sol)</a:t>
            </a:r>
          </a:p>
          <a:p>
            <a:pPr>
              <a:buFont typeface="Arial" panose="020B0604020202020204" pitchFamily="34" charset="0"/>
              <a:buChar char="•"/>
            </a:pPr>
            <a:r>
              <a:rPr lang="fr-FR" b="1" dirty="0"/>
              <a:t>Variables globales</a:t>
            </a:r>
            <a:r>
              <a:rPr lang="fr-FR" dirty="0"/>
              <a:t> : épaisseur totale du sol, profondeur de la nappe phréatique, nombre de couches.</a:t>
            </a:r>
          </a:p>
          <a:p>
            <a:pPr>
              <a:buFont typeface="Arial" panose="020B0604020202020204" pitchFamily="34" charset="0"/>
              <a:buChar char="•"/>
            </a:pPr>
            <a:r>
              <a:rPr lang="fr-FR" b="1" dirty="0"/>
              <a:t>Variables par couche</a:t>
            </a:r>
            <a:r>
              <a:rPr lang="fr-FR" dirty="0"/>
              <a:t> : type de sol, hauteur, densité, teneur en eau, densité relative, résistance au cisaillement non drainée.</a:t>
            </a:r>
          </a:p>
          <a:p>
            <a:pPr>
              <a:buFont typeface="Arial" panose="020B0604020202020204" pitchFamily="34" charset="0"/>
              <a:buChar char="•"/>
            </a:pPr>
            <a:r>
              <a:rPr lang="fr-FR" b="1" dirty="0"/>
              <a:t>But</a:t>
            </a:r>
            <a:r>
              <a:rPr lang="fr-FR" dirty="0"/>
              <a:t> : décrire </a:t>
            </a:r>
            <a:r>
              <a:rPr lang="fr-FR" b="1" dirty="0"/>
              <a:t>la composition et les propriétés mécaniques du sol</a:t>
            </a:r>
            <a:r>
              <a:rPr lang="fr-FR" dirty="0"/>
              <a:t>.</a:t>
            </a:r>
          </a:p>
          <a:p>
            <a:pPr>
              <a:buFont typeface="Arial" panose="020B0604020202020204" pitchFamily="34" charset="0"/>
              <a:buChar char="•"/>
            </a:pPr>
            <a:endParaRPr lang="fr-FR" dirty="0"/>
          </a:p>
          <a:p>
            <a:r>
              <a:rPr lang="fr-FR" b="1" dirty="0"/>
              <a:t>🏗️ 4. Structural </a:t>
            </a:r>
            <a:r>
              <a:rPr lang="fr-FR" b="1" dirty="0" err="1"/>
              <a:t>Properties</a:t>
            </a:r>
            <a:r>
              <a:rPr lang="fr-FR" b="1" dirty="0"/>
              <a:t> (Propriétés de la structure)</a:t>
            </a:r>
          </a:p>
          <a:p>
            <a:pPr>
              <a:buFont typeface="Arial" panose="020B0604020202020204" pitchFamily="34" charset="0"/>
              <a:buChar char="•"/>
            </a:pPr>
            <a:r>
              <a:rPr lang="fr-FR" b="1" dirty="0"/>
              <a:t>Variables</a:t>
            </a:r>
            <a:r>
              <a:rPr lang="fr-FR" dirty="0"/>
              <a:t> : matériaux, géométrie, inertie de la structure, pression de la semelle, période de base fixe.</a:t>
            </a:r>
          </a:p>
          <a:p>
            <a:pPr>
              <a:buFont typeface="Arial" panose="020B0604020202020204" pitchFamily="34" charset="0"/>
              <a:buChar char="•"/>
            </a:pPr>
            <a:r>
              <a:rPr lang="fr-FR" b="1" dirty="0"/>
              <a:t>But</a:t>
            </a:r>
            <a:r>
              <a:rPr lang="fr-FR" dirty="0"/>
              <a:t> : définir </a:t>
            </a:r>
            <a:r>
              <a:rPr lang="fr-FR" b="1" dirty="0"/>
              <a:t>les caractéristiques mécaniques et dynamiques de la structure</a:t>
            </a:r>
            <a:r>
              <a:rPr lang="fr-FR" dirty="0"/>
              <a:t>.</a:t>
            </a:r>
          </a:p>
          <a:p>
            <a:pPr>
              <a:buFont typeface="Arial" panose="020B0604020202020204" pitchFamily="34" charset="0"/>
              <a:buChar char="•"/>
            </a:pPr>
            <a:endParaRPr lang="fr-FR" dirty="0"/>
          </a:p>
          <a:p>
            <a:r>
              <a:rPr lang="fr-FR" b="1" dirty="0"/>
              <a:t>🪨⚖️ 5. </a:t>
            </a:r>
            <a:r>
              <a:rPr lang="fr-FR" b="1" dirty="0" err="1"/>
              <a:t>Rocking</a:t>
            </a:r>
            <a:r>
              <a:rPr lang="fr-FR" b="1" dirty="0"/>
              <a:t> System </a:t>
            </a:r>
            <a:r>
              <a:rPr lang="fr-FR" b="1" dirty="0" err="1"/>
              <a:t>Properties</a:t>
            </a:r>
            <a:r>
              <a:rPr lang="fr-FR" b="1" dirty="0"/>
              <a:t> (Propriétés du système de basculement)</a:t>
            </a:r>
          </a:p>
          <a:p>
            <a:pPr>
              <a:buFont typeface="Arial" panose="020B0604020202020204" pitchFamily="34" charset="0"/>
              <a:buChar char="•"/>
            </a:pPr>
            <a:r>
              <a:rPr lang="fr-FR" b="1" dirty="0"/>
              <a:t>Variables clés</a:t>
            </a:r>
            <a:r>
              <a:rPr lang="fr-FR" dirty="0"/>
              <a:t> :</a:t>
            </a:r>
          </a:p>
          <a:p>
            <a:pPr marL="742950" lvl="1" indent="-285750">
              <a:buFont typeface="Arial" panose="020B0604020202020204" pitchFamily="34" charset="0"/>
              <a:buChar char="•"/>
            </a:pPr>
            <a:r>
              <a:rPr lang="fr-FR" dirty="0"/>
              <a:t>M/(VL) → rapport moment/(charge/longueur)</a:t>
            </a:r>
          </a:p>
          <a:p>
            <a:pPr marL="742950" lvl="1" indent="-285750">
              <a:buFont typeface="Arial" panose="020B0604020202020204" pitchFamily="34" charset="0"/>
              <a:buChar char="•"/>
            </a:pPr>
            <a:r>
              <a:rPr lang="fr-FR" dirty="0" err="1"/>
              <a:t>FSv</a:t>
            </a:r>
            <a:r>
              <a:rPr lang="fr-FR" dirty="0"/>
              <a:t> → facteur de sécurité vertical</a:t>
            </a:r>
          </a:p>
          <a:p>
            <a:pPr marL="742950" lvl="1" indent="-285750">
              <a:buFont typeface="Arial" panose="020B0604020202020204" pitchFamily="34" charset="0"/>
              <a:buChar char="•"/>
            </a:pPr>
            <a:r>
              <a:rPr lang="fr-FR" dirty="0"/>
              <a:t>A/</a:t>
            </a:r>
            <a:r>
              <a:rPr lang="fr-FR" dirty="0" err="1"/>
              <a:t>Ac</a:t>
            </a:r>
            <a:r>
              <a:rPr lang="fr-FR" dirty="0"/>
              <a:t> → ratio de surface de semelle</a:t>
            </a:r>
          </a:p>
          <a:p>
            <a:pPr marL="742950" lvl="1" indent="-285750">
              <a:buFont typeface="Arial" panose="020B0604020202020204" pitchFamily="34" charset="0"/>
              <a:buChar char="•"/>
            </a:pPr>
            <a:r>
              <a:rPr lang="fr-FR" dirty="0" err="1"/>
              <a:t>Mcf</a:t>
            </a:r>
            <a:r>
              <a:rPr lang="fr-FR" dirty="0"/>
              <a:t>, </a:t>
            </a:r>
            <a:r>
              <a:rPr lang="fr-FR" dirty="0" err="1"/>
              <a:t>Mcc</a:t>
            </a:r>
            <a:r>
              <a:rPr lang="fr-FR" dirty="0"/>
              <a:t> → moments critiques</a:t>
            </a:r>
          </a:p>
          <a:p>
            <a:pPr marL="742950" lvl="1" indent="-285750">
              <a:buFont typeface="Arial" panose="020B0604020202020204" pitchFamily="34" charset="0"/>
              <a:buChar char="•"/>
            </a:pPr>
            <a:r>
              <a:rPr lang="fr-FR" dirty="0"/>
              <a:t>Cr, </a:t>
            </a:r>
            <a:r>
              <a:rPr lang="fr-FR" dirty="0" err="1"/>
              <a:t>Cy</a:t>
            </a:r>
            <a:r>
              <a:rPr lang="fr-FR" dirty="0"/>
              <a:t>, T1 → rigidité, seuil de plastification, période fondamentale</a:t>
            </a:r>
          </a:p>
          <a:p>
            <a:pPr>
              <a:buFont typeface="Arial" panose="020B0604020202020204" pitchFamily="34" charset="0"/>
              <a:buChar char="•"/>
            </a:pPr>
            <a:r>
              <a:rPr lang="fr-FR" b="1" dirty="0"/>
              <a:t>But</a:t>
            </a:r>
            <a:r>
              <a:rPr lang="fr-FR" dirty="0"/>
              <a:t> : caractériser </a:t>
            </a:r>
            <a:r>
              <a:rPr lang="fr-FR" b="1" dirty="0"/>
              <a:t>le comportement dynamique du système sol-structure en basculement</a:t>
            </a:r>
            <a:r>
              <a:rPr lang="fr-FR" dirty="0"/>
              <a:t>.</a:t>
            </a:r>
          </a:p>
          <a:p>
            <a:pPr>
              <a:buFont typeface="Arial" panose="020B0604020202020204" pitchFamily="34" charset="0"/>
              <a:buChar char="•"/>
            </a:pPr>
            <a:endParaRPr lang="fr-FR" dirty="0"/>
          </a:p>
          <a:p>
            <a:r>
              <a:rPr lang="fr-FR" b="1" dirty="0"/>
              <a:t>🌍 6. Ground Motion </a:t>
            </a:r>
            <a:r>
              <a:rPr lang="fr-FR" b="1" dirty="0" err="1"/>
              <a:t>Properties</a:t>
            </a:r>
            <a:r>
              <a:rPr lang="fr-FR" b="1" dirty="0"/>
              <a:t> (Propriétés du mouvement sismique)</a:t>
            </a:r>
          </a:p>
          <a:p>
            <a:pPr>
              <a:buFont typeface="Arial" panose="020B0604020202020204" pitchFamily="34" charset="0"/>
              <a:buChar char="•"/>
            </a:pPr>
            <a:r>
              <a:rPr lang="fr-FR" b="1" dirty="0"/>
              <a:t>Variables</a:t>
            </a:r>
            <a:r>
              <a:rPr lang="fr-FR" dirty="0"/>
              <a:t> : nom du séisme, station d’enregistrement, accélération maximale (PGA), vitesse maximale (PGV), intensité d’Arias (Ia).</a:t>
            </a:r>
          </a:p>
          <a:p>
            <a:pPr>
              <a:buFont typeface="Arial" panose="020B0604020202020204" pitchFamily="34" charset="0"/>
              <a:buChar char="•"/>
            </a:pPr>
            <a:r>
              <a:rPr lang="fr-FR" b="1" dirty="0"/>
              <a:t>But</a:t>
            </a:r>
            <a:r>
              <a:rPr lang="fr-FR" dirty="0"/>
              <a:t> : décrire </a:t>
            </a:r>
            <a:r>
              <a:rPr lang="fr-FR" b="1" dirty="0"/>
              <a:t>l’excitation sismique appliquée</a:t>
            </a:r>
            <a:r>
              <a:rPr lang="fr-FR" dirty="0"/>
              <a:t>.</a:t>
            </a:r>
          </a:p>
          <a:p>
            <a:pPr>
              <a:buFont typeface="Arial" panose="020B0604020202020204" pitchFamily="34" charset="0"/>
              <a:buChar char="•"/>
            </a:pPr>
            <a:endParaRPr lang="fr-FR" dirty="0"/>
          </a:p>
          <a:p>
            <a:r>
              <a:rPr lang="fr-FR" b="1" dirty="0"/>
              <a:t>📈 7. Performance </a:t>
            </a:r>
            <a:r>
              <a:rPr lang="fr-FR" b="1" dirty="0" err="1"/>
              <a:t>Results</a:t>
            </a:r>
            <a:r>
              <a:rPr lang="fr-FR" b="1" dirty="0"/>
              <a:t> (Résultats de performance)</a:t>
            </a:r>
          </a:p>
          <a:p>
            <a:pPr>
              <a:buFont typeface="Arial" panose="020B0604020202020204" pitchFamily="34" charset="0"/>
              <a:buChar char="•"/>
            </a:pPr>
            <a:r>
              <a:rPr lang="fr-FR" b="1" dirty="0"/>
              <a:t>Variables</a:t>
            </a:r>
            <a:r>
              <a:rPr lang="fr-FR" dirty="0"/>
              <a:t> :</a:t>
            </a:r>
          </a:p>
          <a:p>
            <a:pPr marL="742950" lvl="1" indent="-285750">
              <a:buFont typeface="Arial" panose="020B0604020202020204" pitchFamily="34" charset="0"/>
              <a:buChar char="•"/>
            </a:pPr>
            <a:r>
              <a:rPr lang="fr-FR" dirty="0"/>
              <a:t>Déformations maximales, résiduelles (drift ratio, rotation, glissement)</a:t>
            </a:r>
          </a:p>
          <a:p>
            <a:pPr marL="742950" lvl="1" indent="-285750">
              <a:buFont typeface="Arial" panose="020B0604020202020204" pitchFamily="34" charset="0"/>
              <a:buChar char="•"/>
            </a:pPr>
            <a:r>
              <a:rPr lang="fr-FR" dirty="0"/>
              <a:t>Tassement total et tassement du sol</a:t>
            </a:r>
          </a:p>
          <a:p>
            <a:pPr marL="742950" lvl="1" indent="-285750">
              <a:buFont typeface="Arial" panose="020B0604020202020204" pitchFamily="34" charset="0"/>
              <a:buChar char="•"/>
            </a:pPr>
            <a:r>
              <a:rPr lang="fr-FR" dirty="0"/>
              <a:t>Forces maximales dans la semelle</a:t>
            </a:r>
          </a:p>
          <a:p>
            <a:pPr marL="742950" lvl="1" indent="-285750">
              <a:buFont typeface="Arial" panose="020B0604020202020204" pitchFamily="34" charset="0"/>
              <a:buChar char="•"/>
            </a:pPr>
            <a:r>
              <a:rPr lang="fr-FR" dirty="0"/>
              <a:t>Évolution de la période naturelle</a:t>
            </a:r>
          </a:p>
          <a:p>
            <a:pPr>
              <a:buFont typeface="Arial" panose="020B0604020202020204" pitchFamily="34" charset="0"/>
              <a:buChar char="•"/>
            </a:pPr>
            <a:r>
              <a:rPr lang="fr-FR" b="1" dirty="0"/>
              <a:t>But</a:t>
            </a:r>
            <a:r>
              <a:rPr lang="fr-FR" dirty="0"/>
              <a:t> : mesurer </a:t>
            </a:r>
            <a:r>
              <a:rPr lang="fr-FR" b="1" dirty="0"/>
              <a:t>la réponse du système sol-structure</a:t>
            </a:r>
            <a:r>
              <a:rPr lang="fr-FR" dirty="0"/>
              <a:t>.</a:t>
            </a:r>
          </a:p>
          <a:p>
            <a:endParaRPr lang="fr-FR" dirty="0"/>
          </a:p>
          <a:p>
            <a:r>
              <a:rPr lang="fr-FR" b="1" dirty="0"/>
              <a:t>📑 8. Reports, Data, Photos/</a:t>
            </a:r>
            <a:r>
              <a:rPr lang="fr-FR" b="1" dirty="0" err="1"/>
              <a:t>Videos</a:t>
            </a:r>
            <a:r>
              <a:rPr lang="fr-FR" b="1" dirty="0"/>
              <a:t>, Drawings/</a:t>
            </a:r>
            <a:r>
              <a:rPr lang="fr-FR" b="1" dirty="0" err="1"/>
              <a:t>Diagrams</a:t>
            </a:r>
            <a:endParaRPr lang="fr-FR" b="1" dirty="0"/>
          </a:p>
          <a:p>
            <a:pPr>
              <a:buFont typeface="Arial" panose="020B0604020202020204" pitchFamily="34" charset="0"/>
              <a:buChar char="•"/>
            </a:pPr>
            <a:r>
              <a:rPr lang="fr-FR" dirty="0"/>
              <a:t>Contiennent des fichiers associés aux données, vidéos, figures et dessins explicatifs.</a:t>
            </a:r>
          </a:p>
          <a:p>
            <a:endParaRPr lang="fr-FR" dirty="0"/>
          </a:p>
        </p:txBody>
      </p:sp>
      <p:sp>
        <p:nvSpPr>
          <p:cNvPr id="4" name="Espace réservé du numéro de diapositive 3"/>
          <p:cNvSpPr>
            <a:spLocks noGrp="1"/>
          </p:cNvSpPr>
          <p:nvPr>
            <p:ph type="sldNum" sz="quarter" idx="5"/>
          </p:nvPr>
        </p:nvSpPr>
        <p:spPr/>
        <p:txBody>
          <a:bodyPr/>
          <a:lstStyle/>
          <a:p>
            <a:fld id="{087C14E6-2559-451E-807A-4A34163A34D7}" type="slidenum">
              <a:rPr lang="fr-FR" smtClean="0"/>
              <a:t>7</a:t>
            </a:fld>
            <a:endParaRPr lang="fr-FR"/>
          </a:p>
        </p:txBody>
      </p:sp>
    </p:spTree>
    <p:extLst>
      <p:ext uri="{BB962C8B-B14F-4D97-AF65-F5344CB8AC3E}">
        <p14:creationId xmlns:p14="http://schemas.microsoft.com/office/powerpoint/2010/main" val="3982807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effectLst/>
              </a:rPr>
              <a:t>QUEL EST L’OBJECIF DE CHAQUE SERIE DE TEST ?</a:t>
            </a:r>
          </a:p>
          <a:p>
            <a:r>
              <a:rPr lang="fr-FR" b="1" dirty="0"/>
              <a:t>🔹 SSG03 et SSG04</a:t>
            </a:r>
          </a:p>
          <a:p>
            <a:r>
              <a:rPr lang="fr-FR" b="1" dirty="0"/>
              <a:t>Objectif :</a:t>
            </a:r>
            <a:r>
              <a:rPr lang="fr-FR" dirty="0"/>
              <a:t> </a:t>
            </a:r>
            <a:r>
              <a:rPr lang="fr-FR" b="1" dirty="0"/>
              <a:t>Comprendre</a:t>
            </a:r>
            <a:r>
              <a:rPr lang="fr-FR" dirty="0"/>
              <a:t> </a:t>
            </a:r>
            <a:r>
              <a:rPr lang="fr-FR" b="1" dirty="0"/>
              <a:t>le comportement des fondations superficielles soumises à de fortes charges non linéaires </a:t>
            </a:r>
            <a:r>
              <a:rPr lang="fr-FR" dirty="0"/>
              <a:t>et à des contraintes de confinement réalistes.👉 Tests réalisés en centrifuge sur du sable dense et sec (Gajan et </a:t>
            </a:r>
            <a:r>
              <a:rPr lang="fr-FR" dirty="0" err="1"/>
              <a:t>Kutter</a:t>
            </a:r>
            <a:r>
              <a:rPr lang="fr-FR" dirty="0"/>
              <a:t>, 2008).</a:t>
            </a:r>
          </a:p>
          <a:p>
            <a:endParaRPr lang="fr-FR" dirty="0"/>
          </a:p>
          <a:p>
            <a:r>
              <a:rPr lang="fr-FR" b="1" dirty="0"/>
              <a:t>🔹 PWRI_S</a:t>
            </a:r>
          </a:p>
          <a:p>
            <a:r>
              <a:rPr lang="fr-FR" b="1" dirty="0"/>
              <a:t>Objectif :</a:t>
            </a:r>
            <a:r>
              <a:rPr lang="fr-FR" dirty="0"/>
              <a:t> </a:t>
            </a:r>
            <a:r>
              <a:rPr lang="fr-FR" b="1" dirty="0"/>
              <a:t>Étudier</a:t>
            </a:r>
            <a:r>
              <a:rPr lang="fr-FR" dirty="0"/>
              <a:t> </a:t>
            </a:r>
            <a:r>
              <a:rPr lang="fr-FR" b="1" dirty="0"/>
              <a:t>les performances en déformation maximale et résiduelle des fondations superficielles </a:t>
            </a:r>
            <a:r>
              <a:rPr lang="fr-FR" dirty="0"/>
              <a:t>avec faible ou aucune profondeur d’ancrage.👉 Réalisé sur table vibrante 1-g, sur du sable dense et sec, pour simuler des séismes réels (</a:t>
            </a:r>
            <a:r>
              <a:rPr lang="fr-FR" dirty="0" err="1"/>
              <a:t>Shirato</a:t>
            </a:r>
            <a:r>
              <a:rPr lang="fr-FR" dirty="0"/>
              <a:t> et al., 2008).</a:t>
            </a:r>
          </a:p>
          <a:p>
            <a:endParaRPr lang="fr-FR" dirty="0"/>
          </a:p>
          <a:p>
            <a:r>
              <a:rPr lang="fr-FR" b="1" dirty="0"/>
              <a:t>🔹 LJD01</a:t>
            </a:r>
          </a:p>
          <a:p>
            <a:r>
              <a:rPr lang="fr-FR" b="1" dirty="0"/>
              <a:t>Objectif :</a:t>
            </a:r>
            <a:r>
              <a:rPr lang="fr-FR" dirty="0"/>
              <a:t> </a:t>
            </a:r>
            <a:r>
              <a:rPr lang="fr-FR" b="1" dirty="0"/>
              <a:t>Analyser</a:t>
            </a:r>
            <a:r>
              <a:rPr lang="fr-FR" dirty="0"/>
              <a:t> </a:t>
            </a:r>
            <a:r>
              <a:rPr lang="fr-FR" b="1" dirty="0"/>
              <a:t>le comportement global de la déformation</a:t>
            </a:r>
            <a:r>
              <a:rPr lang="fr-FR" dirty="0"/>
              <a:t>, </a:t>
            </a:r>
            <a:r>
              <a:rPr lang="fr-FR" b="1" dirty="0"/>
              <a:t>selon la taille des fondations et la ductilité </a:t>
            </a:r>
            <a:r>
              <a:rPr lang="fr-FR" dirty="0"/>
              <a:t>(sous/sur le sol ou partagée).👉 Tests en centrifuge sur sable dense et sec (Deng et al., 2012a).</a:t>
            </a:r>
          </a:p>
          <a:p>
            <a:endParaRPr lang="fr-FR" dirty="0"/>
          </a:p>
          <a:p>
            <a:r>
              <a:rPr lang="fr-FR" b="1" dirty="0"/>
              <a:t>🔹 LJD03</a:t>
            </a:r>
          </a:p>
          <a:p>
            <a:r>
              <a:rPr lang="fr-FR" b="1" dirty="0"/>
              <a:t>Objectif :</a:t>
            </a:r>
            <a:r>
              <a:rPr lang="fr-FR" dirty="0"/>
              <a:t> </a:t>
            </a:r>
            <a:r>
              <a:rPr lang="fr-FR" b="1" dirty="0"/>
              <a:t>Tester</a:t>
            </a:r>
            <a:r>
              <a:rPr lang="fr-FR" dirty="0"/>
              <a:t> </a:t>
            </a:r>
            <a:r>
              <a:rPr lang="fr-FR" b="1" dirty="0"/>
              <a:t>l’efficacité de plaques en béton pour réduire le tassement </a:t>
            </a:r>
            <a:r>
              <a:rPr lang="fr-FR" dirty="0"/>
              <a:t>permanent des fondations.</a:t>
            </a:r>
          </a:p>
          <a:p>
            <a:r>
              <a:rPr lang="fr-FR" dirty="0"/>
              <a:t>👉 Réalisé sur sable sec de densité faible à moyenne (Deng et </a:t>
            </a:r>
            <a:r>
              <a:rPr lang="fr-FR" dirty="0" err="1"/>
              <a:t>Kutter</a:t>
            </a:r>
            <a:r>
              <a:rPr lang="fr-FR" dirty="0"/>
              <a:t>, 2012).</a:t>
            </a:r>
          </a:p>
          <a:p>
            <a:endParaRPr lang="fr-FR" dirty="0"/>
          </a:p>
          <a:p>
            <a:r>
              <a:rPr lang="fr-FR" b="1" dirty="0"/>
              <a:t>🔹 MAH01</a:t>
            </a:r>
          </a:p>
          <a:p>
            <a:r>
              <a:rPr lang="fr-FR" b="1" dirty="0"/>
              <a:t>Objectif :</a:t>
            </a:r>
            <a:r>
              <a:rPr lang="fr-FR" dirty="0"/>
              <a:t> </a:t>
            </a:r>
            <a:r>
              <a:rPr lang="fr-FR" b="1" dirty="0"/>
              <a:t>Étudier</a:t>
            </a:r>
            <a:r>
              <a:rPr lang="fr-FR" dirty="0"/>
              <a:t> </a:t>
            </a:r>
            <a:r>
              <a:rPr lang="fr-FR" b="1" dirty="0"/>
              <a:t>l’effet du type de sol (</a:t>
            </a:r>
            <a:r>
              <a:rPr lang="fr-FR" b="1" dirty="0" err="1"/>
              <a:t>argile,de</a:t>
            </a:r>
            <a:r>
              <a:rPr lang="fr-FR" b="1" dirty="0"/>
              <a:t> résistance moyenne) sur le comportement des fondations basculantes, avec les propriétés de basculement constantes</a:t>
            </a:r>
            <a:r>
              <a:rPr lang="fr-FR" dirty="0"/>
              <a:t>. 👉 Tests sur colonnes de ponts flexibles (</a:t>
            </a:r>
            <a:r>
              <a:rPr lang="fr-FR" dirty="0" err="1"/>
              <a:t>Hakhamaneshi</a:t>
            </a:r>
            <a:r>
              <a:rPr lang="fr-FR" dirty="0"/>
              <a:t> et al., 2012).</a:t>
            </a:r>
          </a:p>
          <a:p>
            <a:endParaRPr lang="fr-FR" dirty="0"/>
          </a:p>
          <a:p>
            <a:r>
              <a:rPr lang="fr-FR" b="1" dirty="0"/>
              <a:t>🔹 S2011SQF1</a:t>
            </a:r>
          </a:p>
          <a:p>
            <a:r>
              <a:rPr lang="fr-FR" b="1" dirty="0"/>
              <a:t>Objectif :</a:t>
            </a:r>
            <a:r>
              <a:rPr lang="fr-FR" dirty="0"/>
              <a:t> </a:t>
            </a:r>
            <a:r>
              <a:rPr lang="fr-FR" b="1" dirty="0"/>
              <a:t>Évaluer si l’amélioration superficielle du sol peut réduire les déformations des fondations basculantes sur sols médiocres.</a:t>
            </a:r>
            <a:r>
              <a:rPr lang="fr-FR" dirty="0"/>
              <a:t>  👉 Petits tests sur table vibrante 1-g, avec profils sableux homogènes ou à deux couches (</a:t>
            </a:r>
            <a:r>
              <a:rPr lang="fr-FR" dirty="0" err="1"/>
              <a:t>Tsatsis</a:t>
            </a:r>
            <a:r>
              <a:rPr lang="fr-FR" dirty="0"/>
              <a:t> et </a:t>
            </a:r>
            <a:r>
              <a:rPr lang="fr-FR" dirty="0" err="1"/>
              <a:t>Anastasopoulos</a:t>
            </a:r>
            <a:r>
              <a:rPr lang="fr-FR" dirty="0"/>
              <a:t>, 2015).</a:t>
            </a:r>
          </a:p>
          <a:p>
            <a:endParaRPr lang="fr-FR" dirty="0"/>
          </a:p>
          <a:p>
            <a:r>
              <a:rPr lang="fr-FR" b="1" dirty="0"/>
              <a:t>🔹 UCSD</a:t>
            </a:r>
          </a:p>
          <a:p>
            <a:r>
              <a:rPr lang="fr-FR" b="1" dirty="0"/>
              <a:t>Objectif :</a:t>
            </a:r>
            <a:r>
              <a:rPr lang="fr-FR" dirty="0"/>
              <a:t> </a:t>
            </a:r>
            <a:r>
              <a:rPr lang="fr-FR" b="1" dirty="0"/>
              <a:t>Étudier l’impact de l’orientation des fondations (alignée ou en biais) et des propriétés du sol sur le comportement des fondations basculantes</a:t>
            </a:r>
            <a:r>
              <a:rPr lang="fr-FR" dirty="0"/>
              <a:t>. 👉 Grands tests en plein air sur table vibrante avec colonnes en béton armé (</a:t>
            </a:r>
            <a:r>
              <a:rPr lang="fr-FR" dirty="0" err="1"/>
              <a:t>Antonellis</a:t>
            </a:r>
            <a:r>
              <a:rPr lang="fr-FR" dirty="0"/>
              <a:t> et al., 2015).</a:t>
            </a:r>
          </a:p>
          <a:p>
            <a:endParaRPr lang="fr-FR" dirty="0"/>
          </a:p>
          <a:p>
            <a:endParaRPr lang="fr-FR" dirty="0"/>
          </a:p>
          <a:p>
            <a:r>
              <a:rPr lang="fr-FR" b="1" u="sng" dirty="0"/>
              <a:t>QUELLES SONT LES </a:t>
            </a:r>
            <a:r>
              <a:rPr lang="fr-FR" sz="1400" b="1" i="1" u="sng" dirty="0">
                <a:solidFill>
                  <a:srgbClr val="92D050"/>
                </a:solidFill>
              </a:rPr>
              <a:t>SECTIONS</a:t>
            </a:r>
            <a:r>
              <a:rPr lang="fr-FR" b="1" u="sng" dirty="0"/>
              <a:t> DE LA BASE DE DONNEES </a:t>
            </a:r>
            <a:r>
              <a:rPr lang="fr-FR" b="1" u="sng" dirty="0" err="1"/>
              <a:t>FoRCY</a:t>
            </a:r>
            <a:r>
              <a:rPr lang="fr-FR" b="1" u="sng" dirty="0"/>
              <a:t> ?</a:t>
            </a:r>
          </a:p>
          <a:p>
            <a:r>
              <a:rPr lang="fr-FR" b="1" dirty="0"/>
              <a:t>🧱 1. Test </a:t>
            </a:r>
            <a:r>
              <a:rPr lang="fr-FR" b="1" dirty="0" err="1"/>
              <a:t>Series</a:t>
            </a:r>
            <a:r>
              <a:rPr lang="fr-FR" b="1" dirty="0"/>
              <a:t> Info (Informations sur la série de tests)</a:t>
            </a:r>
          </a:p>
          <a:p>
            <a:pPr>
              <a:buFont typeface="Arial" panose="020B0604020202020204" pitchFamily="34" charset="0"/>
              <a:buChar char="•"/>
            </a:pPr>
            <a:r>
              <a:rPr lang="fr-FR" b="1" dirty="0"/>
              <a:t>Variables</a:t>
            </a:r>
            <a:r>
              <a:rPr lang="fr-FR" dirty="0"/>
              <a:t> : nom des chercheurs, source de financement, type de test, équipement utilisé.</a:t>
            </a:r>
          </a:p>
          <a:p>
            <a:pPr>
              <a:buFont typeface="Arial" panose="020B0604020202020204" pitchFamily="34" charset="0"/>
              <a:buChar char="•"/>
            </a:pPr>
            <a:r>
              <a:rPr lang="fr-FR" b="1" dirty="0"/>
              <a:t>But</a:t>
            </a:r>
            <a:r>
              <a:rPr lang="fr-FR" dirty="0"/>
              <a:t> : donner le </a:t>
            </a:r>
            <a:r>
              <a:rPr lang="fr-FR" b="1" dirty="0"/>
              <a:t>contexte général</a:t>
            </a:r>
            <a:r>
              <a:rPr lang="fr-FR" dirty="0"/>
              <a:t> du test.</a:t>
            </a:r>
          </a:p>
          <a:p>
            <a:pPr>
              <a:buFont typeface="Arial" panose="020B0604020202020204" pitchFamily="34" charset="0"/>
              <a:buNone/>
            </a:pPr>
            <a:endParaRPr lang="fr-FR" dirty="0"/>
          </a:p>
          <a:p>
            <a:r>
              <a:rPr lang="fr-FR" b="1" dirty="0"/>
              <a:t>🎯 2. Event Info (Informations sur l'événement simulé)</a:t>
            </a:r>
          </a:p>
          <a:p>
            <a:pPr>
              <a:buFont typeface="Arial" panose="020B0604020202020204" pitchFamily="34" charset="0"/>
              <a:buChar char="•"/>
            </a:pPr>
            <a:r>
              <a:rPr lang="fr-FR" b="1" dirty="0"/>
              <a:t>Variables</a:t>
            </a:r>
            <a:r>
              <a:rPr lang="fr-FR" dirty="0"/>
              <a:t> : identifiant de l’événement, nom de la structure, conditions initiales, facteurs d’échelle.</a:t>
            </a:r>
          </a:p>
          <a:p>
            <a:pPr>
              <a:buFont typeface="Arial" panose="020B0604020202020204" pitchFamily="34" charset="0"/>
              <a:buChar char="•"/>
            </a:pPr>
            <a:r>
              <a:rPr lang="fr-FR" b="1" dirty="0"/>
              <a:t>But</a:t>
            </a:r>
            <a:r>
              <a:rPr lang="fr-FR" dirty="0"/>
              <a:t> : caractériser </a:t>
            </a:r>
            <a:r>
              <a:rPr lang="fr-FR" b="1" dirty="0"/>
              <a:t>chaque simulation ou essai</a:t>
            </a:r>
            <a:r>
              <a:rPr lang="fr-FR" dirty="0"/>
              <a:t>.</a:t>
            </a:r>
          </a:p>
          <a:p>
            <a:pPr>
              <a:buFont typeface="Arial" panose="020B0604020202020204" pitchFamily="34" charset="0"/>
              <a:buChar char="•"/>
            </a:pPr>
            <a:endParaRPr lang="fr-FR" dirty="0"/>
          </a:p>
          <a:p>
            <a:r>
              <a:rPr lang="fr-FR" b="1" dirty="0"/>
              <a:t>🪨 3. </a:t>
            </a:r>
            <a:r>
              <a:rPr lang="fr-FR" b="1" dirty="0" err="1"/>
              <a:t>Soil</a:t>
            </a:r>
            <a:r>
              <a:rPr lang="fr-FR" b="1" dirty="0"/>
              <a:t> Profile </a:t>
            </a:r>
            <a:r>
              <a:rPr lang="fr-FR" b="1" dirty="0" err="1"/>
              <a:t>Properties</a:t>
            </a:r>
            <a:r>
              <a:rPr lang="fr-FR" b="1" dirty="0"/>
              <a:t> (Propriétés du profil de sol)</a:t>
            </a:r>
          </a:p>
          <a:p>
            <a:pPr>
              <a:buFont typeface="Arial" panose="020B0604020202020204" pitchFamily="34" charset="0"/>
              <a:buChar char="•"/>
            </a:pPr>
            <a:r>
              <a:rPr lang="fr-FR" b="1" dirty="0"/>
              <a:t>Variables globales</a:t>
            </a:r>
            <a:r>
              <a:rPr lang="fr-FR" dirty="0"/>
              <a:t> : épaisseur totale du sol, profondeur de la nappe phréatique, nombre de couches.</a:t>
            </a:r>
          </a:p>
          <a:p>
            <a:pPr>
              <a:buFont typeface="Arial" panose="020B0604020202020204" pitchFamily="34" charset="0"/>
              <a:buChar char="•"/>
            </a:pPr>
            <a:r>
              <a:rPr lang="fr-FR" b="1" dirty="0"/>
              <a:t>Variables par couche</a:t>
            </a:r>
            <a:r>
              <a:rPr lang="fr-FR" dirty="0"/>
              <a:t> : type de sol, hauteur, densité, teneur en eau, densité relative, résistance au cisaillement non drainée.</a:t>
            </a:r>
          </a:p>
          <a:p>
            <a:pPr>
              <a:buFont typeface="Arial" panose="020B0604020202020204" pitchFamily="34" charset="0"/>
              <a:buChar char="•"/>
            </a:pPr>
            <a:r>
              <a:rPr lang="fr-FR" b="1" dirty="0"/>
              <a:t>But</a:t>
            </a:r>
            <a:r>
              <a:rPr lang="fr-FR" dirty="0"/>
              <a:t> : décrire </a:t>
            </a:r>
            <a:r>
              <a:rPr lang="fr-FR" b="1" dirty="0"/>
              <a:t>la composition et les propriétés mécaniques du sol</a:t>
            </a:r>
            <a:r>
              <a:rPr lang="fr-FR" dirty="0"/>
              <a:t>.</a:t>
            </a:r>
          </a:p>
          <a:p>
            <a:pPr>
              <a:buFont typeface="Arial" panose="020B0604020202020204" pitchFamily="34" charset="0"/>
              <a:buChar char="•"/>
            </a:pPr>
            <a:endParaRPr lang="fr-FR" dirty="0"/>
          </a:p>
          <a:p>
            <a:r>
              <a:rPr lang="fr-FR" b="1" dirty="0"/>
              <a:t>🏗️ 4. Structural </a:t>
            </a:r>
            <a:r>
              <a:rPr lang="fr-FR" b="1" dirty="0" err="1"/>
              <a:t>Properties</a:t>
            </a:r>
            <a:r>
              <a:rPr lang="fr-FR" b="1" dirty="0"/>
              <a:t> (Propriétés de la structure)</a:t>
            </a:r>
          </a:p>
          <a:p>
            <a:pPr>
              <a:buFont typeface="Arial" panose="020B0604020202020204" pitchFamily="34" charset="0"/>
              <a:buChar char="•"/>
            </a:pPr>
            <a:r>
              <a:rPr lang="fr-FR" b="1" dirty="0"/>
              <a:t>Variables</a:t>
            </a:r>
            <a:r>
              <a:rPr lang="fr-FR" dirty="0"/>
              <a:t> : matériaux, géométrie, inertie de la structure, pression de la semelle, période de base fixe.</a:t>
            </a:r>
          </a:p>
          <a:p>
            <a:pPr>
              <a:buFont typeface="Arial" panose="020B0604020202020204" pitchFamily="34" charset="0"/>
              <a:buChar char="•"/>
            </a:pPr>
            <a:r>
              <a:rPr lang="fr-FR" b="1" dirty="0"/>
              <a:t>But</a:t>
            </a:r>
            <a:r>
              <a:rPr lang="fr-FR" dirty="0"/>
              <a:t> : définir </a:t>
            </a:r>
            <a:r>
              <a:rPr lang="fr-FR" b="1" dirty="0"/>
              <a:t>les caractéristiques mécaniques et dynamiques de la structure</a:t>
            </a:r>
            <a:r>
              <a:rPr lang="fr-FR" dirty="0"/>
              <a:t>.</a:t>
            </a:r>
          </a:p>
          <a:p>
            <a:pPr>
              <a:buFont typeface="Arial" panose="020B0604020202020204" pitchFamily="34" charset="0"/>
              <a:buChar char="•"/>
            </a:pPr>
            <a:endParaRPr lang="fr-FR" dirty="0"/>
          </a:p>
          <a:p>
            <a:r>
              <a:rPr lang="fr-FR" b="1" dirty="0"/>
              <a:t>🪨⚖️ 5. </a:t>
            </a:r>
            <a:r>
              <a:rPr lang="fr-FR" b="1" dirty="0" err="1"/>
              <a:t>Rocking</a:t>
            </a:r>
            <a:r>
              <a:rPr lang="fr-FR" b="1" dirty="0"/>
              <a:t> System </a:t>
            </a:r>
            <a:r>
              <a:rPr lang="fr-FR" b="1" dirty="0" err="1"/>
              <a:t>Properties</a:t>
            </a:r>
            <a:r>
              <a:rPr lang="fr-FR" b="1" dirty="0"/>
              <a:t> (Propriétés du système de basculement)</a:t>
            </a:r>
          </a:p>
          <a:p>
            <a:pPr>
              <a:buFont typeface="Arial" panose="020B0604020202020204" pitchFamily="34" charset="0"/>
              <a:buChar char="•"/>
            </a:pPr>
            <a:r>
              <a:rPr lang="fr-FR" b="1" dirty="0"/>
              <a:t>Variables clés</a:t>
            </a:r>
            <a:r>
              <a:rPr lang="fr-FR" dirty="0"/>
              <a:t> :</a:t>
            </a:r>
          </a:p>
          <a:p>
            <a:pPr marL="742950" lvl="1" indent="-285750">
              <a:buFont typeface="Arial" panose="020B0604020202020204" pitchFamily="34" charset="0"/>
              <a:buChar char="•"/>
            </a:pPr>
            <a:r>
              <a:rPr lang="fr-FR" dirty="0"/>
              <a:t>M/(VL) → rapport moment/(charge/longueur)</a:t>
            </a:r>
          </a:p>
          <a:p>
            <a:pPr marL="742950" lvl="1" indent="-285750">
              <a:buFont typeface="Arial" panose="020B0604020202020204" pitchFamily="34" charset="0"/>
              <a:buChar char="•"/>
            </a:pPr>
            <a:r>
              <a:rPr lang="fr-FR" dirty="0" err="1"/>
              <a:t>FSv</a:t>
            </a:r>
            <a:r>
              <a:rPr lang="fr-FR" dirty="0"/>
              <a:t> → facteur de sécurité vertical</a:t>
            </a:r>
          </a:p>
          <a:p>
            <a:pPr marL="742950" lvl="1" indent="-285750">
              <a:buFont typeface="Arial" panose="020B0604020202020204" pitchFamily="34" charset="0"/>
              <a:buChar char="•"/>
            </a:pPr>
            <a:r>
              <a:rPr lang="fr-FR" dirty="0"/>
              <a:t>A/</a:t>
            </a:r>
            <a:r>
              <a:rPr lang="fr-FR" dirty="0" err="1"/>
              <a:t>Ac</a:t>
            </a:r>
            <a:r>
              <a:rPr lang="fr-FR" dirty="0"/>
              <a:t> → ratio de surface de semelle</a:t>
            </a:r>
          </a:p>
          <a:p>
            <a:pPr marL="742950" lvl="1" indent="-285750">
              <a:buFont typeface="Arial" panose="020B0604020202020204" pitchFamily="34" charset="0"/>
              <a:buChar char="•"/>
            </a:pPr>
            <a:r>
              <a:rPr lang="fr-FR" dirty="0" err="1"/>
              <a:t>Mcf</a:t>
            </a:r>
            <a:r>
              <a:rPr lang="fr-FR" dirty="0"/>
              <a:t>, </a:t>
            </a:r>
            <a:r>
              <a:rPr lang="fr-FR" dirty="0" err="1"/>
              <a:t>Mcc</a:t>
            </a:r>
            <a:r>
              <a:rPr lang="fr-FR" dirty="0"/>
              <a:t> → moments critiques</a:t>
            </a:r>
          </a:p>
          <a:p>
            <a:pPr marL="742950" lvl="1" indent="-285750">
              <a:buFont typeface="Arial" panose="020B0604020202020204" pitchFamily="34" charset="0"/>
              <a:buChar char="•"/>
            </a:pPr>
            <a:r>
              <a:rPr lang="fr-FR" dirty="0"/>
              <a:t>Cr, </a:t>
            </a:r>
            <a:r>
              <a:rPr lang="fr-FR" dirty="0" err="1"/>
              <a:t>Cy</a:t>
            </a:r>
            <a:r>
              <a:rPr lang="fr-FR" dirty="0"/>
              <a:t>, T1 → rigidité, seuil de plastification, période fondamentale</a:t>
            </a:r>
          </a:p>
          <a:p>
            <a:pPr>
              <a:buFont typeface="Arial" panose="020B0604020202020204" pitchFamily="34" charset="0"/>
              <a:buChar char="•"/>
            </a:pPr>
            <a:r>
              <a:rPr lang="fr-FR" b="1" dirty="0"/>
              <a:t>But</a:t>
            </a:r>
            <a:r>
              <a:rPr lang="fr-FR" dirty="0"/>
              <a:t> : caractériser </a:t>
            </a:r>
            <a:r>
              <a:rPr lang="fr-FR" b="1" dirty="0"/>
              <a:t>le comportement dynamique du système sol-structure en basculement</a:t>
            </a:r>
            <a:r>
              <a:rPr lang="fr-FR" dirty="0"/>
              <a:t>.</a:t>
            </a:r>
          </a:p>
          <a:p>
            <a:pPr>
              <a:buFont typeface="Arial" panose="020B0604020202020204" pitchFamily="34" charset="0"/>
              <a:buChar char="•"/>
            </a:pPr>
            <a:endParaRPr lang="fr-FR" dirty="0"/>
          </a:p>
          <a:p>
            <a:r>
              <a:rPr lang="fr-FR" b="1" dirty="0"/>
              <a:t>🌍 6. Ground Motion </a:t>
            </a:r>
            <a:r>
              <a:rPr lang="fr-FR" b="1" dirty="0" err="1"/>
              <a:t>Properties</a:t>
            </a:r>
            <a:r>
              <a:rPr lang="fr-FR" b="1" dirty="0"/>
              <a:t> (Propriétés du mouvement sismique)</a:t>
            </a:r>
          </a:p>
          <a:p>
            <a:pPr>
              <a:buFont typeface="Arial" panose="020B0604020202020204" pitchFamily="34" charset="0"/>
              <a:buChar char="•"/>
            </a:pPr>
            <a:r>
              <a:rPr lang="fr-FR" b="1" dirty="0"/>
              <a:t>Variables</a:t>
            </a:r>
            <a:r>
              <a:rPr lang="fr-FR" dirty="0"/>
              <a:t> : nom du séisme, station d’enregistrement, accélération maximale (PGA), vitesse maximale (PGV), intensité d’Arias (Ia).</a:t>
            </a:r>
          </a:p>
          <a:p>
            <a:pPr>
              <a:buFont typeface="Arial" panose="020B0604020202020204" pitchFamily="34" charset="0"/>
              <a:buChar char="•"/>
            </a:pPr>
            <a:r>
              <a:rPr lang="fr-FR" b="1" dirty="0"/>
              <a:t>But</a:t>
            </a:r>
            <a:r>
              <a:rPr lang="fr-FR" dirty="0"/>
              <a:t> : décrire </a:t>
            </a:r>
            <a:r>
              <a:rPr lang="fr-FR" b="1" dirty="0"/>
              <a:t>l’excitation sismique appliquée</a:t>
            </a:r>
            <a:r>
              <a:rPr lang="fr-FR" dirty="0"/>
              <a:t>.</a:t>
            </a:r>
          </a:p>
          <a:p>
            <a:pPr>
              <a:buFont typeface="Arial" panose="020B0604020202020204" pitchFamily="34" charset="0"/>
              <a:buChar char="•"/>
            </a:pPr>
            <a:endParaRPr lang="fr-FR" dirty="0"/>
          </a:p>
          <a:p>
            <a:r>
              <a:rPr lang="fr-FR" b="1" dirty="0"/>
              <a:t>📈 7. Performance </a:t>
            </a:r>
            <a:r>
              <a:rPr lang="fr-FR" b="1" dirty="0" err="1"/>
              <a:t>Results</a:t>
            </a:r>
            <a:r>
              <a:rPr lang="fr-FR" b="1" dirty="0"/>
              <a:t> (Résultats de performance)</a:t>
            </a:r>
          </a:p>
          <a:p>
            <a:pPr>
              <a:buFont typeface="Arial" panose="020B0604020202020204" pitchFamily="34" charset="0"/>
              <a:buChar char="•"/>
            </a:pPr>
            <a:r>
              <a:rPr lang="fr-FR" b="1" dirty="0"/>
              <a:t>Variables</a:t>
            </a:r>
            <a:r>
              <a:rPr lang="fr-FR" dirty="0"/>
              <a:t> :</a:t>
            </a:r>
          </a:p>
          <a:p>
            <a:pPr marL="742950" lvl="1" indent="-285750">
              <a:buFont typeface="Arial" panose="020B0604020202020204" pitchFamily="34" charset="0"/>
              <a:buChar char="•"/>
            </a:pPr>
            <a:r>
              <a:rPr lang="fr-FR" dirty="0"/>
              <a:t>Déformations maximales, résiduelles (drift ratio, rotation, glissement)</a:t>
            </a:r>
          </a:p>
          <a:p>
            <a:pPr marL="742950" lvl="1" indent="-285750">
              <a:buFont typeface="Arial" panose="020B0604020202020204" pitchFamily="34" charset="0"/>
              <a:buChar char="•"/>
            </a:pPr>
            <a:r>
              <a:rPr lang="fr-FR" dirty="0"/>
              <a:t>Tassement total et tassement du sol</a:t>
            </a:r>
          </a:p>
          <a:p>
            <a:pPr marL="742950" lvl="1" indent="-285750">
              <a:buFont typeface="Arial" panose="020B0604020202020204" pitchFamily="34" charset="0"/>
              <a:buChar char="•"/>
            </a:pPr>
            <a:r>
              <a:rPr lang="fr-FR" dirty="0"/>
              <a:t>Forces maximales dans la semelle</a:t>
            </a:r>
          </a:p>
          <a:p>
            <a:pPr marL="742950" lvl="1" indent="-285750">
              <a:buFont typeface="Arial" panose="020B0604020202020204" pitchFamily="34" charset="0"/>
              <a:buChar char="•"/>
            </a:pPr>
            <a:r>
              <a:rPr lang="fr-FR" dirty="0"/>
              <a:t>Évolution de la période naturelle</a:t>
            </a:r>
          </a:p>
          <a:p>
            <a:pPr>
              <a:buFont typeface="Arial" panose="020B0604020202020204" pitchFamily="34" charset="0"/>
              <a:buChar char="•"/>
            </a:pPr>
            <a:r>
              <a:rPr lang="fr-FR" b="1" dirty="0"/>
              <a:t>But</a:t>
            </a:r>
            <a:r>
              <a:rPr lang="fr-FR" dirty="0"/>
              <a:t> : mesurer </a:t>
            </a:r>
            <a:r>
              <a:rPr lang="fr-FR" b="1" dirty="0"/>
              <a:t>la réponse du système sol-structure</a:t>
            </a:r>
            <a:r>
              <a:rPr lang="fr-FR" dirty="0"/>
              <a:t>.</a:t>
            </a:r>
          </a:p>
          <a:p>
            <a:endParaRPr lang="fr-FR" dirty="0"/>
          </a:p>
          <a:p>
            <a:r>
              <a:rPr lang="fr-FR" b="1" dirty="0"/>
              <a:t>📑 8. Reports, Data, Photos/</a:t>
            </a:r>
            <a:r>
              <a:rPr lang="fr-FR" b="1" dirty="0" err="1"/>
              <a:t>Videos</a:t>
            </a:r>
            <a:r>
              <a:rPr lang="fr-FR" b="1" dirty="0"/>
              <a:t>, Drawings/</a:t>
            </a:r>
            <a:r>
              <a:rPr lang="fr-FR" b="1" dirty="0" err="1"/>
              <a:t>Diagrams</a:t>
            </a:r>
            <a:endParaRPr lang="fr-FR" b="1" dirty="0"/>
          </a:p>
          <a:p>
            <a:pPr>
              <a:buFont typeface="Arial" panose="020B0604020202020204" pitchFamily="34" charset="0"/>
              <a:buChar char="•"/>
            </a:pPr>
            <a:r>
              <a:rPr lang="fr-FR" dirty="0"/>
              <a:t>Contiennent des fichiers associés aux données, vidéos, figures et dessins explicatifs.</a:t>
            </a:r>
          </a:p>
          <a:p>
            <a:endParaRPr lang="fr-FR" dirty="0"/>
          </a:p>
        </p:txBody>
      </p:sp>
      <p:sp>
        <p:nvSpPr>
          <p:cNvPr id="4" name="Espace réservé du numéro de diapositive 3"/>
          <p:cNvSpPr>
            <a:spLocks noGrp="1"/>
          </p:cNvSpPr>
          <p:nvPr>
            <p:ph type="sldNum" sz="quarter" idx="5"/>
          </p:nvPr>
        </p:nvSpPr>
        <p:spPr/>
        <p:txBody>
          <a:bodyPr/>
          <a:lstStyle/>
          <a:p>
            <a:fld id="{087C14E6-2559-451E-807A-4A34163A34D7}" type="slidenum">
              <a:rPr lang="fr-FR" smtClean="0"/>
              <a:t>8</a:t>
            </a:fld>
            <a:endParaRPr lang="fr-FR"/>
          </a:p>
        </p:txBody>
      </p:sp>
    </p:spTree>
    <p:extLst>
      <p:ext uri="{BB962C8B-B14F-4D97-AF65-F5344CB8AC3E}">
        <p14:creationId xmlns:p14="http://schemas.microsoft.com/office/powerpoint/2010/main" val="1893317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 Le </a:t>
                </a:r>
                <a:r>
                  <a:rPr lang="fr-FR" b="1" dirty="0"/>
                  <a:t>gradient</a:t>
                </a:r>
                <a:r>
                  <a:rPr lang="fr-FR" dirty="0"/>
                  <a:t> </a:t>
                </a:r>
                <a14:m>
                  <m:oMath xmlns:m="http://schemas.openxmlformats.org/officeDocument/2006/math">
                    <m:sSubSup>
                      <m:sSubSupPr>
                        <m:ctrlPr>
                          <a:rPr lang="fr-FR" sz="1200" b="1" i="1" smtClean="0">
                            <a:solidFill>
                              <a:srgbClr val="FF0000"/>
                            </a:solidFill>
                            <a:latin typeface="Cambria Math" panose="02040503050406030204" pitchFamily="18" charset="0"/>
                          </a:rPr>
                        </m:ctrlPr>
                      </m:sSubSupPr>
                      <m:e>
                        <m:r>
                          <a:rPr lang="en-US" sz="1200" b="1" i="1">
                            <a:solidFill>
                              <a:srgbClr val="FF0000"/>
                            </a:solidFill>
                            <a:latin typeface="Cambria Math" panose="02040503050406030204" pitchFamily="18" charset="0"/>
                          </a:rPr>
                          <m:t>𝒓</m:t>
                        </m:r>
                      </m:e>
                      <m:sub>
                        <m:r>
                          <a:rPr lang="en-US" sz="1200" b="1" i="1">
                            <a:solidFill>
                              <a:srgbClr val="FF0000"/>
                            </a:solidFill>
                            <a:latin typeface="Cambria Math" panose="02040503050406030204" pitchFamily="18" charset="0"/>
                          </a:rPr>
                          <m:t>𝒊</m:t>
                        </m:r>
                      </m:sub>
                      <m:sup>
                        <m:r>
                          <a:rPr lang="en-US" sz="1200" b="1" i="1">
                            <a:solidFill>
                              <a:srgbClr val="FF0000"/>
                            </a:solidFill>
                            <a:latin typeface="Cambria Math" panose="02040503050406030204" pitchFamily="18" charset="0"/>
                          </a:rPr>
                          <m:t>(</m:t>
                        </m:r>
                        <m:r>
                          <a:rPr lang="en-US" sz="1200" b="1" i="1">
                            <a:solidFill>
                              <a:srgbClr val="FF0000"/>
                            </a:solidFill>
                            <a:latin typeface="Cambria Math" panose="02040503050406030204" pitchFamily="18" charset="0"/>
                          </a:rPr>
                          <m:t>𝒎</m:t>
                        </m:r>
                        <m:r>
                          <a:rPr lang="en-US" sz="1200" b="1" i="1">
                            <a:solidFill>
                              <a:srgbClr val="FF0000"/>
                            </a:solidFill>
                            <a:latin typeface="Cambria Math" panose="02040503050406030204" pitchFamily="18" charset="0"/>
                          </a:rPr>
                          <m:t>)</m:t>
                        </m:r>
                      </m:sup>
                    </m:sSubSup>
                    <m:r>
                      <a:rPr lang="en-US" sz="1200" b="1" i="1">
                        <a:solidFill>
                          <a:srgbClr val="FF0000"/>
                        </a:solidFill>
                        <a:latin typeface="Cambria Math" panose="02040503050406030204" pitchFamily="18" charset="0"/>
                      </a:rPr>
                      <m:t> </m:t>
                    </m:r>
                    <m:r>
                      <a:rPr lang="fr-FR" sz="1200" b="1" i="1" smtClean="0">
                        <a:solidFill>
                          <a:srgbClr val="FF0000"/>
                        </a:solidFill>
                        <a:latin typeface="Cambria Math" panose="02040503050406030204" pitchFamily="18" charset="0"/>
                      </a:rPr>
                      <m:t>(</m:t>
                    </m:r>
                    <m:r>
                      <m:rPr>
                        <m:sty m:val="p"/>
                      </m:rPr>
                      <a:rPr lang="fr-FR" sz="1200" b="0" i="0" smtClean="0">
                        <a:solidFill>
                          <a:srgbClr val="FF0000"/>
                        </a:solidFill>
                        <a:latin typeface="Cambria Math" panose="02040503050406030204" pitchFamily="18" charset="0"/>
                      </a:rPr>
                      <m:t>grad</m:t>
                    </m:r>
                  </m:oMath>
                </a14:m>
                <a:r>
                  <a:rPr lang="fr-FR" dirty="0"/>
                  <a:t>) me dit </a:t>
                </a:r>
                <a:r>
                  <a:rPr lang="fr-FR" b="1" dirty="0"/>
                  <a:t>dans quelle direction corriger</a:t>
                </a:r>
                <a:br>
                  <a:rPr lang="fr-FR" dirty="0"/>
                </a:br>
                <a:r>
                  <a:rPr lang="fr-FR" dirty="0"/>
                  <a:t>✅ Le </a:t>
                </a:r>
                <a:r>
                  <a:rPr lang="fr-FR" b="1" dirty="0"/>
                  <a:t>petit arbre</a:t>
                </a:r>
                <a:r>
                  <a:rPr lang="fr-FR" dirty="0"/>
                  <a:t> </a:t>
                </a:r>
                <a14:m>
                  <m:oMath xmlns:m="http://schemas.openxmlformats.org/officeDocument/2006/math">
                    <m:func>
                      <m:funcPr>
                        <m:ctrlPr>
                          <a:rPr lang="fr-FR" sz="1200" i="1" smtClean="0">
                            <a:solidFill>
                              <a:srgbClr val="FF0000"/>
                            </a:solidFill>
                            <a:latin typeface="Cambria Math" panose="02040503050406030204" pitchFamily="18" charset="0"/>
                          </a:rPr>
                        </m:ctrlPr>
                      </m:funcPr>
                      <m:fName>
                        <m:sSub>
                          <m:sSubPr>
                            <m:ctrlPr>
                              <a:rPr lang="fr-FR"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h</m:t>
                            </m:r>
                          </m:e>
                          <m:sub>
                            <m:r>
                              <a:rPr lang="en-US" sz="1200" i="1">
                                <a:solidFill>
                                  <a:srgbClr val="FF0000"/>
                                </a:solidFill>
                                <a:latin typeface="Cambria Math" panose="02040503050406030204" pitchFamily="18" charset="0"/>
                              </a:rPr>
                              <m:t>𝑚</m:t>
                            </m:r>
                          </m:sub>
                        </m:sSub>
                      </m:fName>
                      <m:e>
                        <m:d>
                          <m:dPr>
                            <m:ctrlPr>
                              <a:rPr lang="fr-FR" sz="1200" i="1">
                                <a:solidFill>
                                  <a:srgbClr val="FF0000"/>
                                </a:solidFill>
                                <a:latin typeface="Cambria Math" panose="02040503050406030204" pitchFamily="18" charset="0"/>
                              </a:rPr>
                            </m:ctrlPr>
                          </m:dPr>
                          <m:e>
                            <m:sSub>
                              <m:sSubPr>
                                <m:ctrlPr>
                                  <a:rPr lang="fr-FR" sz="1200" i="1">
                                    <a:solidFill>
                                      <a:srgbClr val="FF0000"/>
                                    </a:solidFill>
                                    <a:latin typeface="Cambria Math" panose="02040503050406030204" pitchFamily="18" charset="0"/>
                                  </a:rPr>
                                </m:ctrlPr>
                              </m:sSubPr>
                              <m:e>
                                <m:r>
                                  <a:rPr lang="fr-FR" sz="1200" i="1">
                                    <a:solidFill>
                                      <a:srgbClr val="FF0000"/>
                                    </a:solidFill>
                                    <a:latin typeface="Cambria Math" panose="02040503050406030204" pitchFamily="18" charset="0"/>
                                  </a:rPr>
                                  <m:t>𝑥</m:t>
                                </m:r>
                              </m:e>
                              <m:sub>
                                <m:r>
                                  <a:rPr lang="fr-FR" sz="1200" i="1">
                                    <a:solidFill>
                                      <a:srgbClr val="FF0000"/>
                                    </a:solidFill>
                                    <a:latin typeface="Cambria Math" panose="02040503050406030204" pitchFamily="18" charset="0"/>
                                  </a:rPr>
                                  <m:t>𝑖</m:t>
                                </m:r>
                              </m:sub>
                            </m:sSub>
                          </m:e>
                        </m:d>
                      </m:e>
                    </m:func>
                  </m:oMath>
                </a14:m>
                <a:r>
                  <a:rPr lang="fr-FR" dirty="0"/>
                  <a:t> me dit </a:t>
                </a:r>
                <a:r>
                  <a:rPr lang="fr-FR" b="1" dirty="0"/>
                  <a:t>où sont les erreurs</a:t>
                </a:r>
                <a:br>
                  <a:rPr lang="fr-FR" dirty="0"/>
                </a:br>
                <a:r>
                  <a:rPr lang="fr-FR" dirty="0"/>
                  <a:t>✅ Le </a:t>
                </a:r>
                <a:r>
                  <a:rPr lang="fr-FR" b="1" dirty="0"/>
                  <a:t>gamma</a:t>
                </a:r>
                <a:r>
                  <a:rPr lang="fr-FR" b="1" baseline="0" dirty="0"/>
                  <a:t> </a:t>
                </a:r>
                <a14:m>
                  <m:oMath xmlns:m="http://schemas.openxmlformats.org/officeDocument/2006/math">
                    <m:sSub>
                      <m:sSubPr>
                        <m:ctrlPr>
                          <a:rPr lang="fr-FR" i="1" smtClean="0">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𝛾</m:t>
                        </m:r>
                      </m:e>
                      <m:sub>
                        <m:r>
                          <a:rPr lang="en-US" i="1">
                            <a:solidFill>
                              <a:srgbClr val="FF0000"/>
                            </a:solidFill>
                            <a:latin typeface="Cambria Math" panose="02040503050406030204" pitchFamily="18" charset="0"/>
                          </a:rPr>
                          <m:t>𝑚</m:t>
                        </m:r>
                      </m:sub>
                    </m:sSub>
                  </m:oMath>
                </a14:m>
                <a:r>
                  <a:rPr lang="fr-FR" b="1" dirty="0"/>
                  <a:t>​</a:t>
                </a:r>
                <a:r>
                  <a:rPr lang="fr-FR" dirty="0"/>
                  <a:t> me dit </a:t>
                </a:r>
                <a:r>
                  <a:rPr lang="fr-FR" b="1" dirty="0"/>
                  <a:t>de combien corriger</a:t>
                </a:r>
                <a:br>
                  <a:rPr lang="fr-FR" dirty="0"/>
                </a:br>
                <a:r>
                  <a:rPr lang="fr-FR" dirty="0"/>
                  <a:t>✅ Tu construis </a:t>
                </a:r>
                <a:r>
                  <a:rPr lang="fr-FR" b="1" dirty="0"/>
                  <a:t>étape par étape</a:t>
                </a:r>
                <a:r>
                  <a:rPr lang="fr-FR" dirty="0"/>
                  <a:t> un modèle fort à partir de modèles faibles</a:t>
                </a:r>
              </a:p>
            </p:txBody>
          </p:sp>
        </mc:Choice>
        <mc:Fallback xmlns="">
          <p:sp>
            <p:nvSpPr>
              <p:cNvPr id="3" name="Espace réservé des notes 2"/>
              <p:cNvSpPr>
                <a:spLocks noGrp="1"/>
              </p:cNvSpPr>
              <p:nvPr>
                <p:ph type="body" idx="1"/>
              </p:nvPr>
            </p:nvSpPr>
            <p:spPr/>
            <p:txBody>
              <a:bodyPr/>
              <a:lstStyle/>
              <a:p>
                <a:r>
                  <a:rPr lang="fr-FR" dirty="0"/>
                  <a:t>✅ Le </a:t>
                </a:r>
                <a:r>
                  <a:rPr lang="fr-FR" b="1" dirty="0"/>
                  <a:t>gradient</a:t>
                </a:r>
                <a:r>
                  <a:rPr lang="fr-FR" dirty="0"/>
                  <a:t> </a:t>
                </a:r>
                <a:r>
                  <a:rPr lang="en-US" sz="1200" b="1" i="0">
                    <a:solidFill>
                      <a:srgbClr val="FF0000"/>
                    </a:solidFill>
                    <a:latin typeface="Cambria Math" panose="02040503050406030204" pitchFamily="18" charset="0"/>
                  </a:rPr>
                  <a:t>𝒓</a:t>
                </a:r>
                <a:r>
                  <a:rPr lang="fr-FR" sz="1200" b="1" i="0">
                    <a:solidFill>
                      <a:srgbClr val="FF0000"/>
                    </a:solidFill>
                    <a:latin typeface="Cambria Math" panose="02040503050406030204" pitchFamily="18" charset="0"/>
                  </a:rPr>
                  <a:t>_</a:t>
                </a:r>
                <a:r>
                  <a:rPr lang="en-US" sz="1200" b="1" i="0">
                    <a:solidFill>
                      <a:srgbClr val="FF0000"/>
                    </a:solidFill>
                    <a:latin typeface="Cambria Math" panose="02040503050406030204" pitchFamily="18" charset="0"/>
                  </a:rPr>
                  <a:t>𝒊^</a:t>
                </a:r>
                <a:r>
                  <a:rPr lang="fr-FR" sz="1200" b="1" i="0">
                    <a:solidFill>
                      <a:srgbClr val="FF0000"/>
                    </a:solidFill>
                    <a:latin typeface="Cambria Math" panose="02040503050406030204" pitchFamily="18" charset="0"/>
                  </a:rPr>
                  <a:t>(</a:t>
                </a:r>
                <a:r>
                  <a:rPr lang="en-US" sz="1200" b="1" i="0">
                    <a:solidFill>
                      <a:srgbClr val="FF0000"/>
                    </a:solidFill>
                    <a:latin typeface="Cambria Math" panose="02040503050406030204" pitchFamily="18" charset="0"/>
                  </a:rPr>
                  <a:t>(𝒎)</a:t>
                </a:r>
                <a:r>
                  <a:rPr lang="fr-FR" sz="1200" b="1" i="0">
                    <a:solidFill>
                      <a:srgbClr val="FF0000"/>
                    </a:solidFill>
                    <a:latin typeface="Cambria Math" panose="02040503050406030204" pitchFamily="18" charset="0"/>
                  </a:rPr>
                  <a:t>)</a:t>
                </a:r>
                <a:r>
                  <a:rPr lang="en-US" sz="1200" b="1" i="0">
                    <a:solidFill>
                      <a:srgbClr val="FF0000"/>
                    </a:solidFill>
                    <a:latin typeface="Cambria Math" panose="02040503050406030204" pitchFamily="18" charset="0"/>
                  </a:rPr>
                  <a:t>  </a:t>
                </a:r>
                <a:r>
                  <a:rPr lang="fr-FR" sz="1200" b="1" i="0">
                    <a:solidFill>
                      <a:srgbClr val="FF0000"/>
                    </a:solidFill>
                    <a:latin typeface="Cambria Math" panose="02040503050406030204" pitchFamily="18" charset="0"/>
                  </a:rPr>
                  <a:t>(</a:t>
                </a:r>
                <a:r>
                  <a:rPr lang="fr-FR" sz="1200" b="0" i="0">
                    <a:solidFill>
                      <a:srgbClr val="FF0000"/>
                    </a:solidFill>
                    <a:latin typeface="Cambria Math" panose="02040503050406030204" pitchFamily="18" charset="0"/>
                  </a:rPr>
                  <a:t>grad</a:t>
                </a:r>
                <a:r>
                  <a:rPr lang="fr-FR" dirty="0"/>
                  <a:t>) me dit </a:t>
                </a:r>
                <a:r>
                  <a:rPr lang="fr-FR" b="1" dirty="0"/>
                  <a:t>dans quelle direction corriger</a:t>
                </a:r>
                <a:br>
                  <a:rPr lang="fr-FR" dirty="0"/>
                </a:br>
                <a:r>
                  <a:rPr lang="fr-FR" dirty="0"/>
                  <a:t>✅ Le </a:t>
                </a:r>
                <a:r>
                  <a:rPr lang="fr-FR" b="1" dirty="0"/>
                  <a:t>petit arbre</a:t>
                </a:r>
                <a:r>
                  <a:rPr lang="fr-FR" dirty="0"/>
                  <a:t> </a:t>
                </a:r>
                <a:r>
                  <a:rPr lang="en-US" sz="1200" i="0">
                    <a:solidFill>
                      <a:srgbClr val="FF0000"/>
                    </a:solidFill>
                    <a:latin typeface="Cambria Math" panose="02040503050406030204" pitchFamily="18" charset="0"/>
                  </a:rPr>
                  <a:t>ℎ</a:t>
                </a:r>
                <a:r>
                  <a:rPr lang="fr-FR" sz="1200" i="0">
                    <a:solidFill>
                      <a:srgbClr val="FF0000"/>
                    </a:solidFill>
                    <a:latin typeface="Cambria Math" panose="02040503050406030204" pitchFamily="18" charset="0"/>
                  </a:rPr>
                  <a:t>_</a:t>
                </a:r>
                <a:r>
                  <a:rPr lang="en-US" sz="1200" i="0">
                    <a:solidFill>
                      <a:srgbClr val="FF0000"/>
                    </a:solidFill>
                    <a:latin typeface="Cambria Math" panose="02040503050406030204" pitchFamily="18" charset="0"/>
                  </a:rPr>
                  <a:t>𝑚</a:t>
                </a:r>
                <a:r>
                  <a:rPr lang="fr-FR" sz="1200" i="0">
                    <a:solidFill>
                      <a:srgbClr val="FF0000"/>
                    </a:solidFill>
                    <a:latin typeface="Cambria Math" panose="02040503050406030204" pitchFamily="18" charset="0"/>
                  </a:rPr>
                  <a:t>⁡(𝑥_𝑖 )</a:t>
                </a:r>
                <a:r>
                  <a:rPr lang="fr-FR" dirty="0"/>
                  <a:t> me dit </a:t>
                </a:r>
                <a:r>
                  <a:rPr lang="fr-FR" b="1" dirty="0"/>
                  <a:t>où sont les erreurs</a:t>
                </a:r>
                <a:br>
                  <a:rPr lang="fr-FR" dirty="0"/>
                </a:br>
                <a:r>
                  <a:rPr lang="fr-FR" dirty="0"/>
                  <a:t>✅ Le </a:t>
                </a:r>
                <a:r>
                  <a:rPr lang="fr-FR" b="1" dirty="0"/>
                  <a:t>gamma</a:t>
                </a:r>
                <a:r>
                  <a:rPr lang="fr-FR" b="1" baseline="0" dirty="0"/>
                  <a:t> </a:t>
                </a:r>
                <a:r>
                  <a:rPr lang="fr-FR" i="0">
                    <a:solidFill>
                      <a:srgbClr val="FF0000"/>
                    </a:solidFill>
                    <a:latin typeface="Cambria Math" panose="02040503050406030204" pitchFamily="18" charset="0"/>
                  </a:rPr>
                  <a:t>𝛾_</a:t>
                </a:r>
                <a:r>
                  <a:rPr lang="en-US" i="0">
                    <a:solidFill>
                      <a:srgbClr val="FF0000"/>
                    </a:solidFill>
                    <a:latin typeface="Cambria Math" panose="02040503050406030204" pitchFamily="18" charset="0"/>
                  </a:rPr>
                  <a:t>𝑚</a:t>
                </a:r>
                <a:r>
                  <a:rPr lang="fr-FR" b="1" dirty="0"/>
                  <a:t>​</a:t>
                </a:r>
                <a:r>
                  <a:rPr lang="fr-FR" dirty="0"/>
                  <a:t> me dit </a:t>
                </a:r>
                <a:r>
                  <a:rPr lang="fr-FR" b="1" dirty="0"/>
                  <a:t>de combien corriger</a:t>
                </a:r>
                <a:br>
                  <a:rPr lang="fr-FR" dirty="0"/>
                </a:br>
                <a:r>
                  <a:rPr lang="fr-FR" dirty="0"/>
                  <a:t>✅ Tu construis </a:t>
                </a:r>
                <a:r>
                  <a:rPr lang="fr-FR" b="1" dirty="0"/>
                  <a:t>étape par étape</a:t>
                </a:r>
                <a:r>
                  <a:rPr lang="fr-FR" dirty="0"/>
                  <a:t> un modèle fort à partir de modèles faibles</a:t>
                </a:r>
              </a:p>
            </p:txBody>
          </p:sp>
        </mc:Fallback>
      </mc:AlternateContent>
      <p:sp>
        <p:nvSpPr>
          <p:cNvPr id="4" name="Espace réservé du numéro de diapositive 3"/>
          <p:cNvSpPr>
            <a:spLocks noGrp="1"/>
          </p:cNvSpPr>
          <p:nvPr>
            <p:ph type="sldNum" sz="quarter" idx="5"/>
          </p:nvPr>
        </p:nvSpPr>
        <p:spPr/>
        <p:txBody>
          <a:bodyPr/>
          <a:lstStyle/>
          <a:p>
            <a:fld id="{087C14E6-2559-451E-807A-4A34163A34D7}" type="slidenum">
              <a:rPr lang="fr-FR" smtClean="0"/>
              <a:t>10</a:t>
            </a:fld>
            <a:endParaRPr lang="fr-FR"/>
          </a:p>
        </p:txBody>
      </p:sp>
    </p:spTree>
    <p:extLst>
      <p:ext uri="{BB962C8B-B14F-4D97-AF65-F5344CB8AC3E}">
        <p14:creationId xmlns:p14="http://schemas.microsoft.com/office/powerpoint/2010/main" val="280522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a:buFont typeface="Arial" panose="020B0604020202020204" pitchFamily="34" charset="0"/>
                  <a:buNone/>
                </a:pPr>
                <a:r>
                  <a:rPr lang="fr-FR" dirty="0"/>
                  <a:t>À chaque itération, </a:t>
                </a:r>
                <a:r>
                  <a:rPr lang="fr-FR" dirty="0" err="1"/>
                  <a:t>XGBoost</a:t>
                </a:r>
                <a:r>
                  <a:rPr lang="fr-FR" dirty="0"/>
                  <a:t> cherche à </a:t>
                </a:r>
                <a:r>
                  <a:rPr lang="fr-FR" b="1" dirty="0"/>
                  <a:t>minimiser</a:t>
                </a:r>
                <a:r>
                  <a:rPr lang="fr-FR" dirty="0"/>
                  <a:t> :</a:t>
                </a:r>
                <a:endParaRPr lang="fr-FR" b="0" i="1" dirty="0">
                  <a:solidFill>
                    <a:srgbClr val="FF0000"/>
                  </a:solidFill>
                  <a:latin typeface="Cambria Math" panose="02040503050406030204" pitchFamily="18" charset="0"/>
                </a:endParaRPr>
              </a:p>
              <a:p>
                <a:pPr>
                  <a:buFont typeface="Arial" panose="020B0604020202020204" pitchFamily="34" charset="0"/>
                  <a:buChar char="•"/>
                </a:pPr>
                <a14:m>
                  <m:oMath xmlns:m="http://schemas.openxmlformats.org/officeDocument/2006/math">
                    <m:r>
                      <a:rPr lang="fr-FR" b="0" i="1" smtClean="0">
                        <a:solidFill>
                          <a:srgbClr val="FF0000"/>
                        </a:solidFill>
                        <a:latin typeface="Cambria Math" panose="02040503050406030204" pitchFamily="18" charset="0"/>
                      </a:rPr>
                      <m:t>𝐿</m:t>
                    </m:r>
                  </m:oMath>
                </a14:m>
                <a:r>
                  <a:rPr lang="fr-FR" dirty="0"/>
                  <a:t>= fonction de perte </a:t>
                </a:r>
                <a14:m>
                  <m:oMath xmlns:m="http://schemas.openxmlformats.org/officeDocument/2006/math">
                    <m:r>
                      <a:rPr lang="fr-FR" i="1" smtClean="0">
                        <a:solidFill>
                          <a:srgbClr val="FF0000"/>
                        </a:solidFill>
                        <a:latin typeface="Cambria Math" panose="02040503050406030204" pitchFamily="18" charset="0"/>
                      </a:rPr>
                      <m:t>𝑙</m:t>
                    </m:r>
                    <m:d>
                      <m:dPr>
                        <m:ctrlPr>
                          <a:rPr lang="fr-FR" i="1">
                            <a:solidFill>
                              <a:srgbClr val="FF0000"/>
                            </a:solidFill>
                            <a:latin typeface="Cambria Math" panose="02040503050406030204" pitchFamily="18" charset="0"/>
                          </a:rPr>
                        </m:ctrlPr>
                      </m:dPr>
                      <m:e>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𝑦</m:t>
                            </m:r>
                          </m:e>
                          <m:sub>
                            <m:r>
                              <a:rPr lang="fr-FR" i="1">
                                <a:solidFill>
                                  <a:srgbClr val="FF0000"/>
                                </a:solidFill>
                                <a:latin typeface="Cambria Math" panose="02040503050406030204" pitchFamily="18" charset="0"/>
                              </a:rPr>
                              <m:t>𝑖</m:t>
                            </m:r>
                          </m:sub>
                        </m:sSub>
                        <m:r>
                          <a:rPr lang="fr-FR" i="0">
                            <a:solidFill>
                              <a:srgbClr val="FF0000"/>
                            </a:solidFill>
                            <a:latin typeface="Cambria Math" panose="02040503050406030204" pitchFamily="18" charset="0"/>
                          </a:rPr>
                          <m:t>;</m:t>
                        </m:r>
                        <m:sSub>
                          <m:sSubPr>
                            <m:ctrlPr>
                              <a:rPr lang="fr-FR" i="1">
                                <a:solidFill>
                                  <a:srgbClr val="FF0000"/>
                                </a:solidFill>
                                <a:latin typeface="Cambria Math" panose="02040503050406030204" pitchFamily="18" charset="0"/>
                              </a:rPr>
                            </m:ctrlPr>
                          </m:sSubPr>
                          <m:e>
                            <m:acc>
                              <m:accPr>
                                <m:chr m:val="̂"/>
                                <m:ctrlPr>
                                  <a:rPr lang="fr-FR" i="1">
                                    <a:solidFill>
                                      <a:srgbClr val="FF0000"/>
                                    </a:solidFill>
                                    <a:latin typeface="Cambria Math" panose="02040503050406030204" pitchFamily="18" charset="0"/>
                                  </a:rPr>
                                </m:ctrlPr>
                              </m:accPr>
                              <m:e>
                                <m:r>
                                  <a:rPr lang="fr-FR" i="1">
                                    <a:solidFill>
                                      <a:srgbClr val="FF0000"/>
                                    </a:solidFill>
                                    <a:latin typeface="Cambria Math" panose="02040503050406030204" pitchFamily="18" charset="0"/>
                                  </a:rPr>
                                  <m:t>𝑦</m:t>
                                </m:r>
                              </m:e>
                            </m:acc>
                          </m:e>
                          <m:sub>
                            <m:r>
                              <a:rPr lang="fr-FR" i="1">
                                <a:solidFill>
                                  <a:srgbClr val="FF0000"/>
                                </a:solidFill>
                                <a:latin typeface="Cambria Math" panose="02040503050406030204" pitchFamily="18" charset="0"/>
                              </a:rPr>
                              <m:t>𝑖</m:t>
                            </m:r>
                          </m:sub>
                        </m:sSub>
                      </m:e>
                    </m:d>
                  </m:oMath>
                </a14:m>
                <a:endParaRPr lang="fr-FR" i="1" dirty="0">
                  <a:solidFill>
                    <a:srgbClr val="FF0000"/>
                  </a:solidFill>
                  <a:latin typeface="Cambria Math" panose="02040503050406030204" pitchFamily="18" charset="0"/>
                </a:endParaRPr>
              </a:p>
              <a:p>
                <a:pPr>
                  <a:buFont typeface="Arial" panose="020B0604020202020204" pitchFamily="34" charset="0"/>
                  <a:buChar char="•"/>
                </a:pPr>
                <a14:m>
                  <m:oMath xmlns:m="http://schemas.openxmlformats.org/officeDocument/2006/math">
                    <m:r>
                      <a:rPr lang="fr-FR" i="1" smtClean="0">
                        <a:solidFill>
                          <a:srgbClr val="FF0000"/>
                        </a:solidFill>
                        <a:latin typeface="Cambria Math" panose="02040503050406030204" pitchFamily="18" charset="0"/>
                      </a:rPr>
                      <m:t>𝛺</m:t>
                    </m:r>
                    <m:d>
                      <m:dPr>
                        <m:ctrlPr>
                          <a:rPr lang="fr-FR" i="1">
                            <a:solidFill>
                              <a:srgbClr val="FF0000"/>
                            </a:solidFill>
                            <a:latin typeface="Cambria Math" panose="02040503050406030204" pitchFamily="18" charset="0"/>
                          </a:rPr>
                        </m:ctrlPr>
                      </m:dPr>
                      <m:e>
                        <m:r>
                          <a:rPr lang="fr-FR" i="1">
                            <a:solidFill>
                              <a:srgbClr val="FF0000"/>
                            </a:solidFill>
                            <a:latin typeface="Cambria Math" panose="02040503050406030204" pitchFamily="18" charset="0"/>
                          </a:rPr>
                          <m:t>𝜃</m:t>
                        </m:r>
                      </m:e>
                    </m:d>
                    <m:r>
                      <a:rPr lang="fr-FR" i="0">
                        <a:solidFill>
                          <a:srgbClr val="FF0000"/>
                        </a:solidFill>
                        <a:latin typeface="Cambria Math" panose="02040503050406030204" pitchFamily="18" charset="0"/>
                      </a:rPr>
                      <m:t>=</m:t>
                    </m:r>
                  </m:oMath>
                </a14:m>
                <a:r>
                  <a:rPr lang="fr-FR" dirty="0"/>
                  <a:t> </a:t>
                </a:r>
                <a:r>
                  <a:rPr lang="fr-FR" b="1" dirty="0"/>
                  <a:t>terme de régularisation</a:t>
                </a:r>
                <a:r>
                  <a:rPr lang="fr-FR" dirty="0"/>
                  <a:t> de l’arbre </a:t>
                </a:r>
                <a14:m>
                  <m:oMath xmlns:m="http://schemas.openxmlformats.org/officeDocument/2006/math">
                    <m:sSub>
                      <m:sSubPr>
                        <m:ctrlPr>
                          <a:rPr lang="fr-FR" i="1" smtClean="0">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𝑓</m:t>
                        </m:r>
                      </m:e>
                      <m:sub>
                        <m:r>
                          <a:rPr lang="fr-FR" i="1">
                            <a:solidFill>
                              <a:srgbClr val="FF0000"/>
                            </a:solidFill>
                            <a:latin typeface="Cambria Math" panose="02040503050406030204" pitchFamily="18" charset="0"/>
                          </a:rPr>
                          <m:t>𝑘</m:t>
                        </m:r>
                      </m:sub>
                    </m:sSub>
                  </m:oMath>
                </a14:m>
                <a:endParaRPr lang="fr-FR" dirty="0"/>
              </a:p>
              <a:p>
                <a:pPr>
                  <a:buFont typeface="Arial" panose="020B0604020202020204" pitchFamily="34" charset="0"/>
                  <a:buChar char="•"/>
                </a:pPr>
                <a:endParaRPr lang="fr-FR" dirty="0"/>
              </a:p>
              <a:p>
                <a:pPr>
                  <a:buFont typeface="Arial" panose="020B0604020202020204" pitchFamily="34" charset="0"/>
                  <a:buNone/>
                </a:pPr>
                <a:r>
                  <a:rPr lang="fr-FR" dirty="0"/>
                  <a:t>Et le terme de régularisation est </a:t>
                </a:r>
                <a14:m>
                  <m:oMath xmlns:m="http://schemas.openxmlformats.org/officeDocument/2006/math">
                    <m:r>
                      <a:rPr lang="fr-FR" i="1" smtClean="0">
                        <a:solidFill>
                          <a:srgbClr val="FF0000"/>
                        </a:solidFill>
                        <a:latin typeface="Cambria Math" panose="02040503050406030204" pitchFamily="18" charset="0"/>
                      </a:rPr>
                      <m:t>𝛺</m:t>
                    </m:r>
                    <m:d>
                      <m:dPr>
                        <m:ctrlPr>
                          <a:rPr lang="fr-FR" i="1">
                            <a:solidFill>
                              <a:srgbClr val="FF0000"/>
                            </a:solidFill>
                            <a:latin typeface="Cambria Math" panose="02040503050406030204" pitchFamily="18" charset="0"/>
                          </a:rPr>
                        </m:ctrlPr>
                      </m:dPr>
                      <m:e>
                        <m:r>
                          <a:rPr lang="fr-FR" i="1">
                            <a:solidFill>
                              <a:srgbClr val="FF0000"/>
                            </a:solidFill>
                            <a:latin typeface="Cambria Math" panose="02040503050406030204" pitchFamily="18" charset="0"/>
                          </a:rPr>
                          <m:t>𝜃</m:t>
                        </m:r>
                      </m:e>
                    </m:d>
                  </m:oMath>
                </a14:m>
                <a:r>
                  <a:rPr lang="fr-FR" dirty="0"/>
                  <a:t>:</a:t>
                </a:r>
              </a:p>
              <a:p>
                <a:pPr>
                  <a:buFont typeface="Arial" panose="020B0604020202020204" pitchFamily="34" charset="0"/>
                  <a:buChar char="•"/>
                </a:pPr>
                <a:r>
                  <a:rPr lang="fr-FR" dirty="0"/>
                  <a:t>T = nombre de feuilles dans l’arbre</a:t>
                </a:r>
              </a:p>
              <a:p>
                <a:pPr>
                  <a:buFont typeface="Arial" panose="020B0604020202020204" pitchFamily="34" charset="0"/>
                  <a:buChar char="•"/>
                </a:pPr>
                <a:r>
                  <a:rPr lang="fr-FR" dirty="0" err="1"/>
                  <a:t>wj</a:t>
                </a:r>
                <a:r>
                  <a:rPr lang="fr-FR" dirty="0"/>
                  <a:t> = poids (valeur de prédiction) de chaque feuille</a:t>
                </a:r>
              </a:p>
              <a:p>
                <a:pPr>
                  <a:buFont typeface="Arial" panose="020B0604020202020204" pitchFamily="34" charset="0"/>
                  <a:buChar char="•"/>
                </a:pPr>
                <a:r>
                  <a:rPr lang="fr-FR" dirty="0"/>
                  <a:t>γ, λ= hyperparamètres de régularisation</a:t>
                </a:r>
              </a:p>
              <a:p>
                <a:r>
                  <a:rPr lang="fr-FR" dirty="0"/>
                  <a:t>✅ Ce terme </a:t>
                </a:r>
                <a:r>
                  <a:rPr lang="fr-FR" b="1" dirty="0"/>
                  <a:t>pénalise les arbres complexes</a:t>
                </a:r>
                <a:r>
                  <a:rPr lang="fr-FR" dirty="0"/>
                  <a:t> (trop de feuilles ou de poids trop élevés).</a:t>
                </a:r>
              </a:p>
              <a:p>
                <a:pPr>
                  <a:buFont typeface="Arial" panose="020B0604020202020204" pitchFamily="34" charset="0"/>
                  <a:buNone/>
                </a:pPr>
                <a:endParaRPr lang="fr-FR" dirty="0"/>
              </a:p>
              <a:p>
                <a:pPr>
                  <a:buFont typeface="Arial" panose="020B0604020202020204" pitchFamily="34" charset="0"/>
                  <a:buNone/>
                </a:pPr>
                <a:r>
                  <a:rPr lang="fr-FR" dirty="0"/>
                  <a:t>Pour chaque </a:t>
                </a:r>
                <a:r>
                  <a:rPr lang="fr-FR" b="1" dirty="0"/>
                  <a:t>split candidat</a:t>
                </a:r>
                <a:r>
                  <a:rPr lang="fr-FR" dirty="0"/>
                  <a:t>, </a:t>
                </a:r>
                <a:r>
                  <a:rPr lang="fr-FR" dirty="0" err="1"/>
                  <a:t>XGBoost</a:t>
                </a:r>
                <a:r>
                  <a:rPr lang="fr-FR" dirty="0"/>
                  <a:t> calcule le </a:t>
                </a:r>
                <a:r>
                  <a:rPr lang="fr-FR" b="1" dirty="0"/>
                  <a:t>gain</a:t>
                </a:r>
                <a:r>
                  <a:rPr lang="fr-FR" dirty="0"/>
                  <a:t> :</a:t>
                </a:r>
              </a:p>
              <a:p>
                <a:pPr>
                  <a:buFont typeface="Arial" panose="020B0604020202020204" pitchFamily="34" charset="0"/>
                  <a:buChar char="•"/>
                </a:pPr>
                <a:r>
                  <a:rPr lang="fr-FR" dirty="0"/>
                  <a:t>GL​,GR​ = somme des gradients à gauche et à droite</a:t>
                </a:r>
              </a:p>
              <a:p>
                <a:pPr>
                  <a:buFont typeface="Arial" panose="020B0604020202020204" pitchFamily="34" charset="0"/>
                  <a:buChar char="•"/>
                </a:pPr>
                <a:r>
                  <a:rPr lang="fr-FR" dirty="0"/>
                  <a:t>HL,HRH_L, H_RHL​,HR​ = somme des hessiens</a:t>
                </a:r>
              </a:p>
              <a:p>
                <a:pPr>
                  <a:buFont typeface="Arial" panose="020B0604020202020204" pitchFamily="34" charset="0"/>
                  <a:buChar char="•"/>
                </a:pPr>
                <a:r>
                  <a:rPr lang="fr-FR" dirty="0"/>
                  <a:t>λ\</a:t>
                </a:r>
                <a:r>
                  <a:rPr lang="fr-FR" dirty="0" err="1"/>
                  <a:t>lambdaλ</a:t>
                </a:r>
                <a:r>
                  <a:rPr lang="fr-FR" dirty="0"/>
                  <a:t> = régularisation L2</a:t>
                </a:r>
              </a:p>
              <a:p>
                <a:pPr>
                  <a:buFont typeface="Arial" panose="020B0604020202020204" pitchFamily="34" charset="0"/>
                  <a:buChar char="•"/>
                </a:pPr>
                <a:r>
                  <a:rPr lang="fr-FR" dirty="0"/>
                  <a:t>γ\</a:t>
                </a:r>
                <a:r>
                  <a:rPr lang="fr-FR" dirty="0" err="1"/>
                  <a:t>gammaγ</a:t>
                </a:r>
                <a:r>
                  <a:rPr lang="fr-FR" dirty="0"/>
                  <a:t> = pénalité de complexité (nombre de feuilles)</a:t>
                </a:r>
              </a:p>
              <a:p>
                <a:r>
                  <a:rPr lang="fr-FR" dirty="0"/>
                  <a:t>✅ </a:t>
                </a:r>
                <a:r>
                  <a:rPr lang="fr-FR" dirty="0" err="1"/>
                  <a:t>XGBoost</a:t>
                </a:r>
                <a:r>
                  <a:rPr lang="fr-FR" dirty="0"/>
                  <a:t> ne fait un split </a:t>
                </a:r>
                <a:r>
                  <a:rPr lang="fr-FR" b="1" dirty="0"/>
                  <a:t>que si ce gain est positif</a:t>
                </a:r>
                <a:r>
                  <a:rPr lang="fr-FR" dirty="0"/>
                  <a:t>, ce qui évite d’ajouter des feuilles inutiles.</a:t>
                </a:r>
              </a:p>
              <a:p>
                <a:pPr>
                  <a:buFont typeface="Arial" panose="020B0604020202020204" pitchFamily="34" charset="0"/>
                  <a:buNone/>
                </a:pPr>
                <a:endParaRPr lang="fr-FR" dirty="0"/>
              </a:p>
              <a:p>
                <a:pPr>
                  <a:buFont typeface="Arial" panose="020B0604020202020204" pitchFamily="34" charset="0"/>
                  <a:buNone/>
                </a:pPr>
                <a:endParaRPr lang="fr-FR" dirty="0"/>
              </a:p>
            </p:txBody>
          </p:sp>
        </mc:Choice>
        <mc:Fallback xmlns="">
          <p:sp>
            <p:nvSpPr>
              <p:cNvPr id="3" name="Espace réservé des notes 2"/>
              <p:cNvSpPr>
                <a:spLocks noGrp="1"/>
              </p:cNvSpPr>
              <p:nvPr>
                <p:ph type="body" idx="1"/>
              </p:nvPr>
            </p:nvSpPr>
            <p:spPr/>
            <p:txBody>
              <a:bodyPr/>
              <a:lstStyle/>
              <a:p>
                <a:pPr>
                  <a:buFont typeface="Arial" panose="020B0604020202020204" pitchFamily="34" charset="0"/>
                  <a:buNone/>
                </a:pPr>
                <a:r>
                  <a:rPr lang="fr-FR" dirty="0"/>
                  <a:t>À chaque itération, </a:t>
                </a:r>
                <a:r>
                  <a:rPr lang="fr-FR" dirty="0" err="1"/>
                  <a:t>XGBoost</a:t>
                </a:r>
                <a:r>
                  <a:rPr lang="fr-FR" dirty="0"/>
                  <a:t> cherche à </a:t>
                </a:r>
                <a:r>
                  <a:rPr lang="fr-FR" b="1" dirty="0"/>
                  <a:t>minimiser</a:t>
                </a:r>
                <a:r>
                  <a:rPr lang="fr-FR" dirty="0"/>
                  <a:t> :</a:t>
                </a:r>
                <a:endParaRPr lang="fr-FR" b="0" i="1" dirty="0">
                  <a:solidFill>
                    <a:srgbClr val="FF0000"/>
                  </a:solidFill>
                  <a:latin typeface="Cambria Math" panose="02040503050406030204" pitchFamily="18" charset="0"/>
                </a:endParaRPr>
              </a:p>
              <a:p>
                <a:pPr>
                  <a:buFont typeface="Arial" panose="020B0604020202020204" pitchFamily="34" charset="0"/>
                  <a:buChar char="•"/>
                </a:pPr>
                <a:r>
                  <a:rPr lang="fr-FR" b="0" i="0">
                    <a:solidFill>
                      <a:srgbClr val="FF0000"/>
                    </a:solidFill>
                    <a:latin typeface="Cambria Math" panose="02040503050406030204" pitchFamily="18" charset="0"/>
                  </a:rPr>
                  <a:t>𝐿</a:t>
                </a:r>
                <a:r>
                  <a:rPr lang="fr-FR" dirty="0"/>
                  <a:t>= fonction de perte </a:t>
                </a:r>
                <a:r>
                  <a:rPr lang="fr-FR" i="0">
                    <a:solidFill>
                      <a:srgbClr val="FF0000"/>
                    </a:solidFill>
                    <a:latin typeface="Cambria Math" panose="02040503050406030204" pitchFamily="18" charset="0"/>
                  </a:rPr>
                  <a:t>𝑙(𝑦_𝑖;𝑦 ̂_𝑖 )</a:t>
                </a:r>
                <a:endParaRPr lang="fr-FR" i="1" dirty="0">
                  <a:solidFill>
                    <a:srgbClr val="FF0000"/>
                  </a:solidFill>
                  <a:latin typeface="Cambria Math" panose="02040503050406030204" pitchFamily="18" charset="0"/>
                </a:endParaRPr>
              </a:p>
              <a:p>
                <a:pPr>
                  <a:buFont typeface="Arial" panose="020B0604020202020204" pitchFamily="34" charset="0"/>
                  <a:buChar char="•"/>
                </a:pPr>
                <a:r>
                  <a:rPr lang="fr-FR" i="0">
                    <a:solidFill>
                      <a:srgbClr val="FF0000"/>
                    </a:solidFill>
                    <a:latin typeface="Cambria Math" panose="02040503050406030204" pitchFamily="18" charset="0"/>
                  </a:rPr>
                  <a:t>𝛺(𝜃)=</a:t>
                </a:r>
                <a:r>
                  <a:rPr lang="fr-FR" dirty="0"/>
                  <a:t> </a:t>
                </a:r>
                <a:r>
                  <a:rPr lang="fr-FR" b="1" dirty="0"/>
                  <a:t>terme de régularisation</a:t>
                </a:r>
                <a:r>
                  <a:rPr lang="fr-FR" dirty="0"/>
                  <a:t> de l’arbre </a:t>
                </a:r>
                <a:r>
                  <a:rPr lang="fr-FR" b="0" i="0">
                    <a:solidFill>
                      <a:srgbClr val="FF0000"/>
                    </a:solidFill>
                    <a:latin typeface="Cambria Math" panose="02040503050406030204" pitchFamily="18" charset="0"/>
                  </a:rPr>
                  <a:t>𝑓_</a:t>
                </a:r>
                <a:r>
                  <a:rPr lang="fr-FR" i="0">
                    <a:solidFill>
                      <a:srgbClr val="FF0000"/>
                    </a:solidFill>
                    <a:latin typeface="Cambria Math" panose="02040503050406030204" pitchFamily="18" charset="0"/>
                  </a:rPr>
                  <a:t>𝑘</a:t>
                </a:r>
                <a:endParaRPr lang="fr-FR" dirty="0"/>
              </a:p>
              <a:p>
                <a:pPr>
                  <a:buFont typeface="Arial" panose="020B0604020202020204" pitchFamily="34" charset="0"/>
                  <a:buChar char="•"/>
                </a:pPr>
                <a:endParaRPr lang="fr-FR" dirty="0"/>
              </a:p>
              <a:p>
                <a:pPr>
                  <a:buFont typeface="Arial" panose="020B0604020202020204" pitchFamily="34" charset="0"/>
                  <a:buNone/>
                </a:pPr>
                <a:r>
                  <a:rPr lang="fr-FR" dirty="0"/>
                  <a:t>Et le terme de régularisation est </a:t>
                </a:r>
                <a:r>
                  <a:rPr lang="fr-FR" i="0">
                    <a:solidFill>
                      <a:srgbClr val="FF0000"/>
                    </a:solidFill>
                    <a:latin typeface="Cambria Math" panose="02040503050406030204" pitchFamily="18" charset="0"/>
                  </a:rPr>
                  <a:t>𝛺(𝜃)</a:t>
                </a:r>
                <a:r>
                  <a:rPr lang="fr-FR" dirty="0"/>
                  <a:t>:</a:t>
                </a:r>
              </a:p>
              <a:p>
                <a:pPr>
                  <a:buFont typeface="Arial" panose="020B0604020202020204" pitchFamily="34" charset="0"/>
                  <a:buChar char="•"/>
                </a:pPr>
                <a:r>
                  <a:rPr lang="fr-FR" dirty="0"/>
                  <a:t>T = nombre de feuilles dans l’arbre</a:t>
                </a:r>
              </a:p>
              <a:p>
                <a:pPr>
                  <a:buFont typeface="Arial" panose="020B0604020202020204" pitchFamily="34" charset="0"/>
                  <a:buChar char="•"/>
                </a:pPr>
                <a:r>
                  <a:rPr lang="fr-FR" dirty="0" err="1"/>
                  <a:t>wj</a:t>
                </a:r>
                <a:r>
                  <a:rPr lang="fr-FR" dirty="0"/>
                  <a:t> = poids (valeur de prédiction) de chaque feuille</a:t>
                </a:r>
              </a:p>
              <a:p>
                <a:pPr>
                  <a:buFont typeface="Arial" panose="020B0604020202020204" pitchFamily="34" charset="0"/>
                  <a:buChar char="•"/>
                </a:pPr>
                <a:r>
                  <a:rPr lang="fr-FR" dirty="0"/>
                  <a:t>γ, λ= hyperparamètres de régularisation</a:t>
                </a:r>
              </a:p>
              <a:p>
                <a:r>
                  <a:rPr lang="fr-FR" dirty="0"/>
                  <a:t>✅ Ce terme </a:t>
                </a:r>
                <a:r>
                  <a:rPr lang="fr-FR" b="1" dirty="0"/>
                  <a:t>pénalise les arbres complexes</a:t>
                </a:r>
                <a:r>
                  <a:rPr lang="fr-FR" dirty="0"/>
                  <a:t> (trop de feuilles ou de poids trop élevés).</a:t>
                </a:r>
              </a:p>
              <a:p>
                <a:pPr>
                  <a:buFont typeface="Arial" panose="020B0604020202020204" pitchFamily="34" charset="0"/>
                  <a:buNone/>
                </a:pPr>
                <a:endParaRPr lang="fr-FR" dirty="0"/>
              </a:p>
              <a:p>
                <a:pPr>
                  <a:buFont typeface="Arial" panose="020B0604020202020204" pitchFamily="34" charset="0"/>
                  <a:buNone/>
                </a:pPr>
                <a:r>
                  <a:rPr lang="fr-FR" dirty="0"/>
                  <a:t>Pour chaque </a:t>
                </a:r>
                <a:r>
                  <a:rPr lang="fr-FR" b="1" dirty="0"/>
                  <a:t>split candidat</a:t>
                </a:r>
                <a:r>
                  <a:rPr lang="fr-FR" dirty="0"/>
                  <a:t>, </a:t>
                </a:r>
                <a:r>
                  <a:rPr lang="fr-FR" dirty="0" err="1"/>
                  <a:t>XGBoost</a:t>
                </a:r>
                <a:r>
                  <a:rPr lang="fr-FR" dirty="0"/>
                  <a:t> calcule le </a:t>
                </a:r>
                <a:r>
                  <a:rPr lang="fr-FR" b="1" dirty="0"/>
                  <a:t>gain</a:t>
                </a:r>
                <a:r>
                  <a:rPr lang="fr-FR" dirty="0"/>
                  <a:t> :</a:t>
                </a:r>
              </a:p>
              <a:p>
                <a:pPr>
                  <a:buFont typeface="Arial" panose="020B0604020202020204" pitchFamily="34" charset="0"/>
                  <a:buChar char="•"/>
                </a:pPr>
                <a:r>
                  <a:rPr lang="fr-FR" dirty="0"/>
                  <a:t>GL​,GR​ = somme des gradients à gauche et à droite</a:t>
                </a:r>
              </a:p>
              <a:p>
                <a:pPr>
                  <a:buFont typeface="Arial" panose="020B0604020202020204" pitchFamily="34" charset="0"/>
                  <a:buChar char="•"/>
                </a:pPr>
                <a:r>
                  <a:rPr lang="fr-FR" dirty="0"/>
                  <a:t>HL,HRH_L, H_RHL​,HR​ = somme des hessiens</a:t>
                </a:r>
              </a:p>
              <a:p>
                <a:pPr>
                  <a:buFont typeface="Arial" panose="020B0604020202020204" pitchFamily="34" charset="0"/>
                  <a:buChar char="•"/>
                </a:pPr>
                <a:r>
                  <a:rPr lang="fr-FR" dirty="0"/>
                  <a:t>λ\</a:t>
                </a:r>
                <a:r>
                  <a:rPr lang="fr-FR" dirty="0" err="1"/>
                  <a:t>lambdaλ</a:t>
                </a:r>
                <a:r>
                  <a:rPr lang="fr-FR" dirty="0"/>
                  <a:t> = régularisation L2</a:t>
                </a:r>
              </a:p>
              <a:p>
                <a:pPr>
                  <a:buFont typeface="Arial" panose="020B0604020202020204" pitchFamily="34" charset="0"/>
                  <a:buChar char="•"/>
                </a:pPr>
                <a:r>
                  <a:rPr lang="fr-FR" dirty="0"/>
                  <a:t>γ\</a:t>
                </a:r>
                <a:r>
                  <a:rPr lang="fr-FR" dirty="0" err="1"/>
                  <a:t>gammaγ</a:t>
                </a:r>
                <a:r>
                  <a:rPr lang="fr-FR" dirty="0"/>
                  <a:t> = pénalité de complexité (nombre de feuilles)</a:t>
                </a:r>
              </a:p>
              <a:p>
                <a:r>
                  <a:rPr lang="fr-FR" dirty="0"/>
                  <a:t>✅ </a:t>
                </a:r>
                <a:r>
                  <a:rPr lang="fr-FR" dirty="0" err="1"/>
                  <a:t>XGBoost</a:t>
                </a:r>
                <a:r>
                  <a:rPr lang="fr-FR" dirty="0"/>
                  <a:t> ne fait un split </a:t>
                </a:r>
                <a:r>
                  <a:rPr lang="fr-FR" b="1" dirty="0"/>
                  <a:t>que si ce gain est positif</a:t>
                </a:r>
                <a:r>
                  <a:rPr lang="fr-FR" dirty="0"/>
                  <a:t>, ce qui évite d’ajouter des feuilles inutiles.</a:t>
                </a:r>
              </a:p>
              <a:p>
                <a:pPr>
                  <a:buFont typeface="Arial" panose="020B0604020202020204" pitchFamily="34" charset="0"/>
                  <a:buNone/>
                </a:pPr>
                <a:endParaRPr lang="fr-FR" dirty="0"/>
              </a:p>
              <a:p>
                <a:pPr>
                  <a:buFont typeface="Arial" panose="020B0604020202020204" pitchFamily="34" charset="0"/>
                  <a:buNone/>
                </a:pPr>
                <a:endParaRPr lang="fr-FR" dirty="0"/>
              </a:p>
            </p:txBody>
          </p:sp>
        </mc:Fallback>
      </mc:AlternateContent>
      <p:sp>
        <p:nvSpPr>
          <p:cNvPr id="4" name="Espace réservé du numéro de diapositive 3"/>
          <p:cNvSpPr>
            <a:spLocks noGrp="1"/>
          </p:cNvSpPr>
          <p:nvPr>
            <p:ph type="sldNum" sz="quarter" idx="5"/>
          </p:nvPr>
        </p:nvSpPr>
        <p:spPr/>
        <p:txBody>
          <a:bodyPr/>
          <a:lstStyle/>
          <a:p>
            <a:fld id="{087C14E6-2559-451E-807A-4A34163A34D7}" type="slidenum">
              <a:rPr lang="fr-FR" smtClean="0"/>
              <a:t>11</a:t>
            </a:fld>
            <a:endParaRPr lang="fr-FR"/>
          </a:p>
        </p:txBody>
      </p:sp>
    </p:spTree>
    <p:extLst>
      <p:ext uri="{BB962C8B-B14F-4D97-AF65-F5344CB8AC3E}">
        <p14:creationId xmlns:p14="http://schemas.microsoft.com/office/powerpoint/2010/main" val="406146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effectLst/>
              </a:rPr>
              <a:t>QUEL EST L’OBJECIF DE CHAQUE SERIE DE TEST ?</a:t>
            </a:r>
          </a:p>
          <a:p>
            <a:r>
              <a:rPr lang="fr-FR" b="1" dirty="0"/>
              <a:t>🔹 SSG03 et SSG04</a:t>
            </a:r>
          </a:p>
          <a:p>
            <a:r>
              <a:rPr lang="fr-FR" b="1" dirty="0"/>
              <a:t>Objectif :</a:t>
            </a:r>
            <a:r>
              <a:rPr lang="fr-FR" dirty="0"/>
              <a:t> </a:t>
            </a:r>
            <a:r>
              <a:rPr lang="fr-FR" b="1" dirty="0"/>
              <a:t>Comprendre</a:t>
            </a:r>
            <a:r>
              <a:rPr lang="fr-FR" dirty="0"/>
              <a:t> </a:t>
            </a:r>
            <a:r>
              <a:rPr lang="fr-FR" b="1" dirty="0"/>
              <a:t>le comportement des fondations superficielles soumises à de fortes charges non linéaires </a:t>
            </a:r>
            <a:r>
              <a:rPr lang="fr-FR" dirty="0"/>
              <a:t>et à des contraintes de confinement réalistes.👉 Tests réalisés en centrifuge sur du sable dense et sec (Gajan et </a:t>
            </a:r>
            <a:r>
              <a:rPr lang="fr-FR" dirty="0" err="1"/>
              <a:t>Kutter</a:t>
            </a:r>
            <a:r>
              <a:rPr lang="fr-FR" dirty="0"/>
              <a:t>, 2008).</a:t>
            </a:r>
          </a:p>
          <a:p>
            <a:endParaRPr lang="fr-FR" dirty="0"/>
          </a:p>
          <a:p>
            <a:r>
              <a:rPr lang="fr-FR" b="1" dirty="0"/>
              <a:t>🔹 PWRI_S</a:t>
            </a:r>
          </a:p>
          <a:p>
            <a:r>
              <a:rPr lang="fr-FR" b="1" dirty="0"/>
              <a:t>Objectif :</a:t>
            </a:r>
            <a:r>
              <a:rPr lang="fr-FR" dirty="0"/>
              <a:t> </a:t>
            </a:r>
            <a:r>
              <a:rPr lang="fr-FR" b="1" dirty="0"/>
              <a:t>Étudier</a:t>
            </a:r>
            <a:r>
              <a:rPr lang="fr-FR" dirty="0"/>
              <a:t> </a:t>
            </a:r>
            <a:r>
              <a:rPr lang="fr-FR" b="1" dirty="0"/>
              <a:t>les performances en déformation maximale et résiduelle des fondations superficielles </a:t>
            </a:r>
            <a:r>
              <a:rPr lang="fr-FR" dirty="0"/>
              <a:t>avec faible ou aucune profondeur d’ancrage.👉 Réalisé sur table vibrante 1-g, sur du sable dense et sec, pour simuler des séismes réels (</a:t>
            </a:r>
            <a:r>
              <a:rPr lang="fr-FR" dirty="0" err="1"/>
              <a:t>Shirato</a:t>
            </a:r>
            <a:r>
              <a:rPr lang="fr-FR" dirty="0"/>
              <a:t> et al., 2008).</a:t>
            </a:r>
          </a:p>
          <a:p>
            <a:endParaRPr lang="fr-FR" dirty="0"/>
          </a:p>
          <a:p>
            <a:r>
              <a:rPr lang="fr-FR" b="1" dirty="0"/>
              <a:t>🔹 LJD01</a:t>
            </a:r>
          </a:p>
          <a:p>
            <a:r>
              <a:rPr lang="fr-FR" b="1" dirty="0"/>
              <a:t>Objectif :</a:t>
            </a:r>
            <a:r>
              <a:rPr lang="fr-FR" dirty="0"/>
              <a:t> </a:t>
            </a:r>
            <a:r>
              <a:rPr lang="fr-FR" b="1" dirty="0"/>
              <a:t>Analyser</a:t>
            </a:r>
            <a:r>
              <a:rPr lang="fr-FR" dirty="0"/>
              <a:t> </a:t>
            </a:r>
            <a:r>
              <a:rPr lang="fr-FR" b="1" dirty="0"/>
              <a:t>le comportement global de la déformation</a:t>
            </a:r>
            <a:r>
              <a:rPr lang="fr-FR" dirty="0"/>
              <a:t>, </a:t>
            </a:r>
            <a:r>
              <a:rPr lang="fr-FR" b="1" dirty="0"/>
              <a:t>selon la taille des fondations et la ductilité </a:t>
            </a:r>
            <a:r>
              <a:rPr lang="fr-FR" dirty="0"/>
              <a:t>(sous/sur le sol ou partagée).👉 Tests en centrifuge sur sable dense et sec (Deng et al., 2012a).</a:t>
            </a:r>
          </a:p>
          <a:p>
            <a:endParaRPr lang="fr-FR" dirty="0"/>
          </a:p>
          <a:p>
            <a:r>
              <a:rPr lang="fr-FR" b="1" dirty="0"/>
              <a:t>🔹 LJD03</a:t>
            </a:r>
          </a:p>
          <a:p>
            <a:r>
              <a:rPr lang="fr-FR" b="1" dirty="0"/>
              <a:t>Objectif :</a:t>
            </a:r>
            <a:r>
              <a:rPr lang="fr-FR" dirty="0"/>
              <a:t> </a:t>
            </a:r>
            <a:r>
              <a:rPr lang="fr-FR" b="1" dirty="0"/>
              <a:t>Tester</a:t>
            </a:r>
            <a:r>
              <a:rPr lang="fr-FR" dirty="0"/>
              <a:t> </a:t>
            </a:r>
            <a:r>
              <a:rPr lang="fr-FR" b="1" dirty="0"/>
              <a:t>l’efficacité de plaques en béton pour réduire le tassement </a:t>
            </a:r>
            <a:r>
              <a:rPr lang="fr-FR" dirty="0"/>
              <a:t>permanent des fondations.</a:t>
            </a:r>
          </a:p>
          <a:p>
            <a:r>
              <a:rPr lang="fr-FR" dirty="0"/>
              <a:t>👉 Réalisé sur sable sec de densité faible à moyenne (Deng et </a:t>
            </a:r>
            <a:r>
              <a:rPr lang="fr-FR" dirty="0" err="1"/>
              <a:t>Kutter</a:t>
            </a:r>
            <a:r>
              <a:rPr lang="fr-FR" dirty="0"/>
              <a:t>, 2012).</a:t>
            </a:r>
          </a:p>
          <a:p>
            <a:endParaRPr lang="fr-FR" dirty="0"/>
          </a:p>
          <a:p>
            <a:r>
              <a:rPr lang="fr-FR" b="1" dirty="0"/>
              <a:t>🔹 MAH01</a:t>
            </a:r>
          </a:p>
          <a:p>
            <a:r>
              <a:rPr lang="fr-FR" b="1" dirty="0"/>
              <a:t>Objectif :</a:t>
            </a:r>
            <a:r>
              <a:rPr lang="fr-FR" dirty="0"/>
              <a:t> </a:t>
            </a:r>
            <a:r>
              <a:rPr lang="fr-FR" b="1" dirty="0"/>
              <a:t>Étudier</a:t>
            </a:r>
            <a:r>
              <a:rPr lang="fr-FR" dirty="0"/>
              <a:t> </a:t>
            </a:r>
            <a:r>
              <a:rPr lang="fr-FR" b="1" dirty="0"/>
              <a:t>l’effet du type de sol (</a:t>
            </a:r>
            <a:r>
              <a:rPr lang="fr-FR" b="1" dirty="0" err="1"/>
              <a:t>argile,de</a:t>
            </a:r>
            <a:r>
              <a:rPr lang="fr-FR" b="1" dirty="0"/>
              <a:t> résistance moyenne) sur le comportement des fondations basculantes, avec les propriétés de basculement constantes</a:t>
            </a:r>
            <a:r>
              <a:rPr lang="fr-FR" dirty="0"/>
              <a:t>. 👉 Tests sur colonnes de ponts flexibles (</a:t>
            </a:r>
            <a:r>
              <a:rPr lang="fr-FR" dirty="0" err="1"/>
              <a:t>Hakhamaneshi</a:t>
            </a:r>
            <a:r>
              <a:rPr lang="fr-FR" dirty="0"/>
              <a:t> et al., 2012).</a:t>
            </a:r>
          </a:p>
          <a:p>
            <a:endParaRPr lang="fr-FR" dirty="0"/>
          </a:p>
          <a:p>
            <a:r>
              <a:rPr lang="fr-FR" b="1" dirty="0"/>
              <a:t>🔹 S2011SQF1</a:t>
            </a:r>
          </a:p>
          <a:p>
            <a:r>
              <a:rPr lang="fr-FR" b="1" dirty="0"/>
              <a:t>Objectif :</a:t>
            </a:r>
            <a:r>
              <a:rPr lang="fr-FR" dirty="0"/>
              <a:t> </a:t>
            </a:r>
            <a:r>
              <a:rPr lang="fr-FR" b="1" dirty="0"/>
              <a:t>Évaluer si l’amélioration superficielle du sol peut réduire les déformations des fondations basculantes sur sols médiocres.</a:t>
            </a:r>
            <a:r>
              <a:rPr lang="fr-FR" dirty="0"/>
              <a:t>  👉 Petits tests sur table vibrante 1-g, avec profils sableux homogènes ou à deux couches (</a:t>
            </a:r>
            <a:r>
              <a:rPr lang="fr-FR" dirty="0" err="1"/>
              <a:t>Tsatsis</a:t>
            </a:r>
            <a:r>
              <a:rPr lang="fr-FR" dirty="0"/>
              <a:t> et </a:t>
            </a:r>
            <a:r>
              <a:rPr lang="fr-FR" dirty="0" err="1"/>
              <a:t>Anastasopoulos</a:t>
            </a:r>
            <a:r>
              <a:rPr lang="fr-FR" dirty="0"/>
              <a:t>, 2015).</a:t>
            </a:r>
          </a:p>
          <a:p>
            <a:endParaRPr lang="fr-FR" dirty="0"/>
          </a:p>
          <a:p>
            <a:r>
              <a:rPr lang="fr-FR" b="1" dirty="0"/>
              <a:t>🔹 UCSD</a:t>
            </a:r>
          </a:p>
          <a:p>
            <a:r>
              <a:rPr lang="fr-FR" b="1" dirty="0"/>
              <a:t>Objectif :</a:t>
            </a:r>
            <a:r>
              <a:rPr lang="fr-FR" dirty="0"/>
              <a:t> </a:t>
            </a:r>
            <a:r>
              <a:rPr lang="fr-FR" b="1" dirty="0"/>
              <a:t>Étudier l’impact de l’orientation des fondations (alignée ou en biais) et des propriétés du sol sur le comportement des fondations basculantes</a:t>
            </a:r>
            <a:r>
              <a:rPr lang="fr-FR" dirty="0"/>
              <a:t>. 👉 Grands tests en plein air sur table vibrante avec colonnes en béton armé (</a:t>
            </a:r>
            <a:r>
              <a:rPr lang="fr-FR" dirty="0" err="1"/>
              <a:t>Antonellis</a:t>
            </a:r>
            <a:r>
              <a:rPr lang="fr-FR" dirty="0"/>
              <a:t> et al., 2015).</a:t>
            </a:r>
          </a:p>
          <a:p>
            <a:endParaRPr lang="fr-FR" dirty="0"/>
          </a:p>
          <a:p>
            <a:endParaRPr lang="fr-FR" dirty="0"/>
          </a:p>
          <a:p>
            <a:r>
              <a:rPr lang="fr-FR" b="1" u="sng" dirty="0"/>
              <a:t>QUELLES SONT LES </a:t>
            </a:r>
            <a:r>
              <a:rPr lang="fr-FR" sz="1400" b="1" i="1" u="sng" dirty="0">
                <a:solidFill>
                  <a:srgbClr val="92D050"/>
                </a:solidFill>
              </a:rPr>
              <a:t>SECTIONS</a:t>
            </a:r>
            <a:r>
              <a:rPr lang="fr-FR" b="1" u="sng" dirty="0"/>
              <a:t> DE LA BASE DE DONNEES </a:t>
            </a:r>
            <a:r>
              <a:rPr lang="fr-FR" b="1" u="sng" dirty="0" err="1"/>
              <a:t>FoRCY</a:t>
            </a:r>
            <a:r>
              <a:rPr lang="fr-FR" b="1" u="sng" dirty="0"/>
              <a:t> ?</a:t>
            </a:r>
          </a:p>
          <a:p>
            <a:r>
              <a:rPr lang="fr-FR" b="1" dirty="0"/>
              <a:t>🧱 1. Test </a:t>
            </a:r>
            <a:r>
              <a:rPr lang="fr-FR" b="1" dirty="0" err="1"/>
              <a:t>Series</a:t>
            </a:r>
            <a:r>
              <a:rPr lang="fr-FR" b="1" dirty="0"/>
              <a:t> Info (Informations sur la série de tests)</a:t>
            </a:r>
          </a:p>
          <a:p>
            <a:pPr>
              <a:buFont typeface="Arial" panose="020B0604020202020204" pitchFamily="34" charset="0"/>
              <a:buChar char="•"/>
            </a:pPr>
            <a:r>
              <a:rPr lang="fr-FR" b="1" dirty="0"/>
              <a:t>Variables</a:t>
            </a:r>
            <a:r>
              <a:rPr lang="fr-FR" dirty="0"/>
              <a:t> : nom des chercheurs, source de financement, type de test, équipement utilisé.</a:t>
            </a:r>
          </a:p>
          <a:p>
            <a:pPr>
              <a:buFont typeface="Arial" panose="020B0604020202020204" pitchFamily="34" charset="0"/>
              <a:buChar char="•"/>
            </a:pPr>
            <a:r>
              <a:rPr lang="fr-FR" b="1" dirty="0"/>
              <a:t>But</a:t>
            </a:r>
            <a:r>
              <a:rPr lang="fr-FR" dirty="0"/>
              <a:t> : donner le </a:t>
            </a:r>
            <a:r>
              <a:rPr lang="fr-FR" b="1" dirty="0"/>
              <a:t>contexte général</a:t>
            </a:r>
            <a:r>
              <a:rPr lang="fr-FR" dirty="0"/>
              <a:t> du test.</a:t>
            </a:r>
          </a:p>
          <a:p>
            <a:pPr>
              <a:buFont typeface="Arial" panose="020B0604020202020204" pitchFamily="34" charset="0"/>
              <a:buNone/>
            </a:pPr>
            <a:endParaRPr lang="fr-FR" dirty="0"/>
          </a:p>
          <a:p>
            <a:r>
              <a:rPr lang="fr-FR" b="1" dirty="0"/>
              <a:t>🎯 2. Event Info (Informations sur l'événement simulé)</a:t>
            </a:r>
          </a:p>
          <a:p>
            <a:pPr>
              <a:buFont typeface="Arial" panose="020B0604020202020204" pitchFamily="34" charset="0"/>
              <a:buChar char="•"/>
            </a:pPr>
            <a:r>
              <a:rPr lang="fr-FR" b="1" dirty="0"/>
              <a:t>Variables</a:t>
            </a:r>
            <a:r>
              <a:rPr lang="fr-FR" dirty="0"/>
              <a:t> : identifiant de l’événement, nom de la structure, conditions initiales, facteurs d’échelle.</a:t>
            </a:r>
          </a:p>
          <a:p>
            <a:pPr>
              <a:buFont typeface="Arial" panose="020B0604020202020204" pitchFamily="34" charset="0"/>
              <a:buChar char="•"/>
            </a:pPr>
            <a:r>
              <a:rPr lang="fr-FR" b="1" dirty="0"/>
              <a:t>But</a:t>
            </a:r>
            <a:r>
              <a:rPr lang="fr-FR" dirty="0"/>
              <a:t> : caractériser </a:t>
            </a:r>
            <a:r>
              <a:rPr lang="fr-FR" b="1" dirty="0"/>
              <a:t>chaque simulation ou essai</a:t>
            </a:r>
            <a:r>
              <a:rPr lang="fr-FR" dirty="0"/>
              <a:t>.</a:t>
            </a:r>
          </a:p>
          <a:p>
            <a:pPr>
              <a:buFont typeface="Arial" panose="020B0604020202020204" pitchFamily="34" charset="0"/>
              <a:buChar char="•"/>
            </a:pPr>
            <a:endParaRPr lang="fr-FR" dirty="0"/>
          </a:p>
          <a:p>
            <a:r>
              <a:rPr lang="fr-FR" b="1" dirty="0"/>
              <a:t>🪨 3. </a:t>
            </a:r>
            <a:r>
              <a:rPr lang="fr-FR" b="1" dirty="0" err="1"/>
              <a:t>Soil</a:t>
            </a:r>
            <a:r>
              <a:rPr lang="fr-FR" b="1" dirty="0"/>
              <a:t> Profile </a:t>
            </a:r>
            <a:r>
              <a:rPr lang="fr-FR" b="1" dirty="0" err="1"/>
              <a:t>Properties</a:t>
            </a:r>
            <a:r>
              <a:rPr lang="fr-FR" b="1" dirty="0"/>
              <a:t> (Propriétés du profil de sol)</a:t>
            </a:r>
          </a:p>
          <a:p>
            <a:pPr>
              <a:buFont typeface="Arial" panose="020B0604020202020204" pitchFamily="34" charset="0"/>
              <a:buChar char="•"/>
            </a:pPr>
            <a:r>
              <a:rPr lang="fr-FR" b="1" dirty="0"/>
              <a:t>Variables globales</a:t>
            </a:r>
            <a:r>
              <a:rPr lang="fr-FR" dirty="0"/>
              <a:t> : épaisseur totale du sol, profondeur de la nappe phréatique, nombre de couches.</a:t>
            </a:r>
          </a:p>
          <a:p>
            <a:pPr>
              <a:buFont typeface="Arial" panose="020B0604020202020204" pitchFamily="34" charset="0"/>
              <a:buChar char="•"/>
            </a:pPr>
            <a:r>
              <a:rPr lang="fr-FR" b="1" dirty="0"/>
              <a:t>Variables par couche</a:t>
            </a:r>
            <a:r>
              <a:rPr lang="fr-FR" dirty="0"/>
              <a:t> : type de sol, hauteur, densité, teneur en eau, densité relative, résistance au cisaillement non drainée.</a:t>
            </a:r>
          </a:p>
          <a:p>
            <a:pPr>
              <a:buFont typeface="Arial" panose="020B0604020202020204" pitchFamily="34" charset="0"/>
              <a:buChar char="•"/>
            </a:pPr>
            <a:r>
              <a:rPr lang="fr-FR" b="1" dirty="0"/>
              <a:t>But</a:t>
            </a:r>
            <a:r>
              <a:rPr lang="fr-FR" dirty="0"/>
              <a:t> : décrire </a:t>
            </a:r>
            <a:r>
              <a:rPr lang="fr-FR" b="1" dirty="0"/>
              <a:t>la composition et les propriétés mécaniques du sol</a:t>
            </a:r>
            <a:r>
              <a:rPr lang="fr-FR" dirty="0"/>
              <a:t>.</a:t>
            </a:r>
          </a:p>
          <a:p>
            <a:pPr>
              <a:buFont typeface="Arial" panose="020B0604020202020204" pitchFamily="34" charset="0"/>
              <a:buChar char="•"/>
            </a:pPr>
            <a:endParaRPr lang="fr-FR" dirty="0"/>
          </a:p>
          <a:p>
            <a:r>
              <a:rPr lang="fr-FR" b="1" dirty="0"/>
              <a:t>🏗️ 4. Structural </a:t>
            </a:r>
            <a:r>
              <a:rPr lang="fr-FR" b="1" dirty="0" err="1"/>
              <a:t>Properties</a:t>
            </a:r>
            <a:r>
              <a:rPr lang="fr-FR" b="1" dirty="0"/>
              <a:t> (Propriétés de la structure)</a:t>
            </a:r>
          </a:p>
          <a:p>
            <a:pPr>
              <a:buFont typeface="Arial" panose="020B0604020202020204" pitchFamily="34" charset="0"/>
              <a:buChar char="•"/>
            </a:pPr>
            <a:r>
              <a:rPr lang="fr-FR" b="1" dirty="0"/>
              <a:t>Variables</a:t>
            </a:r>
            <a:r>
              <a:rPr lang="fr-FR" dirty="0"/>
              <a:t> : matériaux, géométrie, inertie de la structure, pression de la semelle, période de base fixe.</a:t>
            </a:r>
          </a:p>
          <a:p>
            <a:pPr>
              <a:buFont typeface="Arial" panose="020B0604020202020204" pitchFamily="34" charset="0"/>
              <a:buChar char="•"/>
            </a:pPr>
            <a:r>
              <a:rPr lang="fr-FR" b="1" dirty="0"/>
              <a:t>But</a:t>
            </a:r>
            <a:r>
              <a:rPr lang="fr-FR" dirty="0"/>
              <a:t> : définir </a:t>
            </a:r>
            <a:r>
              <a:rPr lang="fr-FR" b="1" dirty="0"/>
              <a:t>les caractéristiques mécaniques et dynamiques de la structure</a:t>
            </a:r>
            <a:r>
              <a:rPr lang="fr-FR" dirty="0"/>
              <a:t>.</a:t>
            </a:r>
          </a:p>
          <a:p>
            <a:pPr>
              <a:buFont typeface="Arial" panose="020B0604020202020204" pitchFamily="34" charset="0"/>
              <a:buChar char="•"/>
            </a:pPr>
            <a:endParaRPr lang="fr-FR" dirty="0"/>
          </a:p>
          <a:p>
            <a:r>
              <a:rPr lang="fr-FR" b="1" dirty="0"/>
              <a:t>🪨⚖️ 5. </a:t>
            </a:r>
            <a:r>
              <a:rPr lang="fr-FR" b="1" dirty="0" err="1"/>
              <a:t>Rocking</a:t>
            </a:r>
            <a:r>
              <a:rPr lang="fr-FR" b="1" dirty="0"/>
              <a:t> System </a:t>
            </a:r>
            <a:r>
              <a:rPr lang="fr-FR" b="1" dirty="0" err="1"/>
              <a:t>Properties</a:t>
            </a:r>
            <a:r>
              <a:rPr lang="fr-FR" b="1" dirty="0"/>
              <a:t> (Propriétés du système de basculement)</a:t>
            </a:r>
          </a:p>
          <a:p>
            <a:pPr>
              <a:buFont typeface="Arial" panose="020B0604020202020204" pitchFamily="34" charset="0"/>
              <a:buChar char="•"/>
            </a:pPr>
            <a:r>
              <a:rPr lang="fr-FR" b="1" dirty="0"/>
              <a:t>Variables clés</a:t>
            </a:r>
            <a:r>
              <a:rPr lang="fr-FR" dirty="0"/>
              <a:t> :</a:t>
            </a:r>
          </a:p>
          <a:p>
            <a:pPr marL="742950" lvl="1" indent="-285750">
              <a:buFont typeface="Arial" panose="020B0604020202020204" pitchFamily="34" charset="0"/>
              <a:buChar char="•"/>
            </a:pPr>
            <a:r>
              <a:rPr lang="fr-FR" dirty="0"/>
              <a:t>M/(VL) → rapport moment/(charge/longueur)</a:t>
            </a:r>
          </a:p>
          <a:p>
            <a:pPr marL="742950" lvl="1" indent="-285750">
              <a:buFont typeface="Arial" panose="020B0604020202020204" pitchFamily="34" charset="0"/>
              <a:buChar char="•"/>
            </a:pPr>
            <a:r>
              <a:rPr lang="fr-FR" dirty="0" err="1"/>
              <a:t>FSv</a:t>
            </a:r>
            <a:r>
              <a:rPr lang="fr-FR" dirty="0"/>
              <a:t> → facteur de sécurité vertical</a:t>
            </a:r>
          </a:p>
          <a:p>
            <a:pPr marL="742950" lvl="1" indent="-285750">
              <a:buFont typeface="Arial" panose="020B0604020202020204" pitchFamily="34" charset="0"/>
              <a:buChar char="•"/>
            </a:pPr>
            <a:r>
              <a:rPr lang="fr-FR" dirty="0"/>
              <a:t>A/</a:t>
            </a:r>
            <a:r>
              <a:rPr lang="fr-FR" dirty="0" err="1"/>
              <a:t>Ac</a:t>
            </a:r>
            <a:r>
              <a:rPr lang="fr-FR" dirty="0"/>
              <a:t> → ratio de surface de semelle</a:t>
            </a:r>
          </a:p>
          <a:p>
            <a:pPr marL="742950" lvl="1" indent="-285750">
              <a:buFont typeface="Arial" panose="020B0604020202020204" pitchFamily="34" charset="0"/>
              <a:buChar char="•"/>
            </a:pPr>
            <a:r>
              <a:rPr lang="fr-FR" dirty="0" err="1"/>
              <a:t>Mcf</a:t>
            </a:r>
            <a:r>
              <a:rPr lang="fr-FR" dirty="0"/>
              <a:t>, </a:t>
            </a:r>
            <a:r>
              <a:rPr lang="fr-FR" dirty="0" err="1"/>
              <a:t>Mcc</a:t>
            </a:r>
            <a:r>
              <a:rPr lang="fr-FR" dirty="0"/>
              <a:t> → moments critiques</a:t>
            </a:r>
          </a:p>
          <a:p>
            <a:pPr marL="742950" lvl="1" indent="-285750">
              <a:buFont typeface="Arial" panose="020B0604020202020204" pitchFamily="34" charset="0"/>
              <a:buChar char="•"/>
            </a:pPr>
            <a:r>
              <a:rPr lang="fr-FR" dirty="0"/>
              <a:t>Cr, </a:t>
            </a:r>
            <a:r>
              <a:rPr lang="fr-FR" dirty="0" err="1"/>
              <a:t>Cy</a:t>
            </a:r>
            <a:r>
              <a:rPr lang="fr-FR" dirty="0"/>
              <a:t>, T1 → rigidité, seuil de plastification, période fondamentale</a:t>
            </a:r>
          </a:p>
          <a:p>
            <a:pPr>
              <a:buFont typeface="Arial" panose="020B0604020202020204" pitchFamily="34" charset="0"/>
              <a:buChar char="•"/>
            </a:pPr>
            <a:r>
              <a:rPr lang="fr-FR" b="1" dirty="0"/>
              <a:t>But</a:t>
            </a:r>
            <a:r>
              <a:rPr lang="fr-FR" dirty="0"/>
              <a:t> : caractériser </a:t>
            </a:r>
            <a:r>
              <a:rPr lang="fr-FR" b="1" dirty="0"/>
              <a:t>le comportement dynamique du système sol-structure en basculement</a:t>
            </a:r>
            <a:r>
              <a:rPr lang="fr-FR" dirty="0"/>
              <a:t>.</a:t>
            </a:r>
          </a:p>
          <a:p>
            <a:pPr>
              <a:buFont typeface="Arial" panose="020B0604020202020204" pitchFamily="34" charset="0"/>
              <a:buChar char="•"/>
            </a:pPr>
            <a:endParaRPr lang="fr-FR" dirty="0"/>
          </a:p>
          <a:p>
            <a:r>
              <a:rPr lang="fr-FR" b="1" dirty="0"/>
              <a:t>🌍 6. Ground Motion </a:t>
            </a:r>
            <a:r>
              <a:rPr lang="fr-FR" b="1" dirty="0" err="1"/>
              <a:t>Properties</a:t>
            </a:r>
            <a:r>
              <a:rPr lang="fr-FR" b="1" dirty="0"/>
              <a:t> (Propriétés du mouvement sismique)</a:t>
            </a:r>
          </a:p>
          <a:p>
            <a:pPr>
              <a:buFont typeface="Arial" panose="020B0604020202020204" pitchFamily="34" charset="0"/>
              <a:buChar char="•"/>
            </a:pPr>
            <a:r>
              <a:rPr lang="fr-FR" b="1" dirty="0"/>
              <a:t>Variables</a:t>
            </a:r>
            <a:r>
              <a:rPr lang="fr-FR" dirty="0"/>
              <a:t> : nom du séisme, station d’enregistrement, accélération maximale (PGA), vitesse maximale (PGV), intensité d’Arias (Ia).</a:t>
            </a:r>
          </a:p>
          <a:p>
            <a:pPr>
              <a:buFont typeface="Arial" panose="020B0604020202020204" pitchFamily="34" charset="0"/>
              <a:buChar char="•"/>
            </a:pPr>
            <a:r>
              <a:rPr lang="fr-FR" b="1" dirty="0"/>
              <a:t>But</a:t>
            </a:r>
            <a:r>
              <a:rPr lang="fr-FR" dirty="0"/>
              <a:t> : décrire </a:t>
            </a:r>
            <a:r>
              <a:rPr lang="fr-FR" b="1" dirty="0"/>
              <a:t>l’excitation sismique appliquée</a:t>
            </a:r>
            <a:r>
              <a:rPr lang="fr-FR" dirty="0"/>
              <a:t>.</a:t>
            </a:r>
          </a:p>
          <a:p>
            <a:pPr>
              <a:buFont typeface="Arial" panose="020B0604020202020204" pitchFamily="34" charset="0"/>
              <a:buChar char="•"/>
            </a:pPr>
            <a:endParaRPr lang="fr-FR" dirty="0"/>
          </a:p>
          <a:p>
            <a:r>
              <a:rPr lang="fr-FR" b="1" dirty="0"/>
              <a:t>📈 7. Performance </a:t>
            </a:r>
            <a:r>
              <a:rPr lang="fr-FR" b="1" dirty="0" err="1"/>
              <a:t>Results</a:t>
            </a:r>
            <a:r>
              <a:rPr lang="fr-FR" b="1" dirty="0"/>
              <a:t> (Résultats de performance)</a:t>
            </a:r>
          </a:p>
          <a:p>
            <a:pPr>
              <a:buFont typeface="Arial" panose="020B0604020202020204" pitchFamily="34" charset="0"/>
              <a:buChar char="•"/>
            </a:pPr>
            <a:r>
              <a:rPr lang="fr-FR" b="1" dirty="0"/>
              <a:t>Variables</a:t>
            </a:r>
            <a:r>
              <a:rPr lang="fr-FR" dirty="0"/>
              <a:t> :</a:t>
            </a:r>
          </a:p>
          <a:p>
            <a:pPr marL="742950" lvl="1" indent="-285750">
              <a:buFont typeface="Arial" panose="020B0604020202020204" pitchFamily="34" charset="0"/>
              <a:buChar char="•"/>
            </a:pPr>
            <a:r>
              <a:rPr lang="fr-FR" dirty="0"/>
              <a:t>Déformations maximales, résiduelles (drift ratio, rotation, glissement)</a:t>
            </a:r>
          </a:p>
          <a:p>
            <a:pPr marL="742950" lvl="1" indent="-285750">
              <a:buFont typeface="Arial" panose="020B0604020202020204" pitchFamily="34" charset="0"/>
              <a:buChar char="•"/>
            </a:pPr>
            <a:r>
              <a:rPr lang="fr-FR" dirty="0"/>
              <a:t>Tassement total et tassement du sol</a:t>
            </a:r>
          </a:p>
          <a:p>
            <a:pPr marL="742950" lvl="1" indent="-285750">
              <a:buFont typeface="Arial" panose="020B0604020202020204" pitchFamily="34" charset="0"/>
              <a:buChar char="•"/>
            </a:pPr>
            <a:r>
              <a:rPr lang="fr-FR" dirty="0"/>
              <a:t>Forces maximales dans la semelle</a:t>
            </a:r>
          </a:p>
          <a:p>
            <a:pPr marL="742950" lvl="1" indent="-285750">
              <a:buFont typeface="Arial" panose="020B0604020202020204" pitchFamily="34" charset="0"/>
              <a:buChar char="•"/>
            </a:pPr>
            <a:r>
              <a:rPr lang="fr-FR" dirty="0"/>
              <a:t>Évolution de la période naturelle</a:t>
            </a:r>
          </a:p>
          <a:p>
            <a:pPr>
              <a:buFont typeface="Arial" panose="020B0604020202020204" pitchFamily="34" charset="0"/>
              <a:buChar char="•"/>
            </a:pPr>
            <a:r>
              <a:rPr lang="fr-FR" b="1" dirty="0"/>
              <a:t>But</a:t>
            </a:r>
            <a:r>
              <a:rPr lang="fr-FR" dirty="0"/>
              <a:t> : mesurer </a:t>
            </a:r>
            <a:r>
              <a:rPr lang="fr-FR" b="1" dirty="0"/>
              <a:t>la réponse du système sol-structure</a:t>
            </a:r>
            <a:r>
              <a:rPr lang="fr-FR" dirty="0"/>
              <a:t>.</a:t>
            </a:r>
          </a:p>
          <a:p>
            <a:endParaRPr lang="fr-FR" dirty="0"/>
          </a:p>
          <a:p>
            <a:r>
              <a:rPr lang="fr-FR" b="1" dirty="0"/>
              <a:t>📑 8. Reports, Data, Photos/</a:t>
            </a:r>
            <a:r>
              <a:rPr lang="fr-FR" b="1" dirty="0" err="1"/>
              <a:t>Videos</a:t>
            </a:r>
            <a:r>
              <a:rPr lang="fr-FR" b="1" dirty="0"/>
              <a:t>, Drawings/</a:t>
            </a:r>
            <a:r>
              <a:rPr lang="fr-FR" b="1" dirty="0" err="1"/>
              <a:t>Diagrams</a:t>
            </a:r>
            <a:endParaRPr lang="fr-FR" b="1" dirty="0"/>
          </a:p>
          <a:p>
            <a:pPr>
              <a:buFont typeface="Arial" panose="020B0604020202020204" pitchFamily="34" charset="0"/>
              <a:buChar char="•"/>
            </a:pPr>
            <a:r>
              <a:rPr lang="fr-FR" dirty="0"/>
              <a:t>Contiennent des fichiers associés aux données, vidéos, figures et dessins explicatifs.</a:t>
            </a:r>
          </a:p>
          <a:p>
            <a:endParaRPr lang="fr-FR" dirty="0"/>
          </a:p>
        </p:txBody>
      </p:sp>
      <p:sp>
        <p:nvSpPr>
          <p:cNvPr id="4" name="Espace réservé du numéro de diapositive 3"/>
          <p:cNvSpPr>
            <a:spLocks noGrp="1"/>
          </p:cNvSpPr>
          <p:nvPr>
            <p:ph type="sldNum" sz="quarter" idx="5"/>
          </p:nvPr>
        </p:nvSpPr>
        <p:spPr/>
        <p:txBody>
          <a:bodyPr/>
          <a:lstStyle/>
          <a:p>
            <a:fld id="{087C14E6-2559-451E-807A-4A34163A34D7}" type="slidenum">
              <a:rPr lang="fr-FR" smtClean="0"/>
              <a:t>13</a:t>
            </a:fld>
            <a:endParaRPr lang="fr-FR"/>
          </a:p>
        </p:txBody>
      </p:sp>
    </p:spTree>
    <p:extLst>
      <p:ext uri="{BB962C8B-B14F-4D97-AF65-F5344CB8AC3E}">
        <p14:creationId xmlns:p14="http://schemas.microsoft.com/office/powerpoint/2010/main" val="3977281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87C14E6-2559-451E-807A-4A34163A34D7}" type="slidenum">
              <a:rPr lang="fr-FR" smtClean="0"/>
              <a:t>24</a:t>
            </a:fld>
            <a:endParaRPr lang="fr-FR"/>
          </a:p>
        </p:txBody>
      </p:sp>
    </p:spTree>
    <p:extLst>
      <p:ext uri="{BB962C8B-B14F-4D97-AF65-F5344CB8AC3E}">
        <p14:creationId xmlns:p14="http://schemas.microsoft.com/office/powerpoint/2010/main" val="2002501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1. Drift Ratio (Taux de dérive de la structure)</a:t>
            </a:r>
          </a:p>
          <a:p>
            <a:r>
              <a:rPr lang="fr-FR" dirty="0"/>
              <a:t>🔹 Mesure l’</a:t>
            </a:r>
            <a:r>
              <a:rPr lang="fr-FR" b="1" dirty="0"/>
              <a:t>inclinaison latérale</a:t>
            </a:r>
            <a:r>
              <a:rPr lang="fr-FR" dirty="0"/>
              <a:t> du sommet de la structure par rapport à sa hauteur.</a:t>
            </a:r>
          </a:p>
          <a:p>
            <a:pPr>
              <a:buFont typeface="Arial" panose="020B0604020202020204" pitchFamily="34" charset="0"/>
              <a:buChar char="•"/>
            </a:pPr>
            <a:r>
              <a:rPr lang="fr-FR" dirty="0"/>
              <a:t>​Δ : déplacement latéral du sommet de la structure</a:t>
            </a:r>
          </a:p>
          <a:p>
            <a:pPr>
              <a:buFont typeface="Arial" panose="020B0604020202020204" pitchFamily="34" charset="0"/>
              <a:buChar char="•"/>
            </a:pPr>
            <a:r>
              <a:rPr lang="fr-FR" dirty="0"/>
              <a:t>H : hauteur totale de la structure</a:t>
            </a:r>
          </a:p>
          <a:p>
            <a:r>
              <a:rPr lang="fr-FR" b="1" dirty="0"/>
              <a:t>Types mesurés</a:t>
            </a:r>
            <a:r>
              <a:rPr lang="fr-FR" dirty="0"/>
              <a:t> : </a:t>
            </a:r>
            <a:r>
              <a:rPr lang="fr-FR" i="1" dirty="0"/>
              <a:t>Peak Drift Ratio</a:t>
            </a:r>
            <a:r>
              <a:rPr lang="fr-FR" dirty="0"/>
              <a:t> (valeur maximale), </a:t>
            </a:r>
            <a:r>
              <a:rPr lang="fr-FR" i="1" dirty="0" err="1"/>
              <a:t>Incremental</a:t>
            </a:r>
            <a:r>
              <a:rPr lang="fr-FR" i="1" dirty="0"/>
              <a:t> Peak</a:t>
            </a:r>
            <a:r>
              <a:rPr lang="fr-FR" dirty="0"/>
              <a:t> (écart d’un pic au suivant), </a:t>
            </a:r>
            <a:r>
              <a:rPr lang="fr-FR" i="1" dirty="0" err="1"/>
              <a:t>Residual</a:t>
            </a:r>
            <a:r>
              <a:rPr lang="fr-FR" i="1" dirty="0"/>
              <a:t> Drift Ratio</a:t>
            </a:r>
            <a:r>
              <a:rPr lang="fr-FR" dirty="0"/>
              <a:t> (après l’événement sismique)</a:t>
            </a:r>
          </a:p>
          <a:p>
            <a:pPr>
              <a:buFont typeface="Arial" panose="020B0604020202020204" pitchFamily="34" charset="0"/>
              <a:buChar char="•"/>
            </a:pPr>
            <a:endParaRPr lang="fr-FR" dirty="0"/>
          </a:p>
          <a:p>
            <a:pPr>
              <a:buFont typeface="Arial" panose="020B0604020202020204" pitchFamily="34" charset="0"/>
              <a:buNone/>
            </a:pPr>
            <a:endParaRPr lang="fr-FR" dirty="0"/>
          </a:p>
          <a:p>
            <a:r>
              <a:rPr lang="fr-FR" b="1" dirty="0"/>
              <a:t>2. Footing Rotation (Rotation de la semelle)</a:t>
            </a:r>
          </a:p>
          <a:p>
            <a:r>
              <a:rPr lang="fr-FR" dirty="0"/>
              <a:t>🔹 Indique le </a:t>
            </a:r>
            <a:r>
              <a:rPr lang="fr-FR" b="1" dirty="0"/>
              <a:t>basculement</a:t>
            </a:r>
            <a:r>
              <a:rPr lang="fr-FR" dirty="0"/>
              <a:t> de la semelle autour d’un bord (mouvement de type </a:t>
            </a:r>
            <a:r>
              <a:rPr lang="fr-FR" dirty="0" err="1"/>
              <a:t>rocking</a:t>
            </a:r>
            <a:r>
              <a:rPr lang="fr-FR" dirty="0"/>
              <a:t>).</a:t>
            </a:r>
          </a:p>
          <a:p>
            <a:pPr>
              <a:buFont typeface="Arial" panose="020B0604020202020204" pitchFamily="34" charset="0"/>
              <a:buChar char="•"/>
            </a:pPr>
            <a:r>
              <a:rPr lang="el-GR" dirty="0"/>
              <a:t>Δ</a:t>
            </a:r>
            <a:r>
              <a:rPr lang="fr-FR" dirty="0"/>
              <a:t>z : soulèvement ou affaissement d’un bord de la semelle</a:t>
            </a:r>
          </a:p>
          <a:p>
            <a:pPr>
              <a:buFont typeface="Arial" panose="020B0604020202020204" pitchFamily="34" charset="0"/>
              <a:buChar char="•"/>
            </a:pPr>
            <a:r>
              <a:rPr lang="fr-FR" dirty="0"/>
              <a:t>B : largeur de la semelle</a:t>
            </a:r>
          </a:p>
          <a:p>
            <a:r>
              <a:rPr lang="fr-FR" b="1" dirty="0"/>
              <a:t>Types mesurés</a:t>
            </a:r>
            <a:r>
              <a:rPr lang="fr-FR" dirty="0"/>
              <a:t> : </a:t>
            </a:r>
            <a:r>
              <a:rPr lang="fr-FR" i="1" dirty="0"/>
              <a:t>Peak rotation</a:t>
            </a:r>
            <a:r>
              <a:rPr lang="fr-FR" i="0" dirty="0"/>
              <a:t>, </a:t>
            </a:r>
            <a:r>
              <a:rPr lang="fr-FR" i="1" dirty="0" err="1"/>
              <a:t>Residual</a:t>
            </a:r>
            <a:r>
              <a:rPr lang="fr-FR" i="1" dirty="0"/>
              <a:t> rotation</a:t>
            </a:r>
            <a:r>
              <a:rPr lang="fr-FR" i="0" dirty="0"/>
              <a:t>, </a:t>
            </a:r>
            <a:r>
              <a:rPr lang="fr-FR" i="1" dirty="0" err="1"/>
              <a:t>Incremental</a:t>
            </a:r>
            <a:r>
              <a:rPr lang="fr-FR" i="1" dirty="0"/>
              <a:t> </a:t>
            </a:r>
            <a:r>
              <a:rPr lang="fr-FR" i="1" dirty="0" err="1"/>
              <a:t>residual</a:t>
            </a:r>
            <a:r>
              <a:rPr lang="fr-FR" i="1" dirty="0"/>
              <a:t> rotation</a:t>
            </a:r>
          </a:p>
          <a:p>
            <a:endParaRPr lang="fr-FR" i="1" dirty="0"/>
          </a:p>
          <a:p>
            <a:endParaRPr lang="fr-FR" i="1" dirty="0"/>
          </a:p>
          <a:p>
            <a:r>
              <a:rPr lang="fr-FR" b="1" dirty="0"/>
              <a:t>3. Footing Relative </a:t>
            </a:r>
            <a:r>
              <a:rPr lang="fr-FR" b="1" dirty="0" err="1"/>
              <a:t>Sliding</a:t>
            </a:r>
            <a:r>
              <a:rPr lang="fr-FR" b="1" dirty="0"/>
              <a:t> (Glissement relatif de la semelle)</a:t>
            </a:r>
          </a:p>
          <a:p>
            <a:r>
              <a:rPr lang="fr-FR" dirty="0"/>
              <a:t>🔹 Mouvement horizontal </a:t>
            </a:r>
            <a:r>
              <a:rPr lang="fr-FR" b="1" dirty="0"/>
              <a:t>entre la semelle et le sol</a:t>
            </a:r>
            <a:r>
              <a:rPr lang="fr-FR" dirty="0"/>
              <a:t> (sans basculement).</a:t>
            </a:r>
          </a:p>
          <a:p>
            <a:r>
              <a:rPr lang="fr-FR" b="1" dirty="0"/>
              <a:t>Mesuré directement</a:t>
            </a:r>
            <a:r>
              <a:rPr lang="fr-FR" dirty="0"/>
              <a:t> à partir des capteurs de déplacement sous la semelle.</a:t>
            </a:r>
          </a:p>
          <a:p>
            <a:r>
              <a:rPr lang="fr-FR" b="1" dirty="0"/>
              <a:t>Types mesurés</a:t>
            </a:r>
            <a:r>
              <a:rPr lang="fr-FR" dirty="0"/>
              <a:t> : </a:t>
            </a:r>
            <a:r>
              <a:rPr lang="fr-FR" i="1" dirty="0"/>
              <a:t>Peak </a:t>
            </a:r>
            <a:r>
              <a:rPr lang="fr-FR" i="1" dirty="0" err="1"/>
              <a:t>sliding</a:t>
            </a:r>
            <a:r>
              <a:rPr lang="fr-FR" i="1" dirty="0"/>
              <a:t> </a:t>
            </a:r>
            <a:r>
              <a:rPr lang="fr-FR" i="1" dirty="0" err="1"/>
              <a:t>displacement</a:t>
            </a:r>
            <a:r>
              <a:rPr lang="fr-FR" i="0" dirty="0"/>
              <a:t>, </a:t>
            </a:r>
            <a:r>
              <a:rPr lang="fr-FR" i="1" dirty="0" err="1"/>
              <a:t>Residual</a:t>
            </a:r>
            <a:r>
              <a:rPr lang="fr-FR" i="1" dirty="0"/>
              <a:t> </a:t>
            </a:r>
            <a:r>
              <a:rPr lang="fr-FR" i="1" dirty="0" err="1"/>
              <a:t>sliding</a:t>
            </a:r>
            <a:r>
              <a:rPr lang="fr-FR" i="1" dirty="0"/>
              <a:t> </a:t>
            </a:r>
            <a:r>
              <a:rPr lang="fr-FR" i="1" dirty="0" err="1"/>
              <a:t>displacement</a:t>
            </a:r>
            <a:r>
              <a:rPr lang="fr-FR" i="0" dirty="0"/>
              <a:t>, </a:t>
            </a:r>
            <a:r>
              <a:rPr lang="fr-FR" i="1" dirty="0" err="1"/>
              <a:t>Incremental</a:t>
            </a:r>
            <a:r>
              <a:rPr lang="fr-FR" i="1" dirty="0"/>
              <a:t> values</a:t>
            </a:r>
            <a:endParaRPr lang="fr-FR" dirty="0"/>
          </a:p>
          <a:p>
            <a:endParaRPr lang="fr-FR" i="1" dirty="0"/>
          </a:p>
          <a:p>
            <a:endParaRPr lang="fr-FR" i="1" dirty="0"/>
          </a:p>
          <a:p>
            <a:r>
              <a:rPr lang="fr-FR" b="1" dirty="0"/>
              <a:t>4. Footing </a:t>
            </a:r>
            <a:r>
              <a:rPr lang="fr-FR" b="1" dirty="0" err="1"/>
              <a:t>Settlement</a:t>
            </a:r>
            <a:r>
              <a:rPr lang="fr-FR" b="1" dirty="0"/>
              <a:t> (Tassement de la semelle)</a:t>
            </a:r>
          </a:p>
          <a:p>
            <a:r>
              <a:rPr lang="fr-FR" dirty="0"/>
              <a:t>🔹 Mouvement vertical </a:t>
            </a:r>
            <a:r>
              <a:rPr lang="fr-FR" b="1" dirty="0"/>
              <a:t>vers le bas</a:t>
            </a:r>
            <a:r>
              <a:rPr lang="fr-FR" dirty="0"/>
              <a:t> de la fondation par rapport au sol naturel.</a:t>
            </a:r>
          </a:p>
          <a:p>
            <a:pPr>
              <a:buFont typeface="Arial" panose="020B0604020202020204" pitchFamily="34" charset="0"/>
              <a:buChar char="•"/>
            </a:pPr>
            <a:r>
              <a:rPr lang="fr-FR" dirty="0" err="1"/>
              <a:t>z_t</a:t>
            </a:r>
            <a:r>
              <a:rPr lang="fr-FR" dirty="0"/>
              <a:t> : position verticale à un instant donné</a:t>
            </a:r>
          </a:p>
          <a:p>
            <a:r>
              <a:rPr lang="fr-FR" b="1" dirty="0"/>
              <a:t>Types mesurés</a:t>
            </a:r>
            <a:r>
              <a:rPr lang="fr-FR" dirty="0"/>
              <a:t> : </a:t>
            </a:r>
            <a:r>
              <a:rPr lang="fr-FR" i="1" dirty="0"/>
              <a:t>Total </a:t>
            </a:r>
            <a:r>
              <a:rPr lang="fr-FR" i="1" dirty="0" err="1"/>
              <a:t>Settlement</a:t>
            </a:r>
            <a:r>
              <a:rPr lang="fr-FR" dirty="0"/>
              <a:t> (tassement cumulé), </a:t>
            </a:r>
            <a:r>
              <a:rPr lang="fr-FR" i="1" dirty="0" err="1"/>
              <a:t>Residual</a:t>
            </a:r>
            <a:r>
              <a:rPr lang="fr-FR" i="1" dirty="0"/>
              <a:t> </a:t>
            </a:r>
            <a:r>
              <a:rPr lang="fr-FR" i="1" dirty="0" err="1"/>
              <a:t>Settlement</a:t>
            </a:r>
            <a:r>
              <a:rPr lang="fr-FR" dirty="0"/>
              <a:t> (après la fin du mouvement), </a:t>
            </a:r>
            <a:r>
              <a:rPr lang="fr-FR" i="1" dirty="0" err="1"/>
              <a:t>Incremental</a:t>
            </a:r>
            <a:r>
              <a:rPr lang="fr-FR" i="1" dirty="0"/>
              <a:t> </a:t>
            </a:r>
            <a:r>
              <a:rPr lang="fr-FR" i="1" dirty="0" err="1"/>
              <a:t>Settlement</a:t>
            </a:r>
            <a:endParaRPr lang="fr-FR" dirty="0"/>
          </a:p>
          <a:p>
            <a:endParaRPr lang="fr-FR" b="1" dirty="0"/>
          </a:p>
          <a:p>
            <a:endParaRPr lang="fr-FR" b="1" dirty="0"/>
          </a:p>
          <a:p>
            <a:r>
              <a:rPr lang="fr-FR" b="1" dirty="0"/>
              <a:t>5. Free-Field </a:t>
            </a:r>
            <a:r>
              <a:rPr lang="fr-FR" b="1" dirty="0" err="1"/>
              <a:t>Soil</a:t>
            </a:r>
            <a:r>
              <a:rPr lang="fr-FR" b="1" dirty="0"/>
              <a:t> </a:t>
            </a:r>
            <a:r>
              <a:rPr lang="fr-FR" b="1" dirty="0" err="1"/>
              <a:t>Settlement</a:t>
            </a:r>
            <a:r>
              <a:rPr lang="fr-FR" b="1" dirty="0"/>
              <a:t> (Tassement du sol libre)</a:t>
            </a:r>
          </a:p>
          <a:p>
            <a:r>
              <a:rPr lang="fr-FR" dirty="0"/>
              <a:t>🔹 Tassement du sol </a:t>
            </a:r>
            <a:r>
              <a:rPr lang="fr-FR" b="1" dirty="0"/>
              <a:t>non affecté par la fondation</a:t>
            </a:r>
            <a:r>
              <a:rPr lang="fr-FR" dirty="0"/>
              <a:t>, mesuré en dehors de la zone d’influence.</a:t>
            </a:r>
          </a:p>
          <a:p>
            <a:r>
              <a:rPr lang="fr-FR" dirty="0"/>
              <a:t>Permet de comparer le tassement naturel du sol vs. celui causé par la fondation en basculement.</a:t>
            </a:r>
          </a:p>
          <a:p>
            <a:endParaRPr lang="fr-FR" dirty="0"/>
          </a:p>
          <a:p>
            <a:endParaRPr lang="fr-FR" dirty="0"/>
          </a:p>
          <a:p>
            <a:r>
              <a:rPr lang="fr-FR" b="1" dirty="0"/>
              <a:t>6. Footing Force </a:t>
            </a:r>
            <a:r>
              <a:rPr lang="fr-FR" b="1" dirty="0" err="1"/>
              <a:t>Demands</a:t>
            </a:r>
            <a:r>
              <a:rPr lang="fr-FR" b="1" dirty="0"/>
              <a:t> (Efforts appliqués à la semelle)</a:t>
            </a:r>
          </a:p>
          <a:p>
            <a:r>
              <a:rPr lang="fr-FR" dirty="0"/>
              <a:t>🔹 Mesures des forces appliquées pendant le mouvement sismique :</a:t>
            </a:r>
          </a:p>
          <a:p>
            <a:pPr>
              <a:buFont typeface="Arial" panose="020B0604020202020204" pitchFamily="34" charset="0"/>
              <a:buChar char="•"/>
            </a:pPr>
            <a:r>
              <a:rPr lang="fr-FR" b="1" dirty="0"/>
              <a:t>Moment de basculement (M)</a:t>
            </a:r>
            <a:endParaRPr lang="fr-FR" dirty="0"/>
          </a:p>
          <a:p>
            <a:pPr>
              <a:buFont typeface="Arial" panose="020B0604020202020204" pitchFamily="34" charset="0"/>
              <a:buChar char="•"/>
            </a:pPr>
            <a:r>
              <a:rPr lang="fr-FR" b="1" dirty="0"/>
              <a:t>Force normale (V)</a:t>
            </a:r>
            <a:endParaRPr lang="fr-FR" dirty="0"/>
          </a:p>
          <a:p>
            <a:pPr>
              <a:buFont typeface="Arial" panose="020B0604020202020204" pitchFamily="34" charset="0"/>
              <a:buChar char="•"/>
            </a:pPr>
            <a:r>
              <a:rPr lang="fr-FR" b="1" dirty="0"/>
              <a:t>Effort horizontal (H)</a:t>
            </a:r>
            <a:endParaRPr lang="fr-FR" dirty="0"/>
          </a:p>
          <a:p>
            <a:r>
              <a:rPr lang="fr-FR" b="1" dirty="0"/>
              <a:t>Utilisé pour estimer</a:t>
            </a:r>
            <a:r>
              <a:rPr lang="fr-FR" dirty="0"/>
              <a:t> des rapports comme :</a:t>
            </a:r>
          </a:p>
          <a:p>
            <a:r>
              <a:rPr lang="fr-FR" dirty="0"/>
              <a:t>M/VL ,A/</a:t>
            </a:r>
            <a:r>
              <a:rPr lang="fr-FR" dirty="0" err="1"/>
              <a:t>Ac</a:t>
            </a:r>
            <a:r>
              <a:rPr lang="fr-FR" dirty="0"/>
              <a:t>, Cr=</a:t>
            </a:r>
            <a:r>
              <a:rPr lang="fr-FR" dirty="0" err="1"/>
              <a:t>Mres</a:t>
            </a:r>
            <a:r>
              <a:rPr lang="fr-FR" dirty="0"/>
              <a:t>/</a:t>
            </a:r>
            <a:r>
              <a:rPr lang="fr-FR" dirty="0" err="1"/>
              <a:t>Mcap</a:t>
            </a:r>
            <a:r>
              <a:rPr lang="fr-FR" dirty="0"/>
              <a:t>, </a:t>
            </a:r>
            <a:r>
              <a:rPr lang="fr-FR" dirty="0" err="1"/>
              <a:t>Cy</a:t>
            </a:r>
            <a:r>
              <a:rPr lang="fr-FR" dirty="0"/>
              <a:t>=</a:t>
            </a:r>
            <a:r>
              <a:rPr lang="fr-FR" dirty="0" err="1"/>
              <a:t>My</a:t>
            </a:r>
            <a:r>
              <a:rPr lang="fr-FR" dirty="0"/>
              <a:t>/</a:t>
            </a:r>
            <a:r>
              <a:rPr lang="fr-FR" dirty="0" err="1"/>
              <a:t>Mcap</a:t>
            </a:r>
            <a:r>
              <a:rPr lang="fr-FR" dirty="0"/>
              <a:t>\</a:t>
            </a:r>
          </a:p>
          <a:p>
            <a:endParaRPr lang="fr-FR" b="1" dirty="0"/>
          </a:p>
          <a:p>
            <a:endParaRPr lang="fr-FR" b="1" dirty="0"/>
          </a:p>
          <a:p>
            <a:r>
              <a:rPr lang="fr-FR" b="1" dirty="0"/>
              <a:t>7. T1 (Période fondamentale du système sol-structure)</a:t>
            </a:r>
          </a:p>
          <a:p>
            <a:r>
              <a:rPr lang="fr-FR" dirty="0"/>
              <a:t>🔹 Évolution de la période naturelle due à l’endommagement et à la plasticité.</a:t>
            </a:r>
          </a:p>
          <a:p>
            <a:r>
              <a:rPr lang="fr-FR" dirty="0"/>
              <a:t>Elle est estimée par l’analyse du spectre de réponse ou par transformation de la série temporelle via FFT.</a:t>
            </a:r>
          </a:p>
          <a:p>
            <a:endParaRPr lang="fr-FR" dirty="0"/>
          </a:p>
          <a:p>
            <a:pPr>
              <a:buFont typeface="Arial" panose="020B0604020202020204" pitchFamily="34" charset="0"/>
              <a:buNone/>
            </a:pPr>
            <a:endParaRPr lang="fr-FR" dirty="0"/>
          </a:p>
          <a:p>
            <a:pPr>
              <a:buFont typeface="Arial" panose="020B0604020202020204" pitchFamily="34" charset="0"/>
              <a:buNone/>
            </a:pPr>
            <a:endParaRPr lang="fr-FR" dirty="0"/>
          </a:p>
          <a:p>
            <a:pPr>
              <a:buFont typeface="Arial" panose="020B0604020202020204" pitchFamily="34" charset="0"/>
              <a:buNone/>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087C14E6-2559-451E-807A-4A34163A34D7}" type="slidenum">
              <a:rPr lang="fr-FR" smtClean="0"/>
              <a:t>37</a:t>
            </a:fld>
            <a:endParaRPr lang="fr-FR"/>
          </a:p>
        </p:txBody>
      </p:sp>
    </p:spTree>
    <p:extLst>
      <p:ext uri="{BB962C8B-B14F-4D97-AF65-F5344CB8AC3E}">
        <p14:creationId xmlns:p14="http://schemas.microsoft.com/office/powerpoint/2010/main" val="198882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87C14E6-2559-451E-807A-4A34163A34D7}" type="slidenum">
              <a:rPr lang="fr-FR" smtClean="0"/>
              <a:t>38</a:t>
            </a:fld>
            <a:endParaRPr lang="fr-FR"/>
          </a:p>
        </p:txBody>
      </p:sp>
    </p:spTree>
    <p:extLst>
      <p:ext uri="{BB962C8B-B14F-4D97-AF65-F5344CB8AC3E}">
        <p14:creationId xmlns:p14="http://schemas.microsoft.com/office/powerpoint/2010/main" val="1578574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526982-0BD3-80B2-D0C1-E141B8AD1D26}"/>
              </a:ext>
            </a:extLst>
          </p:cNvPr>
          <p:cNvSpPr/>
          <p:nvPr userDrawn="1"/>
        </p:nvSpPr>
        <p:spPr>
          <a:xfrm>
            <a:off x="11182350" y="0"/>
            <a:ext cx="1009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2" name="Titre 1">
            <a:extLst>
              <a:ext uri="{FF2B5EF4-FFF2-40B4-BE49-F238E27FC236}">
                <a16:creationId xmlns:a16="http://schemas.microsoft.com/office/drawing/2014/main" id="{107B68EE-BDE5-1E9D-059B-83B50A6ACD18}"/>
              </a:ext>
            </a:extLst>
          </p:cNvPr>
          <p:cNvSpPr>
            <a:spLocks noGrp="1"/>
          </p:cNvSpPr>
          <p:nvPr>
            <p:ph type="ctrTitle"/>
          </p:nvPr>
        </p:nvSpPr>
        <p:spPr>
          <a:xfrm>
            <a:off x="731838" y="2654299"/>
            <a:ext cx="5294312" cy="1587501"/>
          </a:xfrm>
        </p:spPr>
        <p:txBody>
          <a:bodyPr anchor="b">
            <a:normAutofit/>
          </a:bodyPr>
          <a:lstStyle>
            <a:lvl1pPr algn="l">
              <a:defRPr sz="2800">
                <a:solidFill>
                  <a:schemeClr val="tx1"/>
                </a:solidFill>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34801059-2D37-8D44-42C0-ED46DE3A8FD1}"/>
              </a:ext>
            </a:extLst>
          </p:cNvPr>
          <p:cNvSpPr>
            <a:spLocks noGrp="1"/>
          </p:cNvSpPr>
          <p:nvPr>
            <p:ph type="subTitle" idx="1"/>
          </p:nvPr>
        </p:nvSpPr>
        <p:spPr>
          <a:xfrm>
            <a:off x="731838" y="4262438"/>
            <a:ext cx="5294312"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pic>
        <p:nvPicPr>
          <p:cNvPr id="8" name="Logo CEA">
            <a:extLst>
              <a:ext uri="{FF2B5EF4-FFF2-40B4-BE49-F238E27FC236}">
                <a16:creationId xmlns:a16="http://schemas.microsoft.com/office/drawing/2014/main" id="{1051C7ED-2FE9-229E-F0BD-000C6D22DEC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1838" y="728663"/>
            <a:ext cx="1803600" cy="1803600"/>
          </a:xfrm>
          <a:prstGeom prst="rect">
            <a:avLst/>
          </a:prstGeom>
        </p:spPr>
      </p:pic>
      <p:sp>
        <p:nvSpPr>
          <p:cNvPr id="10" name="ZoneTexte 9">
            <a:extLst>
              <a:ext uri="{FF2B5EF4-FFF2-40B4-BE49-F238E27FC236}">
                <a16:creationId xmlns:a16="http://schemas.microsoft.com/office/drawing/2014/main" id="{931EACC6-5472-4DD6-3DB8-DB3936803B32}"/>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a:t>
            </a:r>
          </a:p>
        </p:txBody>
      </p:sp>
      <p:pic>
        <p:nvPicPr>
          <p:cNvPr id="11" name="PATTERN CARRE DECAL">
            <a:extLst>
              <a:ext uri="{FF2B5EF4-FFF2-40B4-BE49-F238E27FC236}">
                <a16:creationId xmlns:a16="http://schemas.microsoft.com/office/drawing/2014/main" id="{B904F070-A99F-1AC0-845C-9E05CE6DF3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9705" r="39861" b="-1"/>
          <a:stretch/>
        </p:blipFill>
        <p:spPr>
          <a:xfrm>
            <a:off x="9406296" y="-1"/>
            <a:ext cx="2785704" cy="2447637"/>
          </a:xfrm>
          <a:prstGeom prst="rect">
            <a:avLst/>
          </a:prstGeom>
        </p:spPr>
      </p:pic>
      <p:sp>
        <p:nvSpPr>
          <p:cNvPr id="5" name="Espace réservé du texte 4">
            <a:extLst>
              <a:ext uri="{FF2B5EF4-FFF2-40B4-BE49-F238E27FC236}">
                <a16:creationId xmlns:a16="http://schemas.microsoft.com/office/drawing/2014/main" id="{0A828EFF-0769-991A-745D-86154BF58E56}"/>
              </a:ext>
            </a:extLst>
          </p:cNvPr>
          <p:cNvSpPr>
            <a:spLocks noGrp="1"/>
          </p:cNvSpPr>
          <p:nvPr>
            <p:ph type="body" sz="quarter" idx="17" hasCustomPrompt="1"/>
          </p:nvPr>
        </p:nvSpPr>
        <p:spPr>
          <a:xfrm>
            <a:off x="742949" y="5892800"/>
            <a:ext cx="6578600" cy="558800"/>
          </a:xfrm>
        </p:spPr>
        <p:txBody>
          <a:bodyPr>
            <a:normAutofit/>
          </a:bodyPr>
          <a:lstStyle>
            <a:lvl1pPr>
              <a:defRPr sz="1200" i="1">
                <a:solidFill>
                  <a:schemeClr val="tx1"/>
                </a:solidFill>
              </a:defRPr>
            </a:lvl1pPr>
          </a:lstStyle>
          <a:p>
            <a:pPr lvl="0"/>
            <a:r>
              <a:rPr lang="fr-FR" dirty="0"/>
              <a:t>Emplacement logotypes financeurs/partenaires</a:t>
            </a:r>
          </a:p>
        </p:txBody>
      </p:sp>
    </p:spTree>
    <p:extLst>
      <p:ext uri="{BB962C8B-B14F-4D97-AF65-F5344CB8AC3E}">
        <p14:creationId xmlns:p14="http://schemas.microsoft.com/office/powerpoint/2010/main" val="1286138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de section Ble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2B122C-7C32-00D5-5677-35CC8ABC822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e la date 3">
            <a:extLst>
              <a:ext uri="{FF2B5EF4-FFF2-40B4-BE49-F238E27FC236}">
                <a16:creationId xmlns:a16="http://schemas.microsoft.com/office/drawing/2014/main" id="{E1D6D37F-6A1E-3B66-26C8-C0F17D653E9C}"/>
              </a:ext>
            </a:extLst>
          </p:cNvPr>
          <p:cNvSpPr>
            <a:spLocks noGrp="1"/>
          </p:cNvSpPr>
          <p:nvPr>
            <p:ph type="dt" sz="half" idx="10"/>
          </p:nvPr>
        </p:nvSpPr>
        <p:spPr/>
        <p:txBody>
          <a:bodyPr/>
          <a:lstStyle>
            <a:lvl1pPr>
              <a:defRPr>
                <a:solidFill>
                  <a:schemeClr val="bg1"/>
                </a:solidFill>
              </a:defRPr>
            </a:lvl1pPr>
          </a:lstStyle>
          <a:p>
            <a:r>
              <a:rPr lang="fr-FR"/>
              <a:t>28/10/2022</a:t>
            </a:r>
          </a:p>
        </p:txBody>
      </p:sp>
      <p:sp>
        <p:nvSpPr>
          <p:cNvPr id="5" name="Espace réservé du pied de page 4">
            <a:extLst>
              <a:ext uri="{FF2B5EF4-FFF2-40B4-BE49-F238E27FC236}">
                <a16:creationId xmlns:a16="http://schemas.microsoft.com/office/drawing/2014/main" id="{ACD2F82D-AC61-B9F7-103B-D5B5DE390A6A}"/>
              </a:ext>
            </a:extLst>
          </p:cNvPr>
          <p:cNvSpPr>
            <a:spLocks noGrp="1"/>
          </p:cNvSpPr>
          <p:nvPr>
            <p:ph type="ftr" sz="quarter" idx="11"/>
          </p:nvPr>
        </p:nvSpPr>
        <p:spPr/>
        <p:txBody>
          <a:bodyPr/>
          <a:lstStyle>
            <a:lvl1pPr>
              <a:defRPr>
                <a:solidFill>
                  <a:schemeClr val="bg1"/>
                </a:solidFill>
              </a:defRPr>
            </a:lvl1p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38DBE8A5-A5C2-8825-ACF1-34BE5DCD04B0}"/>
              </a:ext>
            </a:extLst>
          </p:cNvPr>
          <p:cNvSpPr>
            <a:spLocks noGrp="1"/>
          </p:cNvSpPr>
          <p:nvPr>
            <p:ph type="sldNum" sz="quarter" idx="12"/>
          </p:nvPr>
        </p:nvSpPr>
        <p:spPr/>
        <p:txBody>
          <a:bodyPr/>
          <a:lstStyle>
            <a:lvl1pPr>
              <a:defRPr>
                <a:solidFill>
                  <a:schemeClr val="bg1"/>
                </a:solidFill>
              </a:defRPr>
            </a:lvl1pPr>
          </a:lstStyle>
          <a:p>
            <a:fld id="{0CBC77A0-1F4E-42FF-9FFC-F45C3A64AF90}" type="slidenum">
              <a:rPr lang="fr-FR" smtClean="0"/>
              <a:pPr/>
              <a:t>‹#›</a:t>
            </a:fld>
            <a:endParaRPr lang="fr-FR"/>
          </a:p>
        </p:txBody>
      </p:sp>
      <p:sp>
        <p:nvSpPr>
          <p:cNvPr id="25" name="Rectangle 24">
            <a:extLst>
              <a:ext uri="{FF2B5EF4-FFF2-40B4-BE49-F238E27FC236}">
                <a16:creationId xmlns:a16="http://schemas.microsoft.com/office/drawing/2014/main" id="{2E988CD6-F875-5F20-CB25-53D3006C5582}"/>
              </a:ext>
            </a:extLst>
          </p:cNvPr>
          <p:cNvSpPr/>
          <p:nvPr userDrawn="1"/>
        </p:nvSpPr>
        <p:spPr>
          <a:xfrm>
            <a:off x="3151189" y="3987800"/>
            <a:ext cx="349250" cy="3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 de section Bleu</a:t>
            </a:r>
          </a:p>
        </p:txBody>
      </p:sp>
      <p:pic>
        <p:nvPicPr>
          <p:cNvPr id="13" name="Logo CEA">
            <a:extLst>
              <a:ext uri="{FF2B5EF4-FFF2-40B4-BE49-F238E27FC236}">
                <a16:creationId xmlns:a16="http://schemas.microsoft.com/office/drawing/2014/main" id="{87F05716-C695-E053-1C8E-FF81717567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7897" y="6343650"/>
            <a:ext cx="365991" cy="365991"/>
          </a:xfrm>
          <a:prstGeom prst="rect">
            <a:avLst/>
          </a:prstGeom>
        </p:spPr>
      </p:pic>
      <p:pic>
        <p:nvPicPr>
          <p:cNvPr id="14" name="PATTERN 14">
            <a:extLst>
              <a:ext uri="{FF2B5EF4-FFF2-40B4-BE49-F238E27FC236}">
                <a16:creationId xmlns:a16="http://schemas.microsoft.com/office/drawing/2014/main" id="{A9F2846A-9310-83E8-0175-AEDB4CD521B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42" t="81597" r="4284" b="-1066"/>
          <a:stretch/>
        </p:blipFill>
        <p:spPr>
          <a:xfrm>
            <a:off x="0" y="0"/>
            <a:ext cx="12192001" cy="591852"/>
          </a:xfrm>
          <a:prstGeom prst="rect">
            <a:avLst/>
          </a:prstGeom>
        </p:spPr>
      </p:pic>
      <p:sp>
        <p:nvSpPr>
          <p:cNvPr id="8" name="Titre 1">
            <a:extLst>
              <a:ext uri="{FF2B5EF4-FFF2-40B4-BE49-F238E27FC236}">
                <a16:creationId xmlns:a16="http://schemas.microsoft.com/office/drawing/2014/main" id="{1EE20C3D-7EDC-C467-57AB-6011AB94E6CE}"/>
              </a:ext>
            </a:extLst>
          </p:cNvPr>
          <p:cNvSpPr>
            <a:spLocks noGrp="1"/>
          </p:cNvSpPr>
          <p:nvPr>
            <p:ph type="title" hasCustomPrompt="1"/>
          </p:nvPr>
        </p:nvSpPr>
        <p:spPr>
          <a:xfrm>
            <a:off x="3771900" y="2171700"/>
            <a:ext cx="7688263" cy="2390775"/>
          </a:xfrm>
        </p:spPr>
        <p:txBody>
          <a:bodyPr anchor="b">
            <a:normAutofit/>
          </a:bodyPr>
          <a:lstStyle>
            <a:lvl1pPr>
              <a:defRPr sz="5400">
                <a:solidFill>
                  <a:schemeClr val="bg1"/>
                </a:solidFill>
              </a:defRPr>
            </a:lvl1pPr>
          </a:lstStyle>
          <a:p>
            <a:r>
              <a:rPr lang="fr-FR" dirty="0"/>
              <a:t>Titre de la partie</a:t>
            </a:r>
          </a:p>
        </p:txBody>
      </p:sp>
      <p:sp>
        <p:nvSpPr>
          <p:cNvPr id="9" name="Espace réservé du texte 2">
            <a:extLst>
              <a:ext uri="{FF2B5EF4-FFF2-40B4-BE49-F238E27FC236}">
                <a16:creationId xmlns:a16="http://schemas.microsoft.com/office/drawing/2014/main" id="{7F06A08C-C6D3-6EB1-26CF-BBE33E5D79AE}"/>
              </a:ext>
            </a:extLst>
          </p:cNvPr>
          <p:cNvSpPr>
            <a:spLocks noGrp="1"/>
          </p:cNvSpPr>
          <p:nvPr>
            <p:ph type="body" idx="1"/>
          </p:nvPr>
        </p:nvSpPr>
        <p:spPr>
          <a:xfrm>
            <a:off x="3771900" y="4702628"/>
            <a:ext cx="7688263" cy="138702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u texte 2">
            <a:extLst>
              <a:ext uri="{FF2B5EF4-FFF2-40B4-BE49-F238E27FC236}">
                <a16:creationId xmlns:a16="http://schemas.microsoft.com/office/drawing/2014/main" id="{6FC69820-7AD8-8DE6-6DD2-0BCC3DF92B81}"/>
              </a:ext>
            </a:extLst>
          </p:cNvPr>
          <p:cNvSpPr>
            <a:spLocks noGrp="1"/>
          </p:cNvSpPr>
          <p:nvPr>
            <p:ph type="body" idx="13" hasCustomPrompt="1"/>
          </p:nvPr>
        </p:nvSpPr>
        <p:spPr>
          <a:xfrm>
            <a:off x="522288" y="2159000"/>
            <a:ext cx="2546350" cy="2673350"/>
          </a:xfrm>
        </p:spPr>
        <p:txBody>
          <a:bodyPr anchor="b">
            <a:noAutofit/>
          </a:bodyPr>
          <a:lstStyle>
            <a:lvl1pPr marL="0" indent="0" algn="r">
              <a:buNone/>
              <a:defRPr sz="135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0</a:t>
            </a:r>
          </a:p>
        </p:txBody>
      </p:sp>
    </p:spTree>
    <p:extLst>
      <p:ext uri="{BB962C8B-B14F-4D97-AF65-F5344CB8AC3E}">
        <p14:creationId xmlns:p14="http://schemas.microsoft.com/office/powerpoint/2010/main" val="635319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D2E413D-76E6-5233-CF73-FD49BCAF474D}"/>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a:extLst>
              <a:ext uri="{FF2B5EF4-FFF2-40B4-BE49-F238E27FC236}">
                <a16:creationId xmlns:a16="http://schemas.microsoft.com/office/drawing/2014/main" id="{E1C2B0A2-D20B-4AF8-11A0-04ADF7A00166}"/>
              </a:ext>
            </a:extLst>
          </p:cNvPr>
          <p:cNvSpPr>
            <a:spLocks noGrp="1"/>
          </p:cNvSpPr>
          <p:nvPr>
            <p:ph type="dt" sz="half" idx="10"/>
          </p:nvPr>
        </p:nvSpPr>
        <p:spPr/>
        <p:txBody>
          <a:bodyPr/>
          <a:lstStyle/>
          <a:p>
            <a:r>
              <a:rPr lang="fr-FR"/>
              <a:t>28/10/2022</a:t>
            </a:r>
          </a:p>
        </p:txBody>
      </p:sp>
      <p:sp>
        <p:nvSpPr>
          <p:cNvPr id="5" name="Espace réservé du pied de page 4">
            <a:extLst>
              <a:ext uri="{FF2B5EF4-FFF2-40B4-BE49-F238E27FC236}">
                <a16:creationId xmlns:a16="http://schemas.microsoft.com/office/drawing/2014/main" id="{E674BCD5-99F2-142E-3FEE-1ACCB474B9C4}"/>
              </a:ext>
            </a:extLst>
          </p:cNvPr>
          <p:cNvSpPr>
            <a:spLocks noGrp="1"/>
          </p:cNvSpPr>
          <p:nvPr>
            <p:ph type="ftr" sz="quarter" idx="11"/>
          </p:nvPr>
        </p:nvSpPr>
        <p:spPr/>
        <p:txBody>
          <a:body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8209301D-2360-8D20-B992-EE6672D60716}"/>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7" name="ZoneTexte 6">
            <a:extLst>
              <a:ext uri="{FF2B5EF4-FFF2-40B4-BE49-F238E27FC236}">
                <a16:creationId xmlns:a16="http://schemas.microsoft.com/office/drawing/2014/main" id="{31680F71-13D8-7F13-2E1C-1B43E34B35C6}"/>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 et contenu</a:t>
            </a:r>
          </a:p>
        </p:txBody>
      </p:sp>
      <p:pic>
        <p:nvPicPr>
          <p:cNvPr id="9" name="PATTERN CARRE DECAL">
            <a:extLst>
              <a:ext uri="{FF2B5EF4-FFF2-40B4-BE49-F238E27FC236}">
                <a16:creationId xmlns:a16="http://schemas.microsoft.com/office/drawing/2014/main" id="{0BAAE597-7E43-80FB-78E3-011B87877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4" t="76060" r="18770" b="-33262"/>
          <a:stretch/>
        </p:blipFill>
        <p:spPr>
          <a:xfrm>
            <a:off x="9626600" y="-1"/>
            <a:ext cx="2565400" cy="1515209"/>
          </a:xfrm>
          <a:prstGeom prst="rect">
            <a:avLst/>
          </a:prstGeom>
        </p:spPr>
      </p:pic>
      <p:sp>
        <p:nvSpPr>
          <p:cNvPr id="2" name="Titre 1">
            <a:extLst>
              <a:ext uri="{FF2B5EF4-FFF2-40B4-BE49-F238E27FC236}">
                <a16:creationId xmlns:a16="http://schemas.microsoft.com/office/drawing/2014/main" id="{C1303A6F-3D61-F6AC-9302-9FE476FEAE83}"/>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298390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2 colonne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D2E413D-76E6-5233-CF73-FD49BCAF474D}"/>
              </a:ext>
            </a:extLst>
          </p:cNvPr>
          <p:cNvSpPr>
            <a:spLocks noGrp="1"/>
          </p:cNvSpPr>
          <p:nvPr>
            <p:ph idx="1"/>
          </p:nvPr>
        </p:nvSpPr>
        <p:spPr/>
        <p:txBody>
          <a:bodyPr numCol="2" spcCol="36000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a:extLst>
              <a:ext uri="{FF2B5EF4-FFF2-40B4-BE49-F238E27FC236}">
                <a16:creationId xmlns:a16="http://schemas.microsoft.com/office/drawing/2014/main" id="{E1C2B0A2-D20B-4AF8-11A0-04ADF7A00166}"/>
              </a:ext>
            </a:extLst>
          </p:cNvPr>
          <p:cNvSpPr>
            <a:spLocks noGrp="1"/>
          </p:cNvSpPr>
          <p:nvPr>
            <p:ph type="dt" sz="half" idx="10"/>
          </p:nvPr>
        </p:nvSpPr>
        <p:spPr/>
        <p:txBody>
          <a:bodyPr/>
          <a:lstStyle/>
          <a:p>
            <a:r>
              <a:rPr lang="fr-FR"/>
              <a:t>28/10/2022</a:t>
            </a:r>
          </a:p>
        </p:txBody>
      </p:sp>
      <p:sp>
        <p:nvSpPr>
          <p:cNvPr id="5" name="Espace réservé du pied de page 4">
            <a:extLst>
              <a:ext uri="{FF2B5EF4-FFF2-40B4-BE49-F238E27FC236}">
                <a16:creationId xmlns:a16="http://schemas.microsoft.com/office/drawing/2014/main" id="{E674BCD5-99F2-142E-3FEE-1ACCB474B9C4}"/>
              </a:ext>
            </a:extLst>
          </p:cNvPr>
          <p:cNvSpPr>
            <a:spLocks noGrp="1"/>
          </p:cNvSpPr>
          <p:nvPr>
            <p:ph type="ftr" sz="quarter" idx="11"/>
          </p:nvPr>
        </p:nvSpPr>
        <p:spPr/>
        <p:txBody>
          <a:body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8209301D-2360-8D20-B992-EE6672D60716}"/>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7" name="ZoneTexte 6">
            <a:extLst>
              <a:ext uri="{FF2B5EF4-FFF2-40B4-BE49-F238E27FC236}">
                <a16:creationId xmlns:a16="http://schemas.microsoft.com/office/drawing/2014/main" id="{31680F71-13D8-7F13-2E1C-1B43E34B35C6}"/>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 et contenu 2 colonnes</a:t>
            </a:r>
          </a:p>
        </p:txBody>
      </p:sp>
      <p:pic>
        <p:nvPicPr>
          <p:cNvPr id="9" name="PATTERN CARRE DECAL">
            <a:extLst>
              <a:ext uri="{FF2B5EF4-FFF2-40B4-BE49-F238E27FC236}">
                <a16:creationId xmlns:a16="http://schemas.microsoft.com/office/drawing/2014/main" id="{0BAAE597-7E43-80FB-78E3-011B87877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4" t="76060" r="18770" b="-33262"/>
          <a:stretch/>
        </p:blipFill>
        <p:spPr>
          <a:xfrm>
            <a:off x="9626600" y="-1"/>
            <a:ext cx="2565400" cy="1515209"/>
          </a:xfrm>
          <a:prstGeom prst="rect">
            <a:avLst/>
          </a:prstGeom>
        </p:spPr>
      </p:pic>
      <p:sp>
        <p:nvSpPr>
          <p:cNvPr id="2" name="Titre 1">
            <a:extLst>
              <a:ext uri="{FF2B5EF4-FFF2-40B4-BE49-F238E27FC236}">
                <a16:creationId xmlns:a16="http://schemas.microsoft.com/office/drawing/2014/main" id="{190406E3-1995-7E53-4201-E3BFE87AEDED}"/>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126934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0A0EC86F-304E-3536-3F67-83FB88AE19A8}"/>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Deux contenus</a:t>
            </a:r>
          </a:p>
        </p:txBody>
      </p:sp>
      <p:sp>
        <p:nvSpPr>
          <p:cNvPr id="9" name="Espace réservé du contenu 2">
            <a:extLst>
              <a:ext uri="{FF2B5EF4-FFF2-40B4-BE49-F238E27FC236}">
                <a16:creationId xmlns:a16="http://schemas.microsoft.com/office/drawing/2014/main" id="{F34F4926-6F56-0A25-B372-10732490EDF4}"/>
              </a:ext>
            </a:extLst>
          </p:cNvPr>
          <p:cNvSpPr>
            <a:spLocks noGrp="1"/>
          </p:cNvSpPr>
          <p:nvPr>
            <p:ph idx="1"/>
          </p:nvPr>
        </p:nvSpPr>
        <p:spPr>
          <a:xfrm>
            <a:off x="731838" y="1381125"/>
            <a:ext cx="5220000" cy="4532313"/>
          </a:xfrm>
        </p:spPr>
        <p:txBody>
          <a:bodyPr numCol="1" spcCol="36000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du contenu 2">
            <a:extLst>
              <a:ext uri="{FF2B5EF4-FFF2-40B4-BE49-F238E27FC236}">
                <a16:creationId xmlns:a16="http://schemas.microsoft.com/office/drawing/2014/main" id="{F802D6D2-F118-2B59-9C45-1CC10FBBC483}"/>
              </a:ext>
            </a:extLst>
          </p:cNvPr>
          <p:cNvSpPr>
            <a:spLocks noGrp="1"/>
          </p:cNvSpPr>
          <p:nvPr>
            <p:ph idx="13"/>
          </p:nvPr>
        </p:nvSpPr>
        <p:spPr>
          <a:xfrm>
            <a:off x="6240163" y="1381125"/>
            <a:ext cx="5220000" cy="4532313"/>
          </a:xfrm>
        </p:spPr>
        <p:txBody>
          <a:bodyPr numCol="1" spcCol="36000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 name="Espace réservé de la date 2">
            <a:extLst>
              <a:ext uri="{FF2B5EF4-FFF2-40B4-BE49-F238E27FC236}">
                <a16:creationId xmlns:a16="http://schemas.microsoft.com/office/drawing/2014/main" id="{B0193794-6F65-B456-F1A9-EADC52921C75}"/>
              </a:ext>
            </a:extLst>
          </p:cNvPr>
          <p:cNvSpPr>
            <a:spLocks noGrp="1"/>
          </p:cNvSpPr>
          <p:nvPr>
            <p:ph type="dt" sz="half" idx="14"/>
          </p:nvPr>
        </p:nvSpPr>
        <p:spPr/>
        <p:txBody>
          <a:bodyPr/>
          <a:lstStyle/>
          <a:p>
            <a:r>
              <a:rPr lang="fr-FR"/>
              <a:t>28/10/2022</a:t>
            </a:r>
            <a:endParaRPr lang="fr-FR" dirty="0"/>
          </a:p>
        </p:txBody>
      </p:sp>
      <p:sp>
        <p:nvSpPr>
          <p:cNvPr id="4" name="Espace réservé du pied de page 3">
            <a:extLst>
              <a:ext uri="{FF2B5EF4-FFF2-40B4-BE49-F238E27FC236}">
                <a16:creationId xmlns:a16="http://schemas.microsoft.com/office/drawing/2014/main" id="{DCC46E9C-9B20-58EA-7754-C9B26EC6B287}"/>
              </a:ext>
            </a:extLst>
          </p:cNvPr>
          <p:cNvSpPr>
            <a:spLocks noGrp="1"/>
          </p:cNvSpPr>
          <p:nvPr>
            <p:ph type="ftr" sz="quarter" idx="15"/>
          </p:nvPr>
        </p:nvSpPr>
        <p:spPr/>
        <p:txBody>
          <a:bodyPr/>
          <a:lstStyle/>
          <a:p>
            <a:r>
              <a:rPr lang="fr-FR"/>
              <a:t>Exemple de pied de page (A modifier dans l'onglet "Insertion"/"En-tête/Pied"</a:t>
            </a:r>
            <a:endParaRPr lang="fr-FR" dirty="0"/>
          </a:p>
        </p:txBody>
      </p:sp>
      <p:sp>
        <p:nvSpPr>
          <p:cNvPr id="11" name="Espace réservé du numéro de diapositive 10">
            <a:extLst>
              <a:ext uri="{FF2B5EF4-FFF2-40B4-BE49-F238E27FC236}">
                <a16:creationId xmlns:a16="http://schemas.microsoft.com/office/drawing/2014/main" id="{6DE9E80E-CBBF-3D55-99B3-7F65311E5406}"/>
              </a:ext>
            </a:extLst>
          </p:cNvPr>
          <p:cNvSpPr>
            <a:spLocks noGrp="1"/>
          </p:cNvSpPr>
          <p:nvPr>
            <p:ph type="sldNum" sz="quarter" idx="16"/>
          </p:nvPr>
        </p:nvSpPr>
        <p:spPr/>
        <p:txBody>
          <a:bodyPr/>
          <a:lstStyle/>
          <a:p>
            <a:fld id="{0CBC77A0-1F4E-42FF-9FFC-F45C3A64AF90}" type="slidenum">
              <a:rPr lang="fr-FR" smtClean="0"/>
              <a:pPr/>
              <a:t>‹#›</a:t>
            </a:fld>
            <a:endParaRPr lang="fr-FR" dirty="0"/>
          </a:p>
        </p:txBody>
      </p:sp>
      <p:pic>
        <p:nvPicPr>
          <p:cNvPr id="13" name="PATTERN CARRE DECAL">
            <a:extLst>
              <a:ext uri="{FF2B5EF4-FFF2-40B4-BE49-F238E27FC236}">
                <a16:creationId xmlns:a16="http://schemas.microsoft.com/office/drawing/2014/main" id="{0BAAE597-7E43-80FB-78E3-011B87877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4" t="76060" r="18770" b="-33262"/>
          <a:stretch/>
        </p:blipFill>
        <p:spPr>
          <a:xfrm>
            <a:off x="9626600" y="-1"/>
            <a:ext cx="2565400" cy="1515209"/>
          </a:xfrm>
          <a:prstGeom prst="rect">
            <a:avLst/>
          </a:prstGeom>
        </p:spPr>
      </p:pic>
      <p:sp>
        <p:nvSpPr>
          <p:cNvPr id="2" name="Titre 1">
            <a:extLst>
              <a:ext uri="{FF2B5EF4-FFF2-40B4-BE49-F238E27FC236}">
                <a16:creationId xmlns:a16="http://schemas.microsoft.com/office/drawing/2014/main" id="{093B771A-F9FE-5447-E51C-40360A182604}"/>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1920753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D271B01-F4E4-B2FD-ADE2-0F5A74232FF0}"/>
              </a:ext>
            </a:extLst>
          </p:cNvPr>
          <p:cNvSpPr>
            <a:spLocks noGrp="1"/>
          </p:cNvSpPr>
          <p:nvPr>
            <p:ph type="body" idx="1"/>
          </p:nvPr>
        </p:nvSpPr>
        <p:spPr>
          <a:xfrm>
            <a:off x="731838" y="1350963"/>
            <a:ext cx="5220000" cy="823912"/>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3FD7597D-BC71-3CA1-38C9-B6FBD6A7FA8F}"/>
              </a:ext>
            </a:extLst>
          </p:cNvPr>
          <p:cNvSpPr>
            <a:spLocks noGrp="1"/>
          </p:cNvSpPr>
          <p:nvPr>
            <p:ph sz="half" idx="2"/>
          </p:nvPr>
        </p:nvSpPr>
        <p:spPr>
          <a:xfrm>
            <a:off x="731838" y="2298700"/>
            <a:ext cx="5220000" cy="389096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a:extLst>
              <a:ext uri="{FF2B5EF4-FFF2-40B4-BE49-F238E27FC236}">
                <a16:creationId xmlns:a16="http://schemas.microsoft.com/office/drawing/2014/main" id="{D5B97958-7FD8-2766-D566-D383863BB3BD}"/>
              </a:ext>
            </a:extLst>
          </p:cNvPr>
          <p:cNvSpPr>
            <a:spLocks noGrp="1"/>
          </p:cNvSpPr>
          <p:nvPr>
            <p:ph type="body" sz="quarter" idx="3"/>
          </p:nvPr>
        </p:nvSpPr>
        <p:spPr>
          <a:xfrm>
            <a:off x="6240163" y="1350963"/>
            <a:ext cx="5220000" cy="823912"/>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C642EBB1-652D-E679-13E7-0B6ECA9011C8}"/>
              </a:ext>
            </a:extLst>
          </p:cNvPr>
          <p:cNvSpPr>
            <a:spLocks noGrp="1"/>
          </p:cNvSpPr>
          <p:nvPr>
            <p:ph sz="quarter" idx="4"/>
          </p:nvPr>
        </p:nvSpPr>
        <p:spPr>
          <a:xfrm>
            <a:off x="6240163" y="2298700"/>
            <a:ext cx="5220000" cy="389096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2ADA965-F8EA-5D12-7ED9-A3674AF667D3}"/>
              </a:ext>
            </a:extLst>
          </p:cNvPr>
          <p:cNvSpPr>
            <a:spLocks noGrp="1"/>
          </p:cNvSpPr>
          <p:nvPr>
            <p:ph type="dt" sz="half" idx="10"/>
          </p:nvPr>
        </p:nvSpPr>
        <p:spPr/>
        <p:txBody>
          <a:bodyPr/>
          <a:lstStyle/>
          <a:p>
            <a:r>
              <a:rPr lang="fr-FR"/>
              <a:t>28/10/2022</a:t>
            </a:r>
          </a:p>
        </p:txBody>
      </p:sp>
      <p:sp>
        <p:nvSpPr>
          <p:cNvPr id="8" name="Espace réservé du pied de page 7">
            <a:extLst>
              <a:ext uri="{FF2B5EF4-FFF2-40B4-BE49-F238E27FC236}">
                <a16:creationId xmlns:a16="http://schemas.microsoft.com/office/drawing/2014/main" id="{6B16C217-F7F2-6EE2-D15A-89EA21D27629}"/>
              </a:ext>
            </a:extLst>
          </p:cNvPr>
          <p:cNvSpPr>
            <a:spLocks noGrp="1"/>
          </p:cNvSpPr>
          <p:nvPr>
            <p:ph type="ftr" sz="quarter" idx="11"/>
          </p:nvPr>
        </p:nvSpPr>
        <p:spPr/>
        <p:txBody>
          <a:bodyPr/>
          <a:lstStyle/>
          <a:p>
            <a:r>
              <a:rPr lang="fr-FR"/>
              <a:t>Exemple de pied de page (A modifier dans l'onglet "Insertion"/"En-tête/Pied"</a:t>
            </a:r>
          </a:p>
        </p:txBody>
      </p:sp>
      <p:sp>
        <p:nvSpPr>
          <p:cNvPr id="9" name="Espace réservé du numéro de diapositive 8">
            <a:extLst>
              <a:ext uri="{FF2B5EF4-FFF2-40B4-BE49-F238E27FC236}">
                <a16:creationId xmlns:a16="http://schemas.microsoft.com/office/drawing/2014/main" id="{2F7D0E24-8938-8209-D803-6F81B0B445EB}"/>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10" name="ZoneTexte 9">
            <a:extLst>
              <a:ext uri="{FF2B5EF4-FFF2-40B4-BE49-F238E27FC236}">
                <a16:creationId xmlns:a16="http://schemas.microsoft.com/office/drawing/2014/main" id="{173701A9-B73D-CA83-ABED-FAE572A2B991}"/>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Comparaison</a:t>
            </a:r>
          </a:p>
        </p:txBody>
      </p:sp>
      <p:pic>
        <p:nvPicPr>
          <p:cNvPr id="12" name="PATTERN CARRE DECAL">
            <a:extLst>
              <a:ext uri="{FF2B5EF4-FFF2-40B4-BE49-F238E27FC236}">
                <a16:creationId xmlns:a16="http://schemas.microsoft.com/office/drawing/2014/main" id="{0BAAE597-7E43-80FB-78E3-011B87877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4" t="76060" r="18770" b="-33262"/>
          <a:stretch/>
        </p:blipFill>
        <p:spPr>
          <a:xfrm>
            <a:off x="9626600" y="-1"/>
            <a:ext cx="2565400" cy="1515209"/>
          </a:xfrm>
          <a:prstGeom prst="rect">
            <a:avLst/>
          </a:prstGeom>
        </p:spPr>
      </p:pic>
      <p:sp>
        <p:nvSpPr>
          <p:cNvPr id="2" name="Titre 1">
            <a:extLst>
              <a:ext uri="{FF2B5EF4-FFF2-40B4-BE49-F238E27FC236}">
                <a16:creationId xmlns:a16="http://schemas.microsoft.com/office/drawing/2014/main" id="{348A9086-96BC-9730-CABD-6DAB6AC20C34}"/>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897373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Fond gri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E21B82-70BD-E39B-E420-F5C8A87EF98F}"/>
              </a:ext>
            </a:extLst>
          </p:cNvPr>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8" name="ZoneTexte 7">
            <a:extLst>
              <a:ext uri="{FF2B5EF4-FFF2-40B4-BE49-F238E27FC236}">
                <a16:creationId xmlns:a16="http://schemas.microsoft.com/office/drawing/2014/main" id="{0A0EC86F-304E-3536-3F67-83FB88AE19A8}"/>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Deux contenus Fond gris</a:t>
            </a:r>
          </a:p>
        </p:txBody>
      </p:sp>
      <p:sp>
        <p:nvSpPr>
          <p:cNvPr id="9" name="Espace réservé du contenu 2">
            <a:extLst>
              <a:ext uri="{FF2B5EF4-FFF2-40B4-BE49-F238E27FC236}">
                <a16:creationId xmlns:a16="http://schemas.microsoft.com/office/drawing/2014/main" id="{F34F4926-6F56-0A25-B372-10732490EDF4}"/>
              </a:ext>
            </a:extLst>
          </p:cNvPr>
          <p:cNvSpPr>
            <a:spLocks noGrp="1"/>
          </p:cNvSpPr>
          <p:nvPr>
            <p:ph idx="1"/>
          </p:nvPr>
        </p:nvSpPr>
        <p:spPr>
          <a:xfrm>
            <a:off x="731838" y="1381125"/>
            <a:ext cx="5220000" cy="4532313"/>
          </a:xfrm>
        </p:spPr>
        <p:txBody>
          <a:bodyPr numCol="1" spcCol="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du contenu 2">
            <a:extLst>
              <a:ext uri="{FF2B5EF4-FFF2-40B4-BE49-F238E27FC236}">
                <a16:creationId xmlns:a16="http://schemas.microsoft.com/office/drawing/2014/main" id="{F802D6D2-F118-2B59-9C45-1CC10FBBC483}"/>
              </a:ext>
            </a:extLst>
          </p:cNvPr>
          <p:cNvSpPr>
            <a:spLocks noGrp="1"/>
          </p:cNvSpPr>
          <p:nvPr>
            <p:ph idx="13"/>
          </p:nvPr>
        </p:nvSpPr>
        <p:spPr>
          <a:xfrm>
            <a:off x="6240163" y="1381125"/>
            <a:ext cx="5220000" cy="4532313"/>
          </a:xfrm>
        </p:spPr>
        <p:txBody>
          <a:bodyPr numCol="1" spcCol="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 name="Espace réservé de la date 2">
            <a:extLst>
              <a:ext uri="{FF2B5EF4-FFF2-40B4-BE49-F238E27FC236}">
                <a16:creationId xmlns:a16="http://schemas.microsoft.com/office/drawing/2014/main" id="{B0193794-6F65-B456-F1A9-EADC52921C75}"/>
              </a:ext>
            </a:extLst>
          </p:cNvPr>
          <p:cNvSpPr>
            <a:spLocks noGrp="1"/>
          </p:cNvSpPr>
          <p:nvPr>
            <p:ph type="dt" sz="half" idx="14"/>
          </p:nvPr>
        </p:nvSpPr>
        <p:spPr/>
        <p:txBody>
          <a:bodyPr/>
          <a:lstStyle>
            <a:lvl1pPr>
              <a:defRPr>
                <a:solidFill>
                  <a:schemeClr val="bg1"/>
                </a:solidFill>
              </a:defRPr>
            </a:lvl1pPr>
          </a:lstStyle>
          <a:p>
            <a:r>
              <a:rPr lang="fr-FR"/>
              <a:t>28/10/2022</a:t>
            </a:r>
            <a:endParaRPr lang="fr-FR" dirty="0"/>
          </a:p>
        </p:txBody>
      </p:sp>
      <p:sp>
        <p:nvSpPr>
          <p:cNvPr id="4" name="Espace réservé du pied de page 3">
            <a:extLst>
              <a:ext uri="{FF2B5EF4-FFF2-40B4-BE49-F238E27FC236}">
                <a16:creationId xmlns:a16="http://schemas.microsoft.com/office/drawing/2014/main" id="{DCC46E9C-9B20-58EA-7754-C9B26EC6B287}"/>
              </a:ext>
            </a:extLst>
          </p:cNvPr>
          <p:cNvSpPr>
            <a:spLocks noGrp="1"/>
          </p:cNvSpPr>
          <p:nvPr>
            <p:ph type="ftr" sz="quarter" idx="15"/>
          </p:nvPr>
        </p:nvSpPr>
        <p:spPr/>
        <p:txBody>
          <a:bodyPr/>
          <a:lstStyle>
            <a:lvl1pPr>
              <a:defRPr>
                <a:solidFill>
                  <a:schemeClr val="bg1"/>
                </a:solidFill>
              </a:defRPr>
            </a:lvl1pPr>
          </a:lstStyle>
          <a:p>
            <a:r>
              <a:rPr lang="fr-FR"/>
              <a:t>Exemple de pied de page (A modifier dans l'onglet "Insertion"/"En-tête/Pied"</a:t>
            </a:r>
            <a:endParaRPr lang="fr-FR" dirty="0"/>
          </a:p>
        </p:txBody>
      </p:sp>
      <p:sp>
        <p:nvSpPr>
          <p:cNvPr id="11" name="Espace réservé du numéro de diapositive 10">
            <a:extLst>
              <a:ext uri="{FF2B5EF4-FFF2-40B4-BE49-F238E27FC236}">
                <a16:creationId xmlns:a16="http://schemas.microsoft.com/office/drawing/2014/main" id="{6DE9E80E-CBBF-3D55-99B3-7F65311E5406}"/>
              </a:ext>
            </a:extLst>
          </p:cNvPr>
          <p:cNvSpPr>
            <a:spLocks noGrp="1"/>
          </p:cNvSpPr>
          <p:nvPr>
            <p:ph type="sldNum" sz="quarter" idx="16"/>
          </p:nvPr>
        </p:nvSpPr>
        <p:spPr/>
        <p:txBody>
          <a:bodyPr/>
          <a:lstStyle>
            <a:lvl1pPr>
              <a:defRPr>
                <a:solidFill>
                  <a:schemeClr val="bg1"/>
                </a:solidFill>
              </a:defRPr>
            </a:lvl1pPr>
          </a:lstStyle>
          <a:p>
            <a:fld id="{0CBC77A0-1F4E-42FF-9FFC-F45C3A64AF90}" type="slidenum">
              <a:rPr lang="fr-FR" smtClean="0"/>
              <a:pPr/>
              <a:t>‹#›</a:t>
            </a:fld>
            <a:endParaRPr lang="fr-FR" dirty="0"/>
          </a:p>
        </p:txBody>
      </p:sp>
      <p:pic>
        <p:nvPicPr>
          <p:cNvPr id="13" name="Logo CEA">
            <a:extLst>
              <a:ext uri="{FF2B5EF4-FFF2-40B4-BE49-F238E27FC236}">
                <a16:creationId xmlns:a16="http://schemas.microsoft.com/office/drawing/2014/main" id="{87F05716-C695-E053-1C8E-FF81717567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7897" y="6343650"/>
            <a:ext cx="365991" cy="365991"/>
          </a:xfrm>
          <a:prstGeom prst="rect">
            <a:avLst/>
          </a:prstGeom>
        </p:spPr>
      </p:pic>
      <p:sp>
        <p:nvSpPr>
          <p:cNvPr id="2" name="Titre 1">
            <a:extLst>
              <a:ext uri="{FF2B5EF4-FFF2-40B4-BE49-F238E27FC236}">
                <a16:creationId xmlns:a16="http://schemas.microsoft.com/office/drawing/2014/main" id="{A6F77F40-08E8-9301-36C7-9AA7D4B91AF5}"/>
              </a:ext>
            </a:extLst>
          </p:cNvPr>
          <p:cNvSpPr>
            <a:spLocks noGrp="1"/>
          </p:cNvSpPr>
          <p:nvPr>
            <p:ph type="title"/>
          </p:nvPr>
        </p:nvSpPr>
        <p:spPr/>
        <p:txBody>
          <a:bodyPr/>
          <a:lstStyle>
            <a:lvl1pPr>
              <a:defRPr>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3876667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ux contenus rou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E21B82-70BD-E39B-E420-F5C8A87EF98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8" name="ZoneTexte 7">
            <a:extLst>
              <a:ext uri="{FF2B5EF4-FFF2-40B4-BE49-F238E27FC236}">
                <a16:creationId xmlns:a16="http://schemas.microsoft.com/office/drawing/2014/main" id="{0A0EC86F-304E-3536-3F67-83FB88AE19A8}"/>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Deux contenus Fond rouge</a:t>
            </a:r>
          </a:p>
        </p:txBody>
      </p:sp>
      <p:sp>
        <p:nvSpPr>
          <p:cNvPr id="3" name="Espace réservé de la date 2">
            <a:extLst>
              <a:ext uri="{FF2B5EF4-FFF2-40B4-BE49-F238E27FC236}">
                <a16:creationId xmlns:a16="http://schemas.microsoft.com/office/drawing/2014/main" id="{B0193794-6F65-B456-F1A9-EADC52921C75}"/>
              </a:ext>
            </a:extLst>
          </p:cNvPr>
          <p:cNvSpPr>
            <a:spLocks noGrp="1"/>
          </p:cNvSpPr>
          <p:nvPr>
            <p:ph type="dt" sz="half" idx="14"/>
          </p:nvPr>
        </p:nvSpPr>
        <p:spPr/>
        <p:txBody>
          <a:bodyPr/>
          <a:lstStyle>
            <a:lvl1pPr>
              <a:defRPr>
                <a:solidFill>
                  <a:schemeClr val="bg1"/>
                </a:solidFill>
              </a:defRPr>
            </a:lvl1pPr>
          </a:lstStyle>
          <a:p>
            <a:r>
              <a:rPr lang="fr-FR"/>
              <a:t>28/10/2022</a:t>
            </a:r>
            <a:endParaRPr lang="fr-FR" dirty="0"/>
          </a:p>
        </p:txBody>
      </p:sp>
      <p:sp>
        <p:nvSpPr>
          <p:cNvPr id="4" name="Espace réservé du pied de page 3">
            <a:extLst>
              <a:ext uri="{FF2B5EF4-FFF2-40B4-BE49-F238E27FC236}">
                <a16:creationId xmlns:a16="http://schemas.microsoft.com/office/drawing/2014/main" id="{DCC46E9C-9B20-58EA-7754-C9B26EC6B287}"/>
              </a:ext>
            </a:extLst>
          </p:cNvPr>
          <p:cNvSpPr>
            <a:spLocks noGrp="1"/>
          </p:cNvSpPr>
          <p:nvPr>
            <p:ph type="ftr" sz="quarter" idx="15"/>
          </p:nvPr>
        </p:nvSpPr>
        <p:spPr/>
        <p:txBody>
          <a:bodyPr/>
          <a:lstStyle>
            <a:lvl1pPr>
              <a:defRPr>
                <a:solidFill>
                  <a:schemeClr val="bg1"/>
                </a:solidFill>
              </a:defRPr>
            </a:lvl1pPr>
          </a:lstStyle>
          <a:p>
            <a:r>
              <a:rPr lang="fr-FR"/>
              <a:t>Exemple de pied de page (A modifier dans l'onglet "Insertion"/"En-tête/Pied"</a:t>
            </a:r>
            <a:endParaRPr lang="fr-FR" dirty="0"/>
          </a:p>
        </p:txBody>
      </p:sp>
      <p:sp>
        <p:nvSpPr>
          <p:cNvPr id="11" name="Espace réservé du numéro de diapositive 10">
            <a:extLst>
              <a:ext uri="{FF2B5EF4-FFF2-40B4-BE49-F238E27FC236}">
                <a16:creationId xmlns:a16="http://schemas.microsoft.com/office/drawing/2014/main" id="{6DE9E80E-CBBF-3D55-99B3-7F65311E5406}"/>
              </a:ext>
            </a:extLst>
          </p:cNvPr>
          <p:cNvSpPr>
            <a:spLocks noGrp="1"/>
          </p:cNvSpPr>
          <p:nvPr>
            <p:ph type="sldNum" sz="quarter" idx="16"/>
          </p:nvPr>
        </p:nvSpPr>
        <p:spPr/>
        <p:txBody>
          <a:bodyPr/>
          <a:lstStyle>
            <a:lvl1pPr>
              <a:defRPr>
                <a:solidFill>
                  <a:schemeClr val="bg1"/>
                </a:solidFill>
              </a:defRPr>
            </a:lvl1pPr>
          </a:lstStyle>
          <a:p>
            <a:fld id="{0CBC77A0-1F4E-42FF-9FFC-F45C3A64AF90}" type="slidenum">
              <a:rPr lang="fr-FR" smtClean="0"/>
              <a:pPr/>
              <a:t>‹#›</a:t>
            </a:fld>
            <a:endParaRPr lang="fr-FR" dirty="0"/>
          </a:p>
        </p:txBody>
      </p:sp>
      <p:grpSp>
        <p:nvGrpSpPr>
          <p:cNvPr id="17" name="Group 12">
            <a:extLst>
              <a:ext uri="{FF2B5EF4-FFF2-40B4-BE49-F238E27FC236}">
                <a16:creationId xmlns:a16="http://schemas.microsoft.com/office/drawing/2014/main" id="{DFC7A27D-F544-3847-F87B-0DF45C44C0D3}"/>
              </a:ext>
            </a:extLst>
          </p:cNvPr>
          <p:cNvGrpSpPr>
            <a:grpSpLocks noChangeAspect="1"/>
          </p:cNvGrpSpPr>
          <p:nvPr userDrawn="1"/>
        </p:nvGrpSpPr>
        <p:grpSpPr bwMode="auto">
          <a:xfrm>
            <a:off x="266859" y="6343650"/>
            <a:ext cx="316707" cy="316707"/>
            <a:chOff x="461" y="3861"/>
            <a:chExt cx="304" cy="304"/>
          </a:xfrm>
        </p:grpSpPr>
        <p:sp>
          <p:nvSpPr>
            <p:cNvPr id="18" name="AutoShape 11">
              <a:extLst>
                <a:ext uri="{FF2B5EF4-FFF2-40B4-BE49-F238E27FC236}">
                  <a16:creationId xmlns:a16="http://schemas.microsoft.com/office/drawing/2014/main" id="{C581EC54-E4C7-2B85-765F-226E90ED37F9}"/>
                </a:ext>
              </a:extLst>
            </p:cNvPr>
            <p:cNvSpPr>
              <a:spLocks noChangeAspect="1" noChangeArrowheads="1" noTextEdit="1"/>
            </p:cNvSpPr>
            <p:nvPr userDrawn="1"/>
          </p:nvSpPr>
          <p:spPr bwMode="auto">
            <a:xfrm>
              <a:off x="461" y="3861"/>
              <a:ext cx="30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Rectangle 13">
              <a:extLst>
                <a:ext uri="{FF2B5EF4-FFF2-40B4-BE49-F238E27FC236}">
                  <a16:creationId xmlns:a16="http://schemas.microsoft.com/office/drawing/2014/main" id="{024FFC00-E238-123D-8547-D317547D5C21}"/>
                </a:ext>
              </a:extLst>
            </p:cNvPr>
            <p:cNvSpPr>
              <a:spLocks noChangeArrowheads="1"/>
            </p:cNvSpPr>
            <p:nvPr userDrawn="1"/>
          </p:nvSpPr>
          <p:spPr bwMode="auto">
            <a:xfrm>
              <a:off x="461" y="3861"/>
              <a:ext cx="304" cy="3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Rectangle 14">
              <a:extLst>
                <a:ext uri="{FF2B5EF4-FFF2-40B4-BE49-F238E27FC236}">
                  <a16:creationId xmlns:a16="http://schemas.microsoft.com/office/drawing/2014/main" id="{26FC7AA9-98AE-CF10-6510-FBB15BB6F6AD}"/>
                </a:ext>
              </a:extLst>
            </p:cNvPr>
            <p:cNvSpPr>
              <a:spLocks noChangeArrowheads="1"/>
            </p:cNvSpPr>
            <p:nvPr userDrawn="1"/>
          </p:nvSpPr>
          <p:spPr bwMode="auto">
            <a:xfrm>
              <a:off x="461" y="3861"/>
              <a:ext cx="30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5">
              <a:extLst>
                <a:ext uri="{FF2B5EF4-FFF2-40B4-BE49-F238E27FC236}">
                  <a16:creationId xmlns:a16="http://schemas.microsoft.com/office/drawing/2014/main" id="{485E328D-5058-4023-75AE-4DF8C1BAEBCA}"/>
                </a:ext>
              </a:extLst>
            </p:cNvPr>
            <p:cNvSpPr>
              <a:spLocks noEditPoints="1"/>
            </p:cNvSpPr>
            <p:nvPr userDrawn="1"/>
          </p:nvSpPr>
          <p:spPr bwMode="auto">
            <a:xfrm>
              <a:off x="518" y="3962"/>
              <a:ext cx="189" cy="72"/>
            </a:xfrm>
            <a:custGeom>
              <a:avLst/>
              <a:gdLst>
                <a:gd name="T0" fmla="*/ 498 w 498"/>
                <a:gd name="T1" fmla="*/ 96 h 190"/>
                <a:gd name="T2" fmla="*/ 415 w 498"/>
                <a:gd name="T3" fmla="*/ 0 h 190"/>
                <a:gd name="T4" fmla="*/ 350 w 498"/>
                <a:gd name="T5" fmla="*/ 13 h 190"/>
                <a:gd name="T6" fmla="*/ 348 w 498"/>
                <a:gd name="T7" fmla="*/ 37 h 190"/>
                <a:gd name="T8" fmla="*/ 413 w 498"/>
                <a:gd name="T9" fmla="*/ 21 h 190"/>
                <a:gd name="T10" fmla="*/ 463 w 498"/>
                <a:gd name="T11" fmla="*/ 43 h 190"/>
                <a:gd name="T12" fmla="*/ 335 w 498"/>
                <a:gd name="T13" fmla="*/ 141 h 190"/>
                <a:gd name="T14" fmla="*/ 252 w 498"/>
                <a:gd name="T15" fmla="*/ 169 h 190"/>
                <a:gd name="T16" fmla="*/ 199 w 498"/>
                <a:gd name="T17" fmla="*/ 147 h 190"/>
                <a:gd name="T18" fmla="*/ 320 w 498"/>
                <a:gd name="T19" fmla="*/ 34 h 190"/>
                <a:gd name="T20" fmla="*/ 251 w 498"/>
                <a:gd name="T21" fmla="*/ 0 h 190"/>
                <a:gd name="T22" fmla="*/ 188 w 498"/>
                <a:gd name="T23" fmla="*/ 24 h 190"/>
                <a:gd name="T24" fmla="*/ 165 w 498"/>
                <a:gd name="T25" fmla="*/ 98 h 190"/>
                <a:gd name="T26" fmla="*/ 173 w 498"/>
                <a:gd name="T27" fmla="*/ 140 h 190"/>
                <a:gd name="T28" fmla="*/ 85 w 498"/>
                <a:gd name="T29" fmla="*/ 169 h 190"/>
                <a:gd name="T30" fmla="*/ 19 w 498"/>
                <a:gd name="T31" fmla="*/ 95 h 190"/>
                <a:gd name="T32" fmla="*/ 85 w 498"/>
                <a:gd name="T33" fmla="*/ 21 h 190"/>
                <a:gd name="T34" fmla="*/ 150 w 498"/>
                <a:gd name="T35" fmla="*/ 37 h 190"/>
                <a:gd name="T36" fmla="*/ 148 w 498"/>
                <a:gd name="T37" fmla="*/ 13 h 190"/>
                <a:gd name="T38" fmla="*/ 87 w 498"/>
                <a:gd name="T39" fmla="*/ 0 h 190"/>
                <a:gd name="T40" fmla="*/ 0 w 498"/>
                <a:gd name="T41" fmla="*/ 95 h 190"/>
                <a:gd name="T42" fmla="*/ 86 w 498"/>
                <a:gd name="T43" fmla="*/ 190 h 190"/>
                <a:gd name="T44" fmla="*/ 182 w 498"/>
                <a:gd name="T45" fmla="*/ 159 h 190"/>
                <a:gd name="T46" fmla="*/ 251 w 498"/>
                <a:gd name="T47" fmla="*/ 190 h 190"/>
                <a:gd name="T48" fmla="*/ 338 w 498"/>
                <a:gd name="T49" fmla="*/ 164 h 190"/>
                <a:gd name="T50" fmla="*/ 411 w 498"/>
                <a:gd name="T51" fmla="*/ 190 h 190"/>
                <a:gd name="T52" fmla="*/ 477 w 498"/>
                <a:gd name="T53" fmla="*/ 163 h 190"/>
                <a:gd name="T54" fmla="*/ 478 w 498"/>
                <a:gd name="T55" fmla="*/ 185 h 190"/>
                <a:gd name="T56" fmla="*/ 498 w 498"/>
                <a:gd name="T57" fmla="*/ 189 h 190"/>
                <a:gd name="T58" fmla="*/ 498 w 498"/>
                <a:gd name="T59" fmla="*/ 96 h 190"/>
                <a:gd name="T60" fmla="*/ 184 w 498"/>
                <a:gd name="T61" fmla="*/ 107 h 190"/>
                <a:gd name="T62" fmla="*/ 201 w 498"/>
                <a:gd name="T63" fmla="*/ 39 h 190"/>
                <a:gd name="T64" fmla="*/ 251 w 498"/>
                <a:gd name="T65" fmla="*/ 19 h 190"/>
                <a:gd name="T66" fmla="*/ 297 w 498"/>
                <a:gd name="T67" fmla="*/ 37 h 190"/>
                <a:gd name="T68" fmla="*/ 261 w 498"/>
                <a:gd name="T69" fmla="*/ 78 h 190"/>
                <a:gd name="T70" fmla="*/ 190 w 498"/>
                <a:gd name="T71" fmla="*/ 128 h 190"/>
                <a:gd name="T72" fmla="*/ 184 w 498"/>
                <a:gd name="T73" fmla="*/ 107 h 190"/>
                <a:gd name="T74" fmla="*/ 462 w 498"/>
                <a:gd name="T75" fmla="*/ 151 h 190"/>
                <a:gd name="T76" fmla="*/ 411 w 498"/>
                <a:gd name="T77" fmla="*/ 170 h 190"/>
                <a:gd name="T78" fmla="*/ 356 w 498"/>
                <a:gd name="T79" fmla="*/ 151 h 190"/>
                <a:gd name="T80" fmla="*/ 472 w 498"/>
                <a:gd name="T81" fmla="*/ 60 h 190"/>
                <a:gd name="T82" fmla="*/ 479 w 498"/>
                <a:gd name="T83" fmla="*/ 83 h 190"/>
                <a:gd name="T84" fmla="*/ 462 w 498"/>
                <a:gd name="T85" fmla="*/ 15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8" h="190">
                  <a:moveTo>
                    <a:pt x="498" y="96"/>
                  </a:moveTo>
                  <a:cubicBezTo>
                    <a:pt x="498" y="6"/>
                    <a:pt x="430" y="0"/>
                    <a:pt x="415" y="0"/>
                  </a:cubicBezTo>
                  <a:cubicBezTo>
                    <a:pt x="393" y="0"/>
                    <a:pt x="372" y="4"/>
                    <a:pt x="350" y="13"/>
                  </a:cubicBezTo>
                  <a:cubicBezTo>
                    <a:pt x="348" y="37"/>
                    <a:pt x="348" y="37"/>
                    <a:pt x="348" y="37"/>
                  </a:cubicBezTo>
                  <a:cubicBezTo>
                    <a:pt x="357" y="33"/>
                    <a:pt x="385" y="21"/>
                    <a:pt x="413" y="21"/>
                  </a:cubicBezTo>
                  <a:cubicBezTo>
                    <a:pt x="435" y="21"/>
                    <a:pt x="452" y="28"/>
                    <a:pt x="463" y="43"/>
                  </a:cubicBezTo>
                  <a:cubicBezTo>
                    <a:pt x="387" y="82"/>
                    <a:pt x="342" y="114"/>
                    <a:pt x="335" y="141"/>
                  </a:cubicBezTo>
                  <a:cubicBezTo>
                    <a:pt x="316" y="154"/>
                    <a:pt x="282" y="169"/>
                    <a:pt x="252" y="169"/>
                  </a:cubicBezTo>
                  <a:cubicBezTo>
                    <a:pt x="219" y="169"/>
                    <a:pt x="205" y="155"/>
                    <a:pt x="199" y="147"/>
                  </a:cubicBezTo>
                  <a:cubicBezTo>
                    <a:pt x="282" y="91"/>
                    <a:pt x="325" y="59"/>
                    <a:pt x="320" y="34"/>
                  </a:cubicBezTo>
                  <a:cubicBezTo>
                    <a:pt x="315" y="11"/>
                    <a:pt x="281" y="0"/>
                    <a:pt x="251" y="0"/>
                  </a:cubicBezTo>
                  <a:cubicBezTo>
                    <a:pt x="219" y="0"/>
                    <a:pt x="198" y="13"/>
                    <a:pt x="188" y="24"/>
                  </a:cubicBezTo>
                  <a:cubicBezTo>
                    <a:pt x="172" y="41"/>
                    <a:pt x="164" y="66"/>
                    <a:pt x="165" y="98"/>
                  </a:cubicBezTo>
                  <a:cubicBezTo>
                    <a:pt x="165" y="112"/>
                    <a:pt x="168" y="127"/>
                    <a:pt x="173" y="140"/>
                  </a:cubicBezTo>
                  <a:cubicBezTo>
                    <a:pt x="160" y="148"/>
                    <a:pt x="125" y="169"/>
                    <a:pt x="85" y="169"/>
                  </a:cubicBezTo>
                  <a:cubicBezTo>
                    <a:pt x="38" y="169"/>
                    <a:pt x="19" y="132"/>
                    <a:pt x="19" y="95"/>
                  </a:cubicBezTo>
                  <a:cubicBezTo>
                    <a:pt x="19" y="59"/>
                    <a:pt x="37" y="21"/>
                    <a:pt x="85" y="21"/>
                  </a:cubicBezTo>
                  <a:cubicBezTo>
                    <a:pt x="113" y="21"/>
                    <a:pt x="140" y="32"/>
                    <a:pt x="150" y="37"/>
                  </a:cubicBezTo>
                  <a:cubicBezTo>
                    <a:pt x="148" y="13"/>
                    <a:pt x="148" y="13"/>
                    <a:pt x="148" y="13"/>
                  </a:cubicBezTo>
                  <a:cubicBezTo>
                    <a:pt x="130" y="6"/>
                    <a:pt x="107" y="0"/>
                    <a:pt x="87" y="0"/>
                  </a:cubicBezTo>
                  <a:cubicBezTo>
                    <a:pt x="7" y="0"/>
                    <a:pt x="0" y="67"/>
                    <a:pt x="0" y="95"/>
                  </a:cubicBezTo>
                  <a:cubicBezTo>
                    <a:pt x="0" y="122"/>
                    <a:pt x="7" y="190"/>
                    <a:pt x="86" y="190"/>
                  </a:cubicBezTo>
                  <a:cubicBezTo>
                    <a:pt x="134" y="190"/>
                    <a:pt x="175" y="164"/>
                    <a:pt x="182" y="159"/>
                  </a:cubicBezTo>
                  <a:cubicBezTo>
                    <a:pt x="187" y="168"/>
                    <a:pt x="208" y="190"/>
                    <a:pt x="251" y="190"/>
                  </a:cubicBezTo>
                  <a:cubicBezTo>
                    <a:pt x="286" y="190"/>
                    <a:pt x="325" y="173"/>
                    <a:pt x="338" y="164"/>
                  </a:cubicBezTo>
                  <a:cubicBezTo>
                    <a:pt x="346" y="175"/>
                    <a:pt x="362" y="190"/>
                    <a:pt x="411" y="190"/>
                  </a:cubicBezTo>
                  <a:cubicBezTo>
                    <a:pt x="444" y="190"/>
                    <a:pt x="464" y="179"/>
                    <a:pt x="477" y="163"/>
                  </a:cubicBezTo>
                  <a:cubicBezTo>
                    <a:pt x="477" y="171"/>
                    <a:pt x="478" y="179"/>
                    <a:pt x="478" y="185"/>
                  </a:cubicBezTo>
                  <a:cubicBezTo>
                    <a:pt x="498" y="189"/>
                    <a:pt x="498" y="189"/>
                    <a:pt x="498" y="189"/>
                  </a:cubicBezTo>
                  <a:cubicBezTo>
                    <a:pt x="497" y="168"/>
                    <a:pt x="498" y="97"/>
                    <a:pt x="498" y="96"/>
                  </a:cubicBezTo>
                  <a:moveTo>
                    <a:pt x="184" y="107"/>
                  </a:moveTo>
                  <a:cubicBezTo>
                    <a:pt x="184" y="107"/>
                    <a:pt x="178" y="65"/>
                    <a:pt x="201" y="39"/>
                  </a:cubicBezTo>
                  <a:cubicBezTo>
                    <a:pt x="212" y="26"/>
                    <a:pt x="229" y="19"/>
                    <a:pt x="251" y="19"/>
                  </a:cubicBezTo>
                  <a:cubicBezTo>
                    <a:pt x="275" y="19"/>
                    <a:pt x="295" y="28"/>
                    <a:pt x="297" y="37"/>
                  </a:cubicBezTo>
                  <a:cubicBezTo>
                    <a:pt x="299" y="44"/>
                    <a:pt x="292" y="53"/>
                    <a:pt x="261" y="78"/>
                  </a:cubicBezTo>
                  <a:cubicBezTo>
                    <a:pt x="261" y="78"/>
                    <a:pt x="230" y="105"/>
                    <a:pt x="190" y="128"/>
                  </a:cubicBezTo>
                  <a:cubicBezTo>
                    <a:pt x="187" y="122"/>
                    <a:pt x="185" y="115"/>
                    <a:pt x="184" y="107"/>
                  </a:cubicBezTo>
                  <a:moveTo>
                    <a:pt x="462" y="151"/>
                  </a:moveTo>
                  <a:cubicBezTo>
                    <a:pt x="450" y="164"/>
                    <a:pt x="433" y="170"/>
                    <a:pt x="411" y="170"/>
                  </a:cubicBezTo>
                  <a:cubicBezTo>
                    <a:pt x="361" y="170"/>
                    <a:pt x="356" y="151"/>
                    <a:pt x="356" y="151"/>
                  </a:cubicBezTo>
                  <a:cubicBezTo>
                    <a:pt x="350" y="140"/>
                    <a:pt x="367" y="116"/>
                    <a:pt x="472" y="60"/>
                  </a:cubicBezTo>
                  <a:cubicBezTo>
                    <a:pt x="475" y="67"/>
                    <a:pt x="477" y="75"/>
                    <a:pt x="479" y="83"/>
                  </a:cubicBezTo>
                  <a:cubicBezTo>
                    <a:pt x="479" y="83"/>
                    <a:pt x="484" y="125"/>
                    <a:pt x="462" y="15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Rectangle 16">
              <a:extLst>
                <a:ext uri="{FF2B5EF4-FFF2-40B4-BE49-F238E27FC236}">
                  <a16:creationId xmlns:a16="http://schemas.microsoft.com/office/drawing/2014/main" id="{B32124BB-315A-4642-3185-D0F09F05E9F3}"/>
                </a:ext>
              </a:extLst>
            </p:cNvPr>
            <p:cNvSpPr>
              <a:spLocks noChangeArrowheads="1"/>
            </p:cNvSpPr>
            <p:nvPr userDrawn="1"/>
          </p:nvSpPr>
          <p:spPr bwMode="auto">
            <a:xfrm>
              <a:off x="526" y="4057"/>
              <a:ext cx="174"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Rectangle 17">
              <a:extLst>
                <a:ext uri="{FF2B5EF4-FFF2-40B4-BE49-F238E27FC236}">
                  <a16:creationId xmlns:a16="http://schemas.microsoft.com/office/drawing/2014/main" id="{283D2C2C-F437-0747-2745-E4E3B6D20760}"/>
                </a:ext>
              </a:extLst>
            </p:cNvPr>
            <p:cNvSpPr>
              <a:spLocks noChangeArrowheads="1"/>
            </p:cNvSpPr>
            <p:nvPr userDrawn="1"/>
          </p:nvSpPr>
          <p:spPr bwMode="auto">
            <a:xfrm>
              <a:off x="526" y="4057"/>
              <a:ext cx="174" cy="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 name="Espace réservé du contenu 2">
            <a:extLst>
              <a:ext uri="{FF2B5EF4-FFF2-40B4-BE49-F238E27FC236}">
                <a16:creationId xmlns:a16="http://schemas.microsoft.com/office/drawing/2014/main" id="{2D5ECB44-F5B7-CEEC-4B2D-A554A8F1E21F}"/>
              </a:ext>
            </a:extLst>
          </p:cNvPr>
          <p:cNvSpPr>
            <a:spLocks noGrp="1"/>
          </p:cNvSpPr>
          <p:nvPr>
            <p:ph idx="1"/>
          </p:nvPr>
        </p:nvSpPr>
        <p:spPr>
          <a:xfrm>
            <a:off x="731838" y="1381125"/>
            <a:ext cx="5220000" cy="4532313"/>
          </a:xfrm>
        </p:spPr>
        <p:txBody>
          <a:bodyPr numCol="1" spcCol="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 name="Espace réservé du contenu 2">
            <a:extLst>
              <a:ext uri="{FF2B5EF4-FFF2-40B4-BE49-F238E27FC236}">
                <a16:creationId xmlns:a16="http://schemas.microsoft.com/office/drawing/2014/main" id="{E4B43398-30BC-703C-A14C-DC9A429930A3}"/>
              </a:ext>
            </a:extLst>
          </p:cNvPr>
          <p:cNvSpPr>
            <a:spLocks noGrp="1"/>
          </p:cNvSpPr>
          <p:nvPr>
            <p:ph idx="13"/>
          </p:nvPr>
        </p:nvSpPr>
        <p:spPr>
          <a:xfrm>
            <a:off x="6240163" y="1381125"/>
            <a:ext cx="5220000" cy="4532313"/>
          </a:xfrm>
        </p:spPr>
        <p:txBody>
          <a:bodyPr numCol="1" spcCol="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Titre 1">
            <a:extLst>
              <a:ext uri="{FF2B5EF4-FFF2-40B4-BE49-F238E27FC236}">
                <a16:creationId xmlns:a16="http://schemas.microsoft.com/office/drawing/2014/main" id="{44B12903-F071-BF45-FDEC-76B53C495452}"/>
              </a:ext>
            </a:extLst>
          </p:cNvPr>
          <p:cNvSpPr>
            <a:spLocks noGrp="1"/>
          </p:cNvSpPr>
          <p:nvPr>
            <p:ph type="title"/>
          </p:nvPr>
        </p:nvSpPr>
        <p:spPr>
          <a:xfrm>
            <a:off x="731838" y="314036"/>
            <a:ext cx="10728325" cy="871827"/>
          </a:xfrm>
        </p:spPr>
        <p:txBody>
          <a:bodyPr/>
          <a:lstStyle>
            <a:lvl1pPr>
              <a:defRPr>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3336731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 + visuel">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1C2B0A2-D20B-4AF8-11A0-04ADF7A00166}"/>
              </a:ext>
            </a:extLst>
          </p:cNvPr>
          <p:cNvSpPr>
            <a:spLocks noGrp="1"/>
          </p:cNvSpPr>
          <p:nvPr>
            <p:ph type="dt" sz="half" idx="10"/>
          </p:nvPr>
        </p:nvSpPr>
        <p:spPr/>
        <p:txBody>
          <a:bodyPr/>
          <a:lstStyle/>
          <a:p>
            <a:r>
              <a:rPr lang="fr-FR"/>
              <a:t>28/10/2022</a:t>
            </a:r>
          </a:p>
        </p:txBody>
      </p:sp>
      <p:sp>
        <p:nvSpPr>
          <p:cNvPr id="5" name="Espace réservé du pied de page 4">
            <a:extLst>
              <a:ext uri="{FF2B5EF4-FFF2-40B4-BE49-F238E27FC236}">
                <a16:creationId xmlns:a16="http://schemas.microsoft.com/office/drawing/2014/main" id="{E674BCD5-99F2-142E-3FEE-1ACCB474B9C4}"/>
              </a:ext>
            </a:extLst>
          </p:cNvPr>
          <p:cNvSpPr>
            <a:spLocks noGrp="1"/>
          </p:cNvSpPr>
          <p:nvPr>
            <p:ph type="ftr" sz="quarter" idx="11"/>
          </p:nvPr>
        </p:nvSpPr>
        <p:spPr/>
        <p:txBody>
          <a:body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8209301D-2360-8D20-B992-EE6672D60716}"/>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7" name="ZoneTexte 6">
            <a:extLst>
              <a:ext uri="{FF2B5EF4-FFF2-40B4-BE49-F238E27FC236}">
                <a16:creationId xmlns:a16="http://schemas.microsoft.com/office/drawing/2014/main" id="{31680F71-13D8-7F13-2E1C-1B43E34B35C6}"/>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Contenu + visuel</a:t>
            </a:r>
          </a:p>
          <a:p>
            <a:endParaRPr lang="fr-FR" sz="1200" dirty="0">
              <a:solidFill>
                <a:schemeClr val="bg1">
                  <a:lumMod val="50000"/>
                </a:schemeClr>
              </a:solidFill>
            </a:endParaRPr>
          </a:p>
        </p:txBody>
      </p:sp>
      <p:sp>
        <p:nvSpPr>
          <p:cNvPr id="29" name="Espace réservé pour une image  28">
            <a:extLst>
              <a:ext uri="{FF2B5EF4-FFF2-40B4-BE49-F238E27FC236}">
                <a16:creationId xmlns:a16="http://schemas.microsoft.com/office/drawing/2014/main" id="{DCB96DEF-5249-666B-576F-70AC92D06638}"/>
              </a:ext>
            </a:extLst>
          </p:cNvPr>
          <p:cNvSpPr>
            <a:spLocks noGrp="1"/>
          </p:cNvSpPr>
          <p:nvPr>
            <p:ph type="pic" sz="quarter" idx="13" hasCustomPrompt="1"/>
          </p:nvPr>
        </p:nvSpPr>
        <p:spPr>
          <a:xfrm>
            <a:off x="7015483" y="0"/>
            <a:ext cx="5957423" cy="6858000"/>
          </a:xfrm>
          <a:custGeom>
            <a:avLst/>
            <a:gdLst>
              <a:gd name="connsiteX0" fmla="*/ 738225 w 5957423"/>
              <a:gd name="connsiteY0" fmla="*/ 6793932 h 6858000"/>
              <a:gd name="connsiteX1" fmla="*/ 814828 w 5957423"/>
              <a:gd name="connsiteY1" fmla="*/ 6852286 h 6858000"/>
              <a:gd name="connsiteX2" fmla="*/ 822329 w 5957423"/>
              <a:gd name="connsiteY2" fmla="*/ 6858000 h 6858000"/>
              <a:gd name="connsiteX3" fmla="*/ 655724 w 5957423"/>
              <a:gd name="connsiteY3" fmla="*/ 6858000 h 6858000"/>
              <a:gd name="connsiteX4" fmla="*/ 656989 w 5957423"/>
              <a:gd name="connsiteY4" fmla="*/ 6857017 h 6858000"/>
              <a:gd name="connsiteX5" fmla="*/ 738225 w 5957423"/>
              <a:gd name="connsiteY5" fmla="*/ 6793932 h 6858000"/>
              <a:gd name="connsiteX6" fmla="*/ 733493 w 5957423"/>
              <a:gd name="connsiteY6" fmla="*/ 6434348 h 6858000"/>
              <a:gd name="connsiteX7" fmla="*/ 733493 w 5957423"/>
              <a:gd name="connsiteY7" fmla="*/ 6780527 h 6858000"/>
              <a:gd name="connsiteX8" fmla="*/ 639637 w 5957423"/>
              <a:gd name="connsiteY8" fmla="*/ 6853075 h 6858000"/>
              <a:gd name="connsiteX9" fmla="*/ 656989 w 5957423"/>
              <a:gd name="connsiteY9" fmla="*/ 6857017 h 6858000"/>
              <a:gd name="connsiteX10" fmla="*/ 638848 w 5957423"/>
              <a:gd name="connsiteY10" fmla="*/ 6853863 h 6858000"/>
              <a:gd name="connsiteX11" fmla="*/ 633515 w 5957423"/>
              <a:gd name="connsiteY11" fmla="*/ 6858000 h 6858000"/>
              <a:gd name="connsiteX12" fmla="*/ 371479 w 5957423"/>
              <a:gd name="connsiteY12" fmla="*/ 6858000 h 6858000"/>
              <a:gd name="connsiteX13" fmla="*/ 371479 w 5957423"/>
              <a:gd name="connsiteY13" fmla="*/ 6799592 h 6858000"/>
              <a:gd name="connsiteX14" fmla="*/ 371479 w 5957423"/>
              <a:gd name="connsiteY14" fmla="*/ 6715076 h 6858000"/>
              <a:gd name="connsiteX15" fmla="*/ 733493 w 5957423"/>
              <a:gd name="connsiteY15" fmla="*/ 6434348 h 6858000"/>
              <a:gd name="connsiteX16" fmla="*/ 1106548 w 5957423"/>
              <a:gd name="connsiteY16" fmla="*/ 5786939 h 6858000"/>
              <a:gd name="connsiteX17" fmla="*/ 1106548 w 5957423"/>
              <a:gd name="connsiteY17" fmla="*/ 6133906 h 6858000"/>
              <a:gd name="connsiteX18" fmla="*/ 1012693 w 5957423"/>
              <a:gd name="connsiteY18" fmla="*/ 6206454 h 6858000"/>
              <a:gd name="connsiteX19" fmla="*/ 744534 w 5957423"/>
              <a:gd name="connsiteY19" fmla="*/ 6413845 h 6858000"/>
              <a:gd name="connsiteX20" fmla="*/ 744534 w 5957423"/>
              <a:gd name="connsiteY20" fmla="*/ 6067667 h 6858000"/>
              <a:gd name="connsiteX21" fmla="*/ 873093 w 5957423"/>
              <a:gd name="connsiteY21" fmla="*/ 5968308 h 6858000"/>
              <a:gd name="connsiteX22" fmla="*/ 1106548 w 5957423"/>
              <a:gd name="connsiteY22" fmla="*/ 5786939 h 6858000"/>
              <a:gd name="connsiteX23" fmla="*/ 1739875 w 5957423"/>
              <a:gd name="connsiteY23" fmla="*/ 5671020 h 6858000"/>
              <a:gd name="connsiteX24" fmla="*/ 1726467 w 5957423"/>
              <a:gd name="connsiteY24" fmla="*/ 5677328 h 6858000"/>
              <a:gd name="connsiteX25" fmla="*/ 1739875 w 5957423"/>
              <a:gd name="connsiteY25" fmla="*/ 5671020 h 6858000"/>
              <a:gd name="connsiteX26" fmla="*/ 1488280 w 5957423"/>
              <a:gd name="connsiteY26" fmla="*/ 5495959 h 6858000"/>
              <a:gd name="connsiteX27" fmla="*/ 1726467 w 5957423"/>
              <a:gd name="connsiteY27" fmla="*/ 5677328 h 6858000"/>
              <a:gd name="connsiteX28" fmla="*/ 1853448 w 5957423"/>
              <a:gd name="connsiteY28" fmla="*/ 5773533 h 6858000"/>
              <a:gd name="connsiteX29" fmla="*/ 1489068 w 5957423"/>
              <a:gd name="connsiteY29" fmla="*/ 6056627 h 6858000"/>
              <a:gd name="connsiteX30" fmla="*/ 1123900 w 5957423"/>
              <a:gd name="connsiteY30" fmla="*/ 5779053 h 6858000"/>
              <a:gd name="connsiteX31" fmla="*/ 1488280 w 5957423"/>
              <a:gd name="connsiteY31" fmla="*/ 5495959 h 6858000"/>
              <a:gd name="connsiteX32" fmla="*/ 359648 w 5957423"/>
              <a:gd name="connsiteY32" fmla="*/ 4847761 h 6858000"/>
              <a:gd name="connsiteX33" fmla="*/ 724817 w 5957423"/>
              <a:gd name="connsiteY33" fmla="*/ 5125335 h 6858000"/>
              <a:gd name="connsiteX34" fmla="*/ 487418 w 5957423"/>
              <a:gd name="connsiteY34" fmla="*/ 5309070 h 6858000"/>
              <a:gd name="connsiteX35" fmla="*/ 493727 w 5957423"/>
              <a:gd name="connsiteY35" fmla="*/ 5320110 h 6858000"/>
              <a:gd name="connsiteX36" fmla="*/ 733493 w 5957423"/>
              <a:gd name="connsiteY36" fmla="*/ 5134798 h 6858000"/>
              <a:gd name="connsiteX37" fmla="*/ 733493 w 5957423"/>
              <a:gd name="connsiteY37" fmla="*/ 5480976 h 6858000"/>
              <a:gd name="connsiteX38" fmla="*/ 633328 w 5957423"/>
              <a:gd name="connsiteY38" fmla="*/ 5558256 h 6858000"/>
              <a:gd name="connsiteX39" fmla="*/ 641215 w 5957423"/>
              <a:gd name="connsiteY39" fmla="*/ 5570873 h 6858000"/>
              <a:gd name="connsiteX40" fmla="*/ 737436 w 5957423"/>
              <a:gd name="connsiteY40" fmla="*/ 5495959 h 6858000"/>
              <a:gd name="connsiteX41" fmla="*/ 1102605 w 5957423"/>
              <a:gd name="connsiteY41" fmla="*/ 5773533 h 6858000"/>
              <a:gd name="connsiteX42" fmla="*/ 866783 w 5957423"/>
              <a:gd name="connsiteY42" fmla="*/ 5956479 h 6858000"/>
              <a:gd name="connsiteX43" fmla="*/ 873093 w 5957423"/>
              <a:gd name="connsiteY43" fmla="*/ 5968308 h 6858000"/>
              <a:gd name="connsiteX44" fmla="*/ 865994 w 5957423"/>
              <a:gd name="connsiteY44" fmla="*/ 5957268 h 6858000"/>
              <a:gd name="connsiteX45" fmla="*/ 738225 w 5957423"/>
              <a:gd name="connsiteY45" fmla="*/ 6056627 h 6858000"/>
              <a:gd name="connsiteX46" fmla="*/ 373056 w 5957423"/>
              <a:gd name="connsiteY46" fmla="*/ 5779053 h 6858000"/>
              <a:gd name="connsiteX47" fmla="*/ 640426 w 5957423"/>
              <a:gd name="connsiteY47" fmla="*/ 5571661 h 6858000"/>
              <a:gd name="connsiteX48" fmla="*/ 633328 w 5957423"/>
              <a:gd name="connsiteY48" fmla="*/ 5559044 h 6858000"/>
              <a:gd name="connsiteX49" fmla="*/ 371479 w 5957423"/>
              <a:gd name="connsiteY49" fmla="*/ 5761705 h 6858000"/>
              <a:gd name="connsiteX50" fmla="*/ 371479 w 5957423"/>
              <a:gd name="connsiteY50" fmla="*/ 5415526 h 6858000"/>
              <a:gd name="connsiteX51" fmla="*/ 493727 w 5957423"/>
              <a:gd name="connsiteY51" fmla="*/ 5320898 h 6858000"/>
              <a:gd name="connsiteX52" fmla="*/ 486629 w 5957423"/>
              <a:gd name="connsiteY52" fmla="*/ 5309070 h 6858000"/>
              <a:gd name="connsiteX53" fmla="*/ 365169 w 5957423"/>
              <a:gd name="connsiteY53" fmla="*/ 5403697 h 6858000"/>
              <a:gd name="connsiteX54" fmla="*/ 0 w 5957423"/>
              <a:gd name="connsiteY54" fmla="*/ 5126124 h 6858000"/>
              <a:gd name="connsiteX55" fmla="*/ 359648 w 5957423"/>
              <a:gd name="connsiteY55" fmla="*/ 4847761 h 6858000"/>
              <a:gd name="connsiteX56" fmla="*/ 1106548 w 5957423"/>
              <a:gd name="connsiteY56" fmla="*/ 4487388 h 6858000"/>
              <a:gd name="connsiteX57" fmla="*/ 1106548 w 5957423"/>
              <a:gd name="connsiteY57" fmla="*/ 4833567 h 6858000"/>
              <a:gd name="connsiteX58" fmla="*/ 1018214 w 5957423"/>
              <a:gd name="connsiteY58" fmla="*/ 4902172 h 6858000"/>
              <a:gd name="connsiteX59" fmla="*/ 1025312 w 5957423"/>
              <a:gd name="connsiteY59" fmla="*/ 4913212 h 6858000"/>
              <a:gd name="connsiteX60" fmla="*/ 1017425 w 5957423"/>
              <a:gd name="connsiteY60" fmla="*/ 4902960 h 6858000"/>
              <a:gd name="connsiteX61" fmla="*/ 744534 w 5957423"/>
              <a:gd name="connsiteY61" fmla="*/ 5114295 h 6858000"/>
              <a:gd name="connsiteX62" fmla="*/ 744534 w 5957423"/>
              <a:gd name="connsiteY62" fmla="*/ 4768116 h 6858000"/>
              <a:gd name="connsiteX63" fmla="*/ 856530 w 5957423"/>
              <a:gd name="connsiteY63" fmla="*/ 4680586 h 6858000"/>
              <a:gd name="connsiteX64" fmla="*/ 849432 w 5957423"/>
              <a:gd name="connsiteY64" fmla="*/ 4670335 h 6858000"/>
              <a:gd name="connsiteX65" fmla="*/ 857319 w 5957423"/>
              <a:gd name="connsiteY65" fmla="*/ 4680586 h 6858000"/>
              <a:gd name="connsiteX66" fmla="*/ 1106548 w 5957423"/>
              <a:gd name="connsiteY66" fmla="*/ 4487388 h 6858000"/>
              <a:gd name="connsiteX67" fmla="*/ 737436 w 5957423"/>
              <a:gd name="connsiteY67" fmla="*/ 4196409 h 6858000"/>
              <a:gd name="connsiteX68" fmla="*/ 1102605 w 5957423"/>
              <a:gd name="connsiteY68" fmla="*/ 4473983 h 6858000"/>
              <a:gd name="connsiteX69" fmla="*/ 849432 w 5957423"/>
              <a:gd name="connsiteY69" fmla="*/ 4670335 h 6858000"/>
              <a:gd name="connsiteX70" fmla="*/ 738225 w 5957423"/>
              <a:gd name="connsiteY70" fmla="*/ 4756288 h 6858000"/>
              <a:gd name="connsiteX71" fmla="*/ 373056 w 5957423"/>
              <a:gd name="connsiteY71" fmla="*/ 4478714 h 6858000"/>
              <a:gd name="connsiteX72" fmla="*/ 737436 w 5957423"/>
              <a:gd name="connsiteY72" fmla="*/ 4196409 h 6858000"/>
              <a:gd name="connsiteX73" fmla="*/ 1115224 w 5957423"/>
              <a:gd name="connsiteY73" fmla="*/ 3544268 h 6858000"/>
              <a:gd name="connsiteX74" fmla="*/ 1125477 w 5957423"/>
              <a:gd name="connsiteY74" fmla="*/ 3552154 h 6858000"/>
              <a:gd name="connsiteX75" fmla="*/ 1480393 w 5957423"/>
              <a:gd name="connsiteY75" fmla="*/ 3821842 h 6858000"/>
              <a:gd name="connsiteX76" fmla="*/ 1116013 w 5957423"/>
              <a:gd name="connsiteY76" fmla="*/ 4104935 h 6858000"/>
              <a:gd name="connsiteX77" fmla="*/ 750844 w 5957423"/>
              <a:gd name="connsiteY77" fmla="*/ 3826573 h 6858000"/>
              <a:gd name="connsiteX78" fmla="*/ 1115224 w 5957423"/>
              <a:gd name="connsiteY78" fmla="*/ 3544268 h 6858000"/>
              <a:gd name="connsiteX79" fmla="*/ 1480393 w 5957423"/>
              <a:gd name="connsiteY79" fmla="*/ 2538851 h 6858000"/>
              <a:gd name="connsiteX80" fmla="*/ 1480393 w 5957423"/>
              <a:gd name="connsiteY80" fmla="*/ 2885030 h 6858000"/>
              <a:gd name="connsiteX81" fmla="*/ 1386537 w 5957423"/>
              <a:gd name="connsiteY81" fmla="*/ 2957578 h 6858000"/>
              <a:gd name="connsiteX82" fmla="*/ 1392847 w 5957423"/>
              <a:gd name="connsiteY82" fmla="*/ 2969406 h 6858000"/>
              <a:gd name="connsiteX83" fmla="*/ 1385748 w 5957423"/>
              <a:gd name="connsiteY83" fmla="*/ 2958366 h 6858000"/>
              <a:gd name="connsiteX84" fmla="*/ 1118379 w 5957423"/>
              <a:gd name="connsiteY84" fmla="*/ 3165758 h 6858000"/>
              <a:gd name="connsiteX85" fmla="*/ 1118379 w 5957423"/>
              <a:gd name="connsiteY85" fmla="*/ 2819579 h 6858000"/>
              <a:gd name="connsiteX86" fmla="*/ 1246148 w 5957423"/>
              <a:gd name="connsiteY86" fmla="*/ 2720221 h 6858000"/>
              <a:gd name="connsiteX87" fmla="*/ 1239839 w 5957423"/>
              <a:gd name="connsiteY87" fmla="*/ 2708392 h 6858000"/>
              <a:gd name="connsiteX88" fmla="*/ 1246937 w 5957423"/>
              <a:gd name="connsiteY88" fmla="*/ 2719432 h 6858000"/>
              <a:gd name="connsiteX89" fmla="*/ 1480393 w 5957423"/>
              <a:gd name="connsiteY89" fmla="*/ 2538851 h 6858000"/>
              <a:gd name="connsiteX90" fmla="*/ 732704 w 5957423"/>
              <a:gd name="connsiteY90" fmla="*/ 1598885 h 6858000"/>
              <a:gd name="connsiteX91" fmla="*/ 1097873 w 5957423"/>
              <a:gd name="connsiteY91" fmla="*/ 1876459 h 6858000"/>
              <a:gd name="connsiteX92" fmla="*/ 860473 w 5957423"/>
              <a:gd name="connsiteY92" fmla="*/ 2060194 h 6858000"/>
              <a:gd name="connsiteX93" fmla="*/ 867572 w 5957423"/>
              <a:gd name="connsiteY93" fmla="*/ 2072022 h 6858000"/>
              <a:gd name="connsiteX94" fmla="*/ 1106548 w 5957423"/>
              <a:gd name="connsiteY94" fmla="*/ 1885922 h 6858000"/>
              <a:gd name="connsiteX95" fmla="*/ 1106548 w 5957423"/>
              <a:gd name="connsiteY95" fmla="*/ 2232889 h 6858000"/>
              <a:gd name="connsiteX96" fmla="*/ 1007172 w 5957423"/>
              <a:gd name="connsiteY96" fmla="*/ 2310168 h 6858000"/>
              <a:gd name="connsiteX97" fmla="*/ 1014270 w 5957423"/>
              <a:gd name="connsiteY97" fmla="*/ 2322785 h 6858000"/>
              <a:gd name="connsiteX98" fmla="*/ 1110492 w 5957423"/>
              <a:gd name="connsiteY98" fmla="*/ 2247872 h 6858000"/>
              <a:gd name="connsiteX99" fmla="*/ 1475660 w 5957423"/>
              <a:gd name="connsiteY99" fmla="*/ 2525446 h 6858000"/>
              <a:gd name="connsiteX100" fmla="*/ 1239839 w 5957423"/>
              <a:gd name="connsiteY100" fmla="*/ 2708392 h 6858000"/>
              <a:gd name="connsiteX101" fmla="*/ 1112069 w 5957423"/>
              <a:gd name="connsiteY101" fmla="*/ 2807751 h 6858000"/>
              <a:gd name="connsiteX102" fmla="*/ 746900 w 5957423"/>
              <a:gd name="connsiteY102" fmla="*/ 2530177 h 6858000"/>
              <a:gd name="connsiteX103" fmla="*/ 1013481 w 5957423"/>
              <a:gd name="connsiteY103" fmla="*/ 2322785 h 6858000"/>
              <a:gd name="connsiteX104" fmla="*/ 1006383 w 5957423"/>
              <a:gd name="connsiteY104" fmla="*/ 2310168 h 6858000"/>
              <a:gd name="connsiteX105" fmla="*/ 744534 w 5957423"/>
              <a:gd name="connsiteY105" fmla="*/ 2513617 h 6858000"/>
              <a:gd name="connsiteX106" fmla="*/ 744534 w 5957423"/>
              <a:gd name="connsiteY106" fmla="*/ 2166650 h 6858000"/>
              <a:gd name="connsiteX107" fmla="*/ 866783 w 5957423"/>
              <a:gd name="connsiteY107" fmla="*/ 2072022 h 6858000"/>
              <a:gd name="connsiteX108" fmla="*/ 860473 w 5957423"/>
              <a:gd name="connsiteY108" fmla="*/ 2060983 h 6858000"/>
              <a:gd name="connsiteX109" fmla="*/ 738225 w 5957423"/>
              <a:gd name="connsiteY109" fmla="*/ 2155610 h 6858000"/>
              <a:gd name="connsiteX110" fmla="*/ 373056 w 5957423"/>
              <a:gd name="connsiteY110" fmla="*/ 1878036 h 6858000"/>
              <a:gd name="connsiteX111" fmla="*/ 732704 w 5957423"/>
              <a:gd name="connsiteY111" fmla="*/ 1598885 h 6858000"/>
              <a:gd name="connsiteX112" fmla="*/ 1480393 w 5957423"/>
              <a:gd name="connsiteY112" fmla="*/ 1238512 h 6858000"/>
              <a:gd name="connsiteX113" fmla="*/ 1480393 w 5957423"/>
              <a:gd name="connsiteY113" fmla="*/ 1585480 h 6858000"/>
              <a:gd name="connsiteX114" fmla="*/ 1391269 w 5957423"/>
              <a:gd name="connsiteY114" fmla="*/ 1654085 h 6858000"/>
              <a:gd name="connsiteX115" fmla="*/ 1399156 w 5957423"/>
              <a:gd name="connsiteY115" fmla="*/ 1664336 h 6858000"/>
              <a:gd name="connsiteX116" fmla="*/ 1483547 w 5957423"/>
              <a:gd name="connsiteY116" fmla="*/ 1598885 h 6858000"/>
              <a:gd name="connsiteX117" fmla="*/ 1848716 w 5957423"/>
              <a:gd name="connsiteY117" fmla="*/ 1876459 h 6858000"/>
              <a:gd name="connsiteX118" fmla="*/ 1658639 w 5957423"/>
              <a:gd name="connsiteY118" fmla="*/ 2023920 h 6858000"/>
              <a:gd name="connsiteX119" fmla="*/ 1489068 w 5957423"/>
              <a:gd name="connsiteY119" fmla="*/ 2155610 h 6858000"/>
              <a:gd name="connsiteX120" fmla="*/ 1123900 w 5957423"/>
              <a:gd name="connsiteY120" fmla="*/ 1878036 h 6858000"/>
              <a:gd name="connsiteX121" fmla="*/ 1398368 w 5957423"/>
              <a:gd name="connsiteY121" fmla="*/ 1665124 h 6858000"/>
              <a:gd name="connsiteX122" fmla="*/ 1390481 w 5957423"/>
              <a:gd name="connsiteY122" fmla="*/ 1654085 h 6858000"/>
              <a:gd name="connsiteX123" fmla="*/ 1118379 w 5957423"/>
              <a:gd name="connsiteY123" fmla="*/ 1865419 h 6858000"/>
              <a:gd name="connsiteX124" fmla="*/ 1118379 w 5957423"/>
              <a:gd name="connsiteY124" fmla="*/ 1519240 h 6858000"/>
              <a:gd name="connsiteX125" fmla="*/ 1230374 w 5957423"/>
              <a:gd name="connsiteY125" fmla="*/ 1432499 h 6858000"/>
              <a:gd name="connsiteX126" fmla="*/ 1480393 w 5957423"/>
              <a:gd name="connsiteY126" fmla="*/ 1238512 h 6858000"/>
              <a:gd name="connsiteX127" fmla="*/ 1110492 w 5957423"/>
              <a:gd name="connsiteY127" fmla="*/ 947533 h 6858000"/>
              <a:gd name="connsiteX128" fmla="*/ 1475660 w 5957423"/>
              <a:gd name="connsiteY128" fmla="*/ 1225107 h 6858000"/>
              <a:gd name="connsiteX129" fmla="*/ 1223276 w 5957423"/>
              <a:gd name="connsiteY129" fmla="*/ 1421459 h 6858000"/>
              <a:gd name="connsiteX130" fmla="*/ 1230374 w 5957423"/>
              <a:gd name="connsiteY130" fmla="*/ 1432499 h 6858000"/>
              <a:gd name="connsiteX131" fmla="*/ 1222487 w 5957423"/>
              <a:gd name="connsiteY131" fmla="*/ 1422247 h 6858000"/>
              <a:gd name="connsiteX132" fmla="*/ 1112069 w 5957423"/>
              <a:gd name="connsiteY132" fmla="*/ 1508201 h 6858000"/>
              <a:gd name="connsiteX133" fmla="*/ 746900 w 5957423"/>
              <a:gd name="connsiteY133" fmla="*/ 1230627 h 6858000"/>
              <a:gd name="connsiteX134" fmla="*/ 1110492 w 5957423"/>
              <a:gd name="connsiteY134" fmla="*/ 947533 h 6858000"/>
              <a:gd name="connsiteX135" fmla="*/ 1488280 w 5957423"/>
              <a:gd name="connsiteY135" fmla="*/ 296181 h 6858000"/>
              <a:gd name="connsiteX136" fmla="*/ 1498533 w 5957423"/>
              <a:gd name="connsiteY136" fmla="*/ 304066 h 6858000"/>
              <a:gd name="connsiteX137" fmla="*/ 1853448 w 5957423"/>
              <a:gd name="connsiteY137" fmla="*/ 573754 h 6858000"/>
              <a:gd name="connsiteX138" fmla="*/ 1489068 w 5957423"/>
              <a:gd name="connsiteY138" fmla="*/ 856060 h 6858000"/>
              <a:gd name="connsiteX139" fmla="*/ 1123900 w 5957423"/>
              <a:gd name="connsiteY139" fmla="*/ 578486 h 6858000"/>
              <a:gd name="connsiteX140" fmla="*/ 1488280 w 5957423"/>
              <a:gd name="connsiteY140" fmla="*/ 296181 h 6858000"/>
              <a:gd name="connsiteX141" fmla="*/ 1493012 w 5957423"/>
              <a:gd name="connsiteY141" fmla="*/ 0 h 6858000"/>
              <a:gd name="connsiteX142" fmla="*/ 5957423 w 5957423"/>
              <a:gd name="connsiteY142" fmla="*/ 0 h 6858000"/>
              <a:gd name="connsiteX143" fmla="*/ 5957423 w 5957423"/>
              <a:gd name="connsiteY143" fmla="*/ 6858000 h 6858000"/>
              <a:gd name="connsiteX144" fmla="*/ 843615 w 5957423"/>
              <a:gd name="connsiteY144" fmla="*/ 6858000 h 6858000"/>
              <a:gd name="connsiteX145" fmla="*/ 810785 w 5957423"/>
              <a:gd name="connsiteY145" fmla="*/ 6833040 h 6858000"/>
              <a:gd name="connsiteX146" fmla="*/ 746900 w 5957423"/>
              <a:gd name="connsiteY146" fmla="*/ 6784470 h 6858000"/>
              <a:gd name="connsiteX147" fmla="*/ 746900 w 5957423"/>
              <a:gd name="connsiteY147" fmla="*/ 6429617 h 6858000"/>
              <a:gd name="connsiteX148" fmla="*/ 1019002 w 5957423"/>
              <a:gd name="connsiteY148" fmla="*/ 6218282 h 6858000"/>
              <a:gd name="connsiteX149" fmla="*/ 1012693 w 5957423"/>
              <a:gd name="connsiteY149" fmla="*/ 6206454 h 6858000"/>
              <a:gd name="connsiteX150" fmla="*/ 1019791 w 5957423"/>
              <a:gd name="connsiteY150" fmla="*/ 6217493 h 6858000"/>
              <a:gd name="connsiteX151" fmla="*/ 1110492 w 5957423"/>
              <a:gd name="connsiteY151" fmla="*/ 6147311 h 6858000"/>
              <a:gd name="connsiteX152" fmla="*/ 1489068 w 5957423"/>
              <a:gd name="connsiteY152" fmla="*/ 6435925 h 6858000"/>
              <a:gd name="connsiteX153" fmla="*/ 1870800 w 5957423"/>
              <a:gd name="connsiteY153" fmla="*/ 6140214 h 6858000"/>
              <a:gd name="connsiteX154" fmla="*/ 1870800 w 5957423"/>
              <a:gd name="connsiteY154" fmla="*/ 6021930 h 6858000"/>
              <a:gd name="connsiteX155" fmla="*/ 1857392 w 5957423"/>
              <a:gd name="connsiteY155" fmla="*/ 6027450 h 6858000"/>
              <a:gd name="connsiteX156" fmla="*/ 1857392 w 5957423"/>
              <a:gd name="connsiteY156" fmla="*/ 6133906 h 6858000"/>
              <a:gd name="connsiteX157" fmla="*/ 1495378 w 5957423"/>
              <a:gd name="connsiteY157" fmla="*/ 6413845 h 6858000"/>
              <a:gd name="connsiteX158" fmla="*/ 1495378 w 5957423"/>
              <a:gd name="connsiteY158" fmla="*/ 6067667 h 6858000"/>
              <a:gd name="connsiteX159" fmla="*/ 1857392 w 5957423"/>
              <a:gd name="connsiteY159" fmla="*/ 5786939 h 6858000"/>
              <a:gd name="connsiteX160" fmla="*/ 1857392 w 5957423"/>
              <a:gd name="connsiteY160" fmla="*/ 6026661 h 6858000"/>
              <a:gd name="connsiteX161" fmla="*/ 1870800 w 5957423"/>
              <a:gd name="connsiteY161" fmla="*/ 6021141 h 6858000"/>
              <a:gd name="connsiteX162" fmla="*/ 1870800 w 5957423"/>
              <a:gd name="connsiteY162" fmla="*/ 5770379 h 6858000"/>
              <a:gd name="connsiteX163" fmla="*/ 1739875 w 5957423"/>
              <a:gd name="connsiteY163" fmla="*/ 5671020 h 6858000"/>
              <a:gd name="connsiteX164" fmla="*/ 1497744 w 5957423"/>
              <a:gd name="connsiteY164" fmla="*/ 5487285 h 6858000"/>
              <a:gd name="connsiteX165" fmla="*/ 1497744 w 5957423"/>
              <a:gd name="connsiteY165" fmla="*/ 5307493 h 6858000"/>
              <a:gd name="connsiteX166" fmla="*/ 1484336 w 5957423"/>
              <a:gd name="connsiteY166" fmla="*/ 5309858 h 6858000"/>
              <a:gd name="connsiteX167" fmla="*/ 1484336 w 5957423"/>
              <a:gd name="connsiteY167" fmla="*/ 5480976 h 6858000"/>
              <a:gd name="connsiteX168" fmla="*/ 1122322 w 5957423"/>
              <a:gd name="connsiteY168" fmla="*/ 5761705 h 6858000"/>
              <a:gd name="connsiteX169" fmla="*/ 1122322 w 5957423"/>
              <a:gd name="connsiteY169" fmla="*/ 5415526 h 6858000"/>
              <a:gd name="connsiteX170" fmla="*/ 1292682 w 5957423"/>
              <a:gd name="connsiteY170" fmla="*/ 5283047 h 6858000"/>
              <a:gd name="connsiteX171" fmla="*/ 1285583 w 5957423"/>
              <a:gd name="connsiteY171" fmla="*/ 5272796 h 6858000"/>
              <a:gd name="connsiteX172" fmla="*/ 1116013 w 5957423"/>
              <a:gd name="connsiteY172" fmla="*/ 5403697 h 6858000"/>
              <a:gd name="connsiteX173" fmla="*/ 750844 w 5957423"/>
              <a:gd name="connsiteY173" fmla="*/ 5126124 h 6858000"/>
              <a:gd name="connsiteX174" fmla="*/ 1025312 w 5957423"/>
              <a:gd name="connsiteY174" fmla="*/ 4913212 h 6858000"/>
              <a:gd name="connsiteX175" fmla="*/ 1110492 w 5957423"/>
              <a:gd name="connsiteY175" fmla="*/ 4847761 h 6858000"/>
              <a:gd name="connsiteX176" fmla="*/ 1475660 w 5957423"/>
              <a:gd name="connsiteY176" fmla="*/ 5125335 h 6858000"/>
              <a:gd name="connsiteX177" fmla="*/ 1285583 w 5957423"/>
              <a:gd name="connsiteY177" fmla="*/ 5272008 h 6858000"/>
              <a:gd name="connsiteX178" fmla="*/ 1293470 w 5957423"/>
              <a:gd name="connsiteY178" fmla="*/ 5283047 h 6858000"/>
              <a:gd name="connsiteX179" fmla="*/ 1484336 w 5957423"/>
              <a:gd name="connsiteY179" fmla="*/ 5134798 h 6858000"/>
              <a:gd name="connsiteX180" fmla="*/ 1484336 w 5957423"/>
              <a:gd name="connsiteY180" fmla="*/ 5309070 h 6858000"/>
              <a:gd name="connsiteX181" fmla="*/ 1497744 w 5957423"/>
              <a:gd name="connsiteY181" fmla="*/ 5306704 h 6858000"/>
              <a:gd name="connsiteX182" fmla="*/ 1497744 w 5957423"/>
              <a:gd name="connsiteY182" fmla="*/ 5129278 h 6858000"/>
              <a:gd name="connsiteX183" fmla="*/ 1513518 w 5957423"/>
              <a:gd name="connsiteY183" fmla="*/ 5116661 h 6858000"/>
              <a:gd name="connsiteX184" fmla="*/ 1513518 w 5957423"/>
              <a:gd name="connsiteY184" fmla="*/ 5100101 h 6858000"/>
              <a:gd name="connsiteX185" fmla="*/ 1495378 w 5957423"/>
              <a:gd name="connsiteY185" fmla="*/ 5114295 h 6858000"/>
              <a:gd name="connsiteX186" fmla="*/ 1495378 w 5957423"/>
              <a:gd name="connsiteY186" fmla="*/ 4768116 h 6858000"/>
              <a:gd name="connsiteX187" fmla="*/ 1513518 w 5957423"/>
              <a:gd name="connsiteY187" fmla="*/ 4753922 h 6858000"/>
              <a:gd name="connsiteX188" fmla="*/ 1513518 w 5957423"/>
              <a:gd name="connsiteY188" fmla="*/ 4737362 h 6858000"/>
              <a:gd name="connsiteX189" fmla="*/ 1489068 w 5957423"/>
              <a:gd name="connsiteY189" fmla="*/ 4756288 h 6858000"/>
              <a:gd name="connsiteX190" fmla="*/ 1123900 w 5957423"/>
              <a:gd name="connsiteY190" fmla="*/ 4478714 h 6858000"/>
              <a:gd name="connsiteX191" fmla="*/ 1488280 w 5957423"/>
              <a:gd name="connsiteY191" fmla="*/ 4196409 h 6858000"/>
              <a:gd name="connsiteX192" fmla="*/ 1853448 w 5957423"/>
              <a:gd name="connsiteY192" fmla="*/ 4473983 h 6858000"/>
              <a:gd name="connsiteX193" fmla="*/ 1514307 w 5957423"/>
              <a:gd name="connsiteY193" fmla="*/ 4737362 h 6858000"/>
              <a:gd name="connsiteX194" fmla="*/ 1514307 w 5957423"/>
              <a:gd name="connsiteY194" fmla="*/ 4753134 h 6858000"/>
              <a:gd name="connsiteX195" fmla="*/ 1857392 w 5957423"/>
              <a:gd name="connsiteY195" fmla="*/ 4487388 h 6858000"/>
              <a:gd name="connsiteX196" fmla="*/ 1857392 w 5957423"/>
              <a:gd name="connsiteY196" fmla="*/ 4833567 h 6858000"/>
              <a:gd name="connsiteX197" fmla="*/ 1514307 w 5957423"/>
              <a:gd name="connsiteY197" fmla="*/ 5100101 h 6858000"/>
              <a:gd name="connsiteX198" fmla="*/ 1514307 w 5957423"/>
              <a:gd name="connsiteY198" fmla="*/ 5116661 h 6858000"/>
              <a:gd name="connsiteX199" fmla="*/ 1870800 w 5957423"/>
              <a:gd name="connsiteY199" fmla="*/ 4839875 h 6858000"/>
              <a:gd name="connsiteX200" fmla="*/ 1870800 w 5957423"/>
              <a:gd name="connsiteY200" fmla="*/ 4470828 h 6858000"/>
              <a:gd name="connsiteX201" fmla="*/ 1497744 w 5957423"/>
              <a:gd name="connsiteY201" fmla="*/ 4186946 h 6858000"/>
              <a:gd name="connsiteX202" fmla="*/ 1497744 w 5957423"/>
              <a:gd name="connsiteY202" fmla="*/ 3839190 h 6858000"/>
              <a:gd name="connsiteX203" fmla="*/ 1484336 w 5957423"/>
              <a:gd name="connsiteY203" fmla="*/ 3849441 h 6858000"/>
              <a:gd name="connsiteX204" fmla="*/ 1484336 w 5957423"/>
              <a:gd name="connsiteY204" fmla="*/ 4182215 h 6858000"/>
              <a:gd name="connsiteX205" fmla="*/ 1122322 w 5957423"/>
              <a:gd name="connsiteY205" fmla="*/ 4462154 h 6858000"/>
              <a:gd name="connsiteX206" fmla="*/ 1122322 w 5957423"/>
              <a:gd name="connsiteY206" fmla="*/ 4115975 h 6858000"/>
              <a:gd name="connsiteX207" fmla="*/ 1484336 w 5957423"/>
              <a:gd name="connsiteY207" fmla="*/ 3835248 h 6858000"/>
              <a:gd name="connsiteX208" fmla="*/ 1484336 w 5957423"/>
              <a:gd name="connsiteY208" fmla="*/ 3848653 h 6858000"/>
              <a:gd name="connsiteX209" fmla="*/ 1497744 w 5957423"/>
              <a:gd name="connsiteY209" fmla="*/ 3838402 h 6858000"/>
              <a:gd name="connsiteX210" fmla="*/ 1497744 w 5957423"/>
              <a:gd name="connsiteY210" fmla="*/ 3818688 h 6858000"/>
              <a:gd name="connsiteX211" fmla="*/ 1136519 w 5957423"/>
              <a:gd name="connsiteY211" fmla="*/ 3544268 h 6858000"/>
              <a:gd name="connsiteX212" fmla="*/ 1125477 w 5957423"/>
              <a:gd name="connsiteY212" fmla="*/ 3552154 h 6858000"/>
              <a:gd name="connsiteX213" fmla="*/ 1135730 w 5957423"/>
              <a:gd name="connsiteY213" fmla="*/ 3543479 h 6858000"/>
              <a:gd name="connsiteX214" fmla="*/ 1119956 w 5957423"/>
              <a:gd name="connsiteY214" fmla="*/ 3531651 h 6858000"/>
              <a:gd name="connsiteX215" fmla="*/ 1119956 w 5957423"/>
              <a:gd name="connsiteY215" fmla="*/ 3519822 h 6858000"/>
              <a:gd name="connsiteX216" fmla="*/ 1106548 w 5957423"/>
              <a:gd name="connsiteY216" fmla="*/ 3519822 h 6858000"/>
              <a:gd name="connsiteX217" fmla="*/ 1106548 w 5957423"/>
              <a:gd name="connsiteY217" fmla="*/ 3532439 h 6858000"/>
              <a:gd name="connsiteX218" fmla="*/ 744534 w 5957423"/>
              <a:gd name="connsiteY218" fmla="*/ 3812379 h 6858000"/>
              <a:gd name="connsiteX219" fmla="*/ 744534 w 5957423"/>
              <a:gd name="connsiteY219" fmla="*/ 3495377 h 6858000"/>
              <a:gd name="connsiteX220" fmla="*/ 744534 w 5957423"/>
              <a:gd name="connsiteY220" fmla="*/ 3466989 h 6858000"/>
              <a:gd name="connsiteX221" fmla="*/ 1106548 w 5957423"/>
              <a:gd name="connsiteY221" fmla="*/ 3186261 h 6858000"/>
              <a:gd name="connsiteX222" fmla="*/ 1106548 w 5957423"/>
              <a:gd name="connsiteY222" fmla="*/ 3500109 h 6858000"/>
              <a:gd name="connsiteX223" fmla="*/ 1106548 w 5957423"/>
              <a:gd name="connsiteY223" fmla="*/ 3519034 h 6858000"/>
              <a:gd name="connsiteX224" fmla="*/ 1119956 w 5957423"/>
              <a:gd name="connsiteY224" fmla="*/ 3519034 h 6858000"/>
              <a:gd name="connsiteX225" fmla="*/ 1119956 w 5957423"/>
              <a:gd name="connsiteY225" fmla="*/ 3180741 h 6858000"/>
              <a:gd name="connsiteX226" fmla="*/ 1392847 w 5957423"/>
              <a:gd name="connsiteY226" fmla="*/ 2969406 h 6858000"/>
              <a:gd name="connsiteX227" fmla="*/ 1483547 w 5957423"/>
              <a:gd name="connsiteY227" fmla="*/ 2899224 h 6858000"/>
              <a:gd name="connsiteX228" fmla="*/ 1862913 w 5957423"/>
              <a:gd name="connsiteY228" fmla="*/ 3187049 h 6858000"/>
              <a:gd name="connsiteX229" fmla="*/ 2243855 w 5957423"/>
              <a:gd name="connsiteY229" fmla="*/ 2891339 h 6858000"/>
              <a:gd name="connsiteX230" fmla="*/ 2243855 w 5957423"/>
              <a:gd name="connsiteY230" fmla="*/ 2773843 h 6858000"/>
              <a:gd name="connsiteX231" fmla="*/ 2231236 w 5957423"/>
              <a:gd name="connsiteY231" fmla="*/ 2779363 h 6858000"/>
              <a:gd name="connsiteX232" fmla="*/ 2231236 w 5957423"/>
              <a:gd name="connsiteY232" fmla="*/ 2885030 h 6858000"/>
              <a:gd name="connsiteX233" fmla="*/ 1869222 w 5957423"/>
              <a:gd name="connsiteY233" fmla="*/ 3165758 h 6858000"/>
              <a:gd name="connsiteX234" fmla="*/ 1869222 w 5957423"/>
              <a:gd name="connsiteY234" fmla="*/ 2819579 h 6858000"/>
              <a:gd name="connsiteX235" fmla="*/ 2231236 w 5957423"/>
              <a:gd name="connsiteY235" fmla="*/ 2538851 h 6858000"/>
              <a:gd name="connsiteX236" fmla="*/ 2231236 w 5957423"/>
              <a:gd name="connsiteY236" fmla="*/ 2778574 h 6858000"/>
              <a:gd name="connsiteX237" fmla="*/ 2243855 w 5957423"/>
              <a:gd name="connsiteY237" fmla="*/ 2773054 h 6858000"/>
              <a:gd name="connsiteX238" fmla="*/ 2243855 w 5957423"/>
              <a:gd name="connsiteY238" fmla="*/ 2522291 h 6858000"/>
              <a:gd name="connsiteX239" fmla="*/ 2113720 w 5957423"/>
              <a:gd name="connsiteY239" fmla="*/ 2422933 h 6858000"/>
              <a:gd name="connsiteX240" fmla="*/ 2100312 w 5957423"/>
              <a:gd name="connsiteY240" fmla="*/ 2429241 h 6858000"/>
              <a:gd name="connsiteX241" fmla="*/ 2226503 w 5957423"/>
              <a:gd name="connsiteY241" fmla="*/ 2525446 h 6858000"/>
              <a:gd name="connsiteX242" fmla="*/ 1862124 w 5957423"/>
              <a:gd name="connsiteY242" fmla="*/ 2807751 h 6858000"/>
              <a:gd name="connsiteX243" fmla="*/ 1496955 w 5957423"/>
              <a:gd name="connsiteY243" fmla="*/ 2530177 h 6858000"/>
              <a:gd name="connsiteX244" fmla="*/ 1861335 w 5957423"/>
              <a:gd name="connsiteY244" fmla="*/ 2247872 h 6858000"/>
              <a:gd name="connsiteX245" fmla="*/ 2099523 w 5957423"/>
              <a:gd name="connsiteY245" fmla="*/ 2428452 h 6858000"/>
              <a:gd name="connsiteX246" fmla="*/ 2112931 w 5957423"/>
              <a:gd name="connsiteY246" fmla="*/ 2422144 h 6858000"/>
              <a:gd name="connsiteX247" fmla="*/ 1870800 w 5957423"/>
              <a:gd name="connsiteY247" fmla="*/ 2238409 h 6858000"/>
              <a:gd name="connsiteX248" fmla="*/ 1870800 w 5957423"/>
              <a:gd name="connsiteY248" fmla="*/ 2059405 h 6858000"/>
              <a:gd name="connsiteX249" fmla="*/ 1857392 w 5957423"/>
              <a:gd name="connsiteY249" fmla="*/ 2060983 h 6858000"/>
              <a:gd name="connsiteX250" fmla="*/ 1857392 w 5957423"/>
              <a:gd name="connsiteY250" fmla="*/ 2232889 h 6858000"/>
              <a:gd name="connsiteX251" fmla="*/ 1496167 w 5957423"/>
              <a:gd name="connsiteY251" fmla="*/ 2513617 h 6858000"/>
              <a:gd name="connsiteX252" fmla="*/ 1496167 w 5957423"/>
              <a:gd name="connsiteY252" fmla="*/ 2166650 h 6858000"/>
              <a:gd name="connsiteX253" fmla="*/ 1666526 w 5957423"/>
              <a:gd name="connsiteY253" fmla="*/ 2034960 h 6858000"/>
              <a:gd name="connsiteX254" fmla="*/ 1658639 w 5957423"/>
              <a:gd name="connsiteY254" fmla="*/ 2023920 h 6858000"/>
              <a:gd name="connsiteX255" fmla="*/ 1666526 w 5957423"/>
              <a:gd name="connsiteY255" fmla="*/ 2034172 h 6858000"/>
              <a:gd name="connsiteX256" fmla="*/ 1857392 w 5957423"/>
              <a:gd name="connsiteY256" fmla="*/ 1885922 h 6858000"/>
              <a:gd name="connsiteX257" fmla="*/ 1857392 w 5957423"/>
              <a:gd name="connsiteY257" fmla="*/ 2060194 h 6858000"/>
              <a:gd name="connsiteX258" fmla="*/ 1870800 w 5957423"/>
              <a:gd name="connsiteY258" fmla="*/ 2058617 h 6858000"/>
              <a:gd name="connsiteX259" fmla="*/ 1870800 w 5957423"/>
              <a:gd name="connsiteY259" fmla="*/ 1881190 h 6858000"/>
              <a:gd name="connsiteX260" fmla="*/ 1886574 w 5957423"/>
              <a:gd name="connsiteY260" fmla="*/ 1868573 h 6858000"/>
              <a:gd name="connsiteX261" fmla="*/ 1886574 w 5957423"/>
              <a:gd name="connsiteY261" fmla="*/ 1852014 h 6858000"/>
              <a:gd name="connsiteX262" fmla="*/ 1869222 w 5957423"/>
              <a:gd name="connsiteY262" fmla="*/ 1865419 h 6858000"/>
              <a:gd name="connsiteX263" fmla="*/ 1869222 w 5957423"/>
              <a:gd name="connsiteY263" fmla="*/ 1519240 h 6858000"/>
              <a:gd name="connsiteX264" fmla="*/ 1886574 w 5957423"/>
              <a:gd name="connsiteY264" fmla="*/ 1505835 h 6858000"/>
              <a:gd name="connsiteX265" fmla="*/ 1886574 w 5957423"/>
              <a:gd name="connsiteY265" fmla="*/ 1489275 h 6858000"/>
              <a:gd name="connsiteX266" fmla="*/ 1862124 w 5957423"/>
              <a:gd name="connsiteY266" fmla="*/ 1508201 h 6858000"/>
              <a:gd name="connsiteX267" fmla="*/ 1496955 w 5957423"/>
              <a:gd name="connsiteY267" fmla="*/ 1230627 h 6858000"/>
              <a:gd name="connsiteX268" fmla="*/ 1861335 w 5957423"/>
              <a:gd name="connsiteY268" fmla="*/ 947533 h 6858000"/>
              <a:gd name="connsiteX269" fmla="*/ 2226503 w 5957423"/>
              <a:gd name="connsiteY269" fmla="*/ 1225107 h 6858000"/>
              <a:gd name="connsiteX270" fmla="*/ 1887362 w 5957423"/>
              <a:gd name="connsiteY270" fmla="*/ 1488487 h 6858000"/>
              <a:gd name="connsiteX271" fmla="*/ 1887362 w 5957423"/>
              <a:gd name="connsiteY271" fmla="*/ 1505046 h 6858000"/>
              <a:gd name="connsiteX272" fmla="*/ 2231236 w 5957423"/>
              <a:gd name="connsiteY272" fmla="*/ 1238512 h 6858000"/>
              <a:gd name="connsiteX273" fmla="*/ 2231236 w 5957423"/>
              <a:gd name="connsiteY273" fmla="*/ 1585480 h 6858000"/>
              <a:gd name="connsiteX274" fmla="*/ 1887362 w 5957423"/>
              <a:gd name="connsiteY274" fmla="*/ 1851225 h 6858000"/>
              <a:gd name="connsiteX275" fmla="*/ 1887362 w 5957423"/>
              <a:gd name="connsiteY275" fmla="*/ 1867785 h 6858000"/>
              <a:gd name="connsiteX276" fmla="*/ 2243855 w 5957423"/>
              <a:gd name="connsiteY276" fmla="*/ 1591788 h 6858000"/>
              <a:gd name="connsiteX277" fmla="*/ 2243855 w 5957423"/>
              <a:gd name="connsiteY277" fmla="*/ 1221952 h 6858000"/>
              <a:gd name="connsiteX278" fmla="*/ 1870800 w 5957423"/>
              <a:gd name="connsiteY278" fmla="*/ 938859 h 6858000"/>
              <a:gd name="connsiteX279" fmla="*/ 1870800 w 5957423"/>
              <a:gd name="connsiteY279" fmla="*/ 590314 h 6858000"/>
              <a:gd name="connsiteX280" fmla="*/ 1857392 w 5957423"/>
              <a:gd name="connsiteY280" fmla="*/ 600566 h 6858000"/>
              <a:gd name="connsiteX281" fmla="*/ 1857392 w 5957423"/>
              <a:gd name="connsiteY281" fmla="*/ 933339 h 6858000"/>
              <a:gd name="connsiteX282" fmla="*/ 1496167 w 5957423"/>
              <a:gd name="connsiteY282" fmla="*/ 1214067 h 6858000"/>
              <a:gd name="connsiteX283" fmla="*/ 1496167 w 5957423"/>
              <a:gd name="connsiteY283" fmla="*/ 867888 h 6858000"/>
              <a:gd name="connsiteX284" fmla="*/ 1857392 w 5957423"/>
              <a:gd name="connsiteY284" fmla="*/ 587160 h 6858000"/>
              <a:gd name="connsiteX285" fmla="*/ 1857392 w 5957423"/>
              <a:gd name="connsiteY285" fmla="*/ 599777 h 6858000"/>
              <a:gd name="connsiteX286" fmla="*/ 1870800 w 5957423"/>
              <a:gd name="connsiteY286" fmla="*/ 589526 h 6858000"/>
              <a:gd name="connsiteX287" fmla="*/ 1870800 w 5957423"/>
              <a:gd name="connsiteY287" fmla="*/ 570600 h 6858000"/>
              <a:gd name="connsiteX288" fmla="*/ 1509574 w 5957423"/>
              <a:gd name="connsiteY288" fmla="*/ 295392 h 6858000"/>
              <a:gd name="connsiteX289" fmla="*/ 1498533 w 5957423"/>
              <a:gd name="connsiteY289" fmla="*/ 304066 h 6858000"/>
              <a:gd name="connsiteX290" fmla="*/ 1508786 w 5957423"/>
              <a:gd name="connsiteY290" fmla="*/ 295392 h 6858000"/>
              <a:gd name="connsiteX291" fmla="*/ 1493012 w 5957423"/>
              <a:gd name="connsiteY291" fmla="*/ 283564 h 6858000"/>
              <a:gd name="connsiteX292" fmla="*/ 1493012 w 5957423"/>
              <a:gd name="connsiteY292" fmla="*/ 1953 h 6858000"/>
              <a:gd name="connsiteX293" fmla="*/ 1398859 w 5957423"/>
              <a:gd name="connsiteY293" fmla="*/ 0 h 6858000"/>
              <a:gd name="connsiteX294" fmla="*/ 1480393 w 5957423"/>
              <a:gd name="connsiteY294" fmla="*/ 0 h 6858000"/>
              <a:gd name="connsiteX295" fmla="*/ 1480393 w 5957423"/>
              <a:gd name="connsiteY295" fmla="*/ 84404 h 6858000"/>
              <a:gd name="connsiteX296" fmla="*/ 1480393 w 5957423"/>
              <a:gd name="connsiteY296" fmla="*/ 283564 h 6858000"/>
              <a:gd name="connsiteX297" fmla="*/ 1118379 w 5957423"/>
              <a:gd name="connsiteY297" fmla="*/ 564292 h 6858000"/>
              <a:gd name="connsiteX298" fmla="*/ 1118379 w 5957423"/>
              <a:gd name="connsiteY298" fmla="*/ 218113 h 6858000"/>
              <a:gd name="connsiteX299" fmla="*/ 1379242 w 5957423"/>
              <a:gd name="connsiteY299" fmla="*/ 15255 h 6858000"/>
              <a:gd name="connsiteX300" fmla="*/ 840168 w 5957423"/>
              <a:gd name="connsiteY300" fmla="*/ 0 h 6858000"/>
              <a:gd name="connsiteX301" fmla="*/ 1377550 w 5957423"/>
              <a:gd name="connsiteY301" fmla="*/ 0 h 6858000"/>
              <a:gd name="connsiteX302" fmla="*/ 1301753 w 5957423"/>
              <a:gd name="connsiteY302" fmla="*/ 58896 h 6858000"/>
              <a:gd name="connsiteX303" fmla="*/ 1112069 w 5957423"/>
              <a:gd name="connsiteY303" fmla="*/ 206284 h 6858000"/>
              <a:gd name="connsiteX304" fmla="*/ 857417 w 5957423"/>
              <a:gd name="connsiteY304" fmla="*/ 1308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Lst>
            <a:rect l="l" t="t" r="r" b="b"/>
            <a:pathLst>
              <a:path w="5957423" h="6858000">
                <a:moveTo>
                  <a:pt x="738225" y="6793932"/>
                </a:moveTo>
                <a:cubicBezTo>
                  <a:pt x="771350" y="6819166"/>
                  <a:pt x="796195" y="6838092"/>
                  <a:pt x="814828" y="6852286"/>
                </a:cubicBezTo>
                <a:lnTo>
                  <a:pt x="822329" y="6858000"/>
                </a:lnTo>
                <a:lnTo>
                  <a:pt x="655724" y="6858000"/>
                </a:lnTo>
                <a:lnTo>
                  <a:pt x="656989" y="6857017"/>
                </a:lnTo>
                <a:cubicBezTo>
                  <a:pt x="738225" y="6793932"/>
                  <a:pt x="738225" y="6793932"/>
                  <a:pt x="738225" y="6793932"/>
                </a:cubicBezTo>
                <a:close/>
                <a:moveTo>
                  <a:pt x="733493" y="6434348"/>
                </a:moveTo>
                <a:cubicBezTo>
                  <a:pt x="733493" y="6780527"/>
                  <a:pt x="733493" y="6780527"/>
                  <a:pt x="733493" y="6780527"/>
                </a:cubicBezTo>
                <a:cubicBezTo>
                  <a:pt x="639637" y="6853075"/>
                  <a:pt x="639637" y="6853075"/>
                  <a:pt x="639637" y="6853075"/>
                </a:cubicBezTo>
                <a:cubicBezTo>
                  <a:pt x="645158" y="6854652"/>
                  <a:pt x="650679" y="6855440"/>
                  <a:pt x="656989" y="6857017"/>
                </a:cubicBezTo>
                <a:cubicBezTo>
                  <a:pt x="650679" y="6856229"/>
                  <a:pt x="644369" y="6854652"/>
                  <a:pt x="638848" y="6853863"/>
                </a:cubicBezTo>
                <a:lnTo>
                  <a:pt x="633515" y="6858000"/>
                </a:lnTo>
                <a:lnTo>
                  <a:pt x="371479" y="6858000"/>
                </a:lnTo>
                <a:lnTo>
                  <a:pt x="371479" y="6799592"/>
                </a:lnTo>
                <a:cubicBezTo>
                  <a:pt x="371479" y="6715076"/>
                  <a:pt x="371479" y="6715076"/>
                  <a:pt x="371479" y="6715076"/>
                </a:cubicBezTo>
                <a:cubicBezTo>
                  <a:pt x="733493" y="6434348"/>
                  <a:pt x="733493" y="6434348"/>
                  <a:pt x="733493" y="6434348"/>
                </a:cubicBezTo>
                <a:close/>
                <a:moveTo>
                  <a:pt x="1106548" y="5786939"/>
                </a:moveTo>
                <a:cubicBezTo>
                  <a:pt x="1106548" y="6133906"/>
                  <a:pt x="1106548" y="6133906"/>
                  <a:pt x="1106548" y="6133906"/>
                </a:cubicBezTo>
                <a:cubicBezTo>
                  <a:pt x="1012693" y="6206454"/>
                  <a:pt x="1012693" y="6206454"/>
                  <a:pt x="1012693" y="6206454"/>
                </a:cubicBezTo>
                <a:cubicBezTo>
                  <a:pt x="744534" y="6413845"/>
                  <a:pt x="744534" y="6413845"/>
                  <a:pt x="744534" y="6413845"/>
                </a:cubicBezTo>
                <a:cubicBezTo>
                  <a:pt x="744534" y="6067667"/>
                  <a:pt x="744534" y="6067667"/>
                  <a:pt x="744534" y="6067667"/>
                </a:cubicBezTo>
                <a:cubicBezTo>
                  <a:pt x="873093" y="5968308"/>
                  <a:pt x="873093" y="5968308"/>
                  <a:pt x="873093" y="5968308"/>
                </a:cubicBezTo>
                <a:cubicBezTo>
                  <a:pt x="1106548" y="5786939"/>
                  <a:pt x="1106548" y="5786939"/>
                  <a:pt x="1106548" y="5786939"/>
                </a:cubicBezTo>
                <a:close/>
                <a:moveTo>
                  <a:pt x="1739875" y="5671020"/>
                </a:moveTo>
                <a:cubicBezTo>
                  <a:pt x="1726467" y="5677328"/>
                  <a:pt x="1726467" y="5677328"/>
                  <a:pt x="1726467" y="5677328"/>
                </a:cubicBezTo>
                <a:cubicBezTo>
                  <a:pt x="1739875" y="5671020"/>
                  <a:pt x="1739875" y="5671020"/>
                  <a:pt x="1739875" y="5671020"/>
                </a:cubicBezTo>
                <a:close/>
                <a:moveTo>
                  <a:pt x="1488280" y="5495959"/>
                </a:moveTo>
                <a:cubicBezTo>
                  <a:pt x="1726467" y="5677328"/>
                  <a:pt x="1726467" y="5677328"/>
                  <a:pt x="1726467" y="5677328"/>
                </a:cubicBezTo>
                <a:cubicBezTo>
                  <a:pt x="1853448" y="5773533"/>
                  <a:pt x="1853448" y="5773533"/>
                  <a:pt x="1853448" y="5773533"/>
                </a:cubicBezTo>
                <a:cubicBezTo>
                  <a:pt x="1489068" y="6056627"/>
                  <a:pt x="1489068" y="6056627"/>
                  <a:pt x="1489068" y="6056627"/>
                </a:cubicBezTo>
                <a:cubicBezTo>
                  <a:pt x="1123900" y="5779053"/>
                  <a:pt x="1123900" y="5779053"/>
                  <a:pt x="1123900" y="5779053"/>
                </a:cubicBezTo>
                <a:cubicBezTo>
                  <a:pt x="1488280" y="5495959"/>
                  <a:pt x="1488280" y="5495959"/>
                  <a:pt x="1488280" y="5495959"/>
                </a:cubicBezTo>
                <a:close/>
                <a:moveTo>
                  <a:pt x="359648" y="4847761"/>
                </a:moveTo>
                <a:cubicBezTo>
                  <a:pt x="724817" y="5125335"/>
                  <a:pt x="724817" y="5125335"/>
                  <a:pt x="724817" y="5125335"/>
                </a:cubicBezTo>
                <a:cubicBezTo>
                  <a:pt x="487418" y="5309070"/>
                  <a:pt x="487418" y="5309070"/>
                  <a:pt x="487418" y="5309070"/>
                </a:cubicBezTo>
                <a:cubicBezTo>
                  <a:pt x="493727" y="5320110"/>
                  <a:pt x="493727" y="5320110"/>
                  <a:pt x="493727" y="5320110"/>
                </a:cubicBezTo>
                <a:cubicBezTo>
                  <a:pt x="733493" y="5134798"/>
                  <a:pt x="733493" y="5134798"/>
                  <a:pt x="733493" y="5134798"/>
                </a:cubicBezTo>
                <a:cubicBezTo>
                  <a:pt x="733493" y="5480976"/>
                  <a:pt x="733493" y="5480976"/>
                  <a:pt x="733493" y="5480976"/>
                </a:cubicBezTo>
                <a:cubicBezTo>
                  <a:pt x="633328" y="5558256"/>
                  <a:pt x="633328" y="5558256"/>
                  <a:pt x="633328" y="5558256"/>
                </a:cubicBezTo>
                <a:cubicBezTo>
                  <a:pt x="641215" y="5570873"/>
                  <a:pt x="641215" y="5570873"/>
                  <a:pt x="641215" y="5570873"/>
                </a:cubicBezTo>
                <a:cubicBezTo>
                  <a:pt x="737436" y="5495959"/>
                  <a:pt x="737436" y="5495959"/>
                  <a:pt x="737436" y="5495959"/>
                </a:cubicBezTo>
                <a:cubicBezTo>
                  <a:pt x="1102605" y="5773533"/>
                  <a:pt x="1102605" y="5773533"/>
                  <a:pt x="1102605" y="5773533"/>
                </a:cubicBezTo>
                <a:cubicBezTo>
                  <a:pt x="866783" y="5956479"/>
                  <a:pt x="866783" y="5956479"/>
                  <a:pt x="866783" y="5956479"/>
                </a:cubicBezTo>
                <a:cubicBezTo>
                  <a:pt x="873093" y="5968308"/>
                  <a:pt x="873093" y="5968308"/>
                  <a:pt x="873093" y="5968308"/>
                </a:cubicBezTo>
                <a:cubicBezTo>
                  <a:pt x="865994" y="5957268"/>
                  <a:pt x="865994" y="5957268"/>
                  <a:pt x="865994" y="5957268"/>
                </a:cubicBezTo>
                <a:cubicBezTo>
                  <a:pt x="738225" y="6056627"/>
                  <a:pt x="738225" y="6056627"/>
                  <a:pt x="738225" y="6056627"/>
                </a:cubicBezTo>
                <a:cubicBezTo>
                  <a:pt x="373056" y="5779053"/>
                  <a:pt x="373056" y="5779053"/>
                  <a:pt x="373056" y="5779053"/>
                </a:cubicBezTo>
                <a:cubicBezTo>
                  <a:pt x="640426" y="5571661"/>
                  <a:pt x="640426" y="5571661"/>
                  <a:pt x="640426" y="5571661"/>
                </a:cubicBezTo>
                <a:cubicBezTo>
                  <a:pt x="633328" y="5559044"/>
                  <a:pt x="633328" y="5559044"/>
                  <a:pt x="633328" y="5559044"/>
                </a:cubicBezTo>
                <a:cubicBezTo>
                  <a:pt x="371479" y="5761705"/>
                  <a:pt x="371479" y="5761705"/>
                  <a:pt x="371479" y="5761705"/>
                </a:cubicBezTo>
                <a:cubicBezTo>
                  <a:pt x="371479" y="5415526"/>
                  <a:pt x="371479" y="5415526"/>
                  <a:pt x="371479" y="5415526"/>
                </a:cubicBezTo>
                <a:cubicBezTo>
                  <a:pt x="493727" y="5320898"/>
                  <a:pt x="493727" y="5320898"/>
                  <a:pt x="493727" y="5320898"/>
                </a:cubicBezTo>
                <a:cubicBezTo>
                  <a:pt x="486629" y="5309070"/>
                  <a:pt x="486629" y="5309070"/>
                  <a:pt x="486629" y="5309070"/>
                </a:cubicBezTo>
                <a:cubicBezTo>
                  <a:pt x="365169" y="5403697"/>
                  <a:pt x="365169" y="5403697"/>
                  <a:pt x="365169" y="5403697"/>
                </a:cubicBezTo>
                <a:cubicBezTo>
                  <a:pt x="0" y="5126124"/>
                  <a:pt x="0" y="5126124"/>
                  <a:pt x="0" y="5126124"/>
                </a:cubicBezTo>
                <a:cubicBezTo>
                  <a:pt x="359648" y="4847761"/>
                  <a:pt x="359648" y="4847761"/>
                  <a:pt x="359648" y="4847761"/>
                </a:cubicBezTo>
                <a:close/>
                <a:moveTo>
                  <a:pt x="1106548" y="4487388"/>
                </a:moveTo>
                <a:cubicBezTo>
                  <a:pt x="1106548" y="4833567"/>
                  <a:pt x="1106548" y="4833567"/>
                  <a:pt x="1106548" y="4833567"/>
                </a:cubicBezTo>
                <a:cubicBezTo>
                  <a:pt x="1018214" y="4902172"/>
                  <a:pt x="1018214" y="4902172"/>
                  <a:pt x="1018214" y="4902172"/>
                </a:cubicBezTo>
                <a:cubicBezTo>
                  <a:pt x="1025312" y="4913212"/>
                  <a:pt x="1025312" y="4913212"/>
                  <a:pt x="1025312" y="4913212"/>
                </a:cubicBezTo>
                <a:cubicBezTo>
                  <a:pt x="1017425" y="4902960"/>
                  <a:pt x="1017425" y="4902960"/>
                  <a:pt x="1017425" y="4902960"/>
                </a:cubicBezTo>
                <a:cubicBezTo>
                  <a:pt x="744534" y="5114295"/>
                  <a:pt x="744534" y="5114295"/>
                  <a:pt x="744534" y="5114295"/>
                </a:cubicBezTo>
                <a:cubicBezTo>
                  <a:pt x="744534" y="4768116"/>
                  <a:pt x="744534" y="4768116"/>
                  <a:pt x="744534" y="4768116"/>
                </a:cubicBezTo>
                <a:cubicBezTo>
                  <a:pt x="856530" y="4680586"/>
                  <a:pt x="856530" y="4680586"/>
                  <a:pt x="856530" y="4680586"/>
                </a:cubicBezTo>
                <a:cubicBezTo>
                  <a:pt x="849432" y="4670335"/>
                  <a:pt x="849432" y="4670335"/>
                  <a:pt x="849432" y="4670335"/>
                </a:cubicBezTo>
                <a:cubicBezTo>
                  <a:pt x="857319" y="4680586"/>
                  <a:pt x="857319" y="4680586"/>
                  <a:pt x="857319" y="4680586"/>
                </a:cubicBezTo>
                <a:cubicBezTo>
                  <a:pt x="1106548" y="4487388"/>
                  <a:pt x="1106548" y="4487388"/>
                  <a:pt x="1106548" y="4487388"/>
                </a:cubicBezTo>
                <a:close/>
                <a:moveTo>
                  <a:pt x="737436" y="4196409"/>
                </a:moveTo>
                <a:cubicBezTo>
                  <a:pt x="1102605" y="4473983"/>
                  <a:pt x="1102605" y="4473983"/>
                  <a:pt x="1102605" y="4473983"/>
                </a:cubicBezTo>
                <a:cubicBezTo>
                  <a:pt x="849432" y="4670335"/>
                  <a:pt x="849432" y="4670335"/>
                  <a:pt x="849432" y="4670335"/>
                </a:cubicBezTo>
                <a:cubicBezTo>
                  <a:pt x="738225" y="4756288"/>
                  <a:pt x="738225" y="4756288"/>
                  <a:pt x="738225" y="4756288"/>
                </a:cubicBezTo>
                <a:cubicBezTo>
                  <a:pt x="373056" y="4478714"/>
                  <a:pt x="373056" y="4478714"/>
                  <a:pt x="373056" y="4478714"/>
                </a:cubicBezTo>
                <a:cubicBezTo>
                  <a:pt x="737436" y="4196409"/>
                  <a:pt x="737436" y="4196409"/>
                  <a:pt x="737436" y="4196409"/>
                </a:cubicBezTo>
                <a:close/>
                <a:moveTo>
                  <a:pt x="1115224" y="3544268"/>
                </a:moveTo>
                <a:cubicBezTo>
                  <a:pt x="1125477" y="3552154"/>
                  <a:pt x="1125477" y="3552154"/>
                  <a:pt x="1125477" y="3552154"/>
                </a:cubicBezTo>
                <a:cubicBezTo>
                  <a:pt x="1480393" y="3821842"/>
                  <a:pt x="1480393" y="3821842"/>
                  <a:pt x="1480393" y="3821842"/>
                </a:cubicBezTo>
                <a:cubicBezTo>
                  <a:pt x="1116013" y="4104935"/>
                  <a:pt x="1116013" y="4104935"/>
                  <a:pt x="1116013" y="4104935"/>
                </a:cubicBezTo>
                <a:cubicBezTo>
                  <a:pt x="750844" y="3826573"/>
                  <a:pt x="750844" y="3826573"/>
                  <a:pt x="750844" y="3826573"/>
                </a:cubicBezTo>
                <a:cubicBezTo>
                  <a:pt x="1115224" y="3544268"/>
                  <a:pt x="1115224" y="3544268"/>
                  <a:pt x="1115224" y="3544268"/>
                </a:cubicBezTo>
                <a:close/>
                <a:moveTo>
                  <a:pt x="1480393" y="2538851"/>
                </a:moveTo>
                <a:cubicBezTo>
                  <a:pt x="1480393" y="2885030"/>
                  <a:pt x="1480393" y="2885030"/>
                  <a:pt x="1480393" y="2885030"/>
                </a:cubicBezTo>
                <a:cubicBezTo>
                  <a:pt x="1386537" y="2957578"/>
                  <a:pt x="1386537" y="2957578"/>
                  <a:pt x="1386537" y="2957578"/>
                </a:cubicBezTo>
                <a:cubicBezTo>
                  <a:pt x="1392847" y="2969406"/>
                  <a:pt x="1392847" y="2969406"/>
                  <a:pt x="1392847" y="2969406"/>
                </a:cubicBezTo>
                <a:cubicBezTo>
                  <a:pt x="1385748" y="2958366"/>
                  <a:pt x="1385748" y="2958366"/>
                  <a:pt x="1385748" y="2958366"/>
                </a:cubicBezTo>
                <a:cubicBezTo>
                  <a:pt x="1118379" y="3165758"/>
                  <a:pt x="1118379" y="3165758"/>
                  <a:pt x="1118379" y="3165758"/>
                </a:cubicBezTo>
                <a:cubicBezTo>
                  <a:pt x="1118379" y="2819579"/>
                  <a:pt x="1118379" y="2819579"/>
                  <a:pt x="1118379" y="2819579"/>
                </a:cubicBezTo>
                <a:cubicBezTo>
                  <a:pt x="1246148" y="2720221"/>
                  <a:pt x="1246148" y="2720221"/>
                  <a:pt x="1246148" y="2720221"/>
                </a:cubicBezTo>
                <a:cubicBezTo>
                  <a:pt x="1239839" y="2708392"/>
                  <a:pt x="1239839" y="2708392"/>
                  <a:pt x="1239839" y="2708392"/>
                </a:cubicBezTo>
                <a:cubicBezTo>
                  <a:pt x="1246937" y="2719432"/>
                  <a:pt x="1246937" y="2719432"/>
                  <a:pt x="1246937" y="2719432"/>
                </a:cubicBezTo>
                <a:cubicBezTo>
                  <a:pt x="1480393" y="2538851"/>
                  <a:pt x="1480393" y="2538851"/>
                  <a:pt x="1480393" y="2538851"/>
                </a:cubicBezTo>
                <a:close/>
                <a:moveTo>
                  <a:pt x="732704" y="1598885"/>
                </a:moveTo>
                <a:cubicBezTo>
                  <a:pt x="1097873" y="1876459"/>
                  <a:pt x="1097873" y="1876459"/>
                  <a:pt x="1097873" y="1876459"/>
                </a:cubicBezTo>
                <a:cubicBezTo>
                  <a:pt x="860473" y="2060194"/>
                  <a:pt x="860473" y="2060194"/>
                  <a:pt x="860473" y="2060194"/>
                </a:cubicBezTo>
                <a:cubicBezTo>
                  <a:pt x="867572" y="2072022"/>
                  <a:pt x="867572" y="2072022"/>
                  <a:pt x="867572" y="2072022"/>
                </a:cubicBezTo>
                <a:cubicBezTo>
                  <a:pt x="1106548" y="1885922"/>
                  <a:pt x="1106548" y="1885922"/>
                  <a:pt x="1106548" y="1885922"/>
                </a:cubicBezTo>
                <a:cubicBezTo>
                  <a:pt x="1106548" y="2232889"/>
                  <a:pt x="1106548" y="2232889"/>
                  <a:pt x="1106548" y="2232889"/>
                </a:cubicBezTo>
                <a:cubicBezTo>
                  <a:pt x="1007172" y="2310168"/>
                  <a:pt x="1007172" y="2310168"/>
                  <a:pt x="1007172" y="2310168"/>
                </a:cubicBezTo>
                <a:cubicBezTo>
                  <a:pt x="1014270" y="2322785"/>
                  <a:pt x="1014270" y="2322785"/>
                  <a:pt x="1014270" y="2322785"/>
                </a:cubicBezTo>
                <a:cubicBezTo>
                  <a:pt x="1110492" y="2247872"/>
                  <a:pt x="1110492" y="2247872"/>
                  <a:pt x="1110492" y="2247872"/>
                </a:cubicBezTo>
                <a:cubicBezTo>
                  <a:pt x="1475660" y="2525446"/>
                  <a:pt x="1475660" y="2525446"/>
                  <a:pt x="1475660" y="2525446"/>
                </a:cubicBezTo>
                <a:cubicBezTo>
                  <a:pt x="1239839" y="2708392"/>
                  <a:pt x="1239839" y="2708392"/>
                  <a:pt x="1239839" y="2708392"/>
                </a:cubicBezTo>
                <a:cubicBezTo>
                  <a:pt x="1112069" y="2807751"/>
                  <a:pt x="1112069" y="2807751"/>
                  <a:pt x="1112069" y="2807751"/>
                </a:cubicBezTo>
                <a:cubicBezTo>
                  <a:pt x="746900" y="2530177"/>
                  <a:pt x="746900" y="2530177"/>
                  <a:pt x="746900" y="2530177"/>
                </a:cubicBezTo>
                <a:cubicBezTo>
                  <a:pt x="1013481" y="2322785"/>
                  <a:pt x="1013481" y="2322785"/>
                  <a:pt x="1013481" y="2322785"/>
                </a:cubicBezTo>
                <a:cubicBezTo>
                  <a:pt x="1006383" y="2310168"/>
                  <a:pt x="1006383" y="2310168"/>
                  <a:pt x="1006383" y="2310168"/>
                </a:cubicBezTo>
                <a:cubicBezTo>
                  <a:pt x="744534" y="2513617"/>
                  <a:pt x="744534" y="2513617"/>
                  <a:pt x="744534" y="2513617"/>
                </a:cubicBezTo>
                <a:cubicBezTo>
                  <a:pt x="744534" y="2166650"/>
                  <a:pt x="744534" y="2166650"/>
                  <a:pt x="744534" y="2166650"/>
                </a:cubicBezTo>
                <a:cubicBezTo>
                  <a:pt x="866783" y="2072022"/>
                  <a:pt x="866783" y="2072022"/>
                  <a:pt x="866783" y="2072022"/>
                </a:cubicBezTo>
                <a:cubicBezTo>
                  <a:pt x="860473" y="2060983"/>
                  <a:pt x="860473" y="2060983"/>
                  <a:pt x="860473" y="2060983"/>
                </a:cubicBezTo>
                <a:cubicBezTo>
                  <a:pt x="738225" y="2155610"/>
                  <a:pt x="738225" y="2155610"/>
                  <a:pt x="738225" y="2155610"/>
                </a:cubicBezTo>
                <a:cubicBezTo>
                  <a:pt x="373056" y="1878036"/>
                  <a:pt x="373056" y="1878036"/>
                  <a:pt x="373056" y="1878036"/>
                </a:cubicBezTo>
                <a:cubicBezTo>
                  <a:pt x="732704" y="1598885"/>
                  <a:pt x="732704" y="1598885"/>
                  <a:pt x="732704" y="1598885"/>
                </a:cubicBezTo>
                <a:close/>
                <a:moveTo>
                  <a:pt x="1480393" y="1238512"/>
                </a:moveTo>
                <a:cubicBezTo>
                  <a:pt x="1480393" y="1585480"/>
                  <a:pt x="1480393" y="1585480"/>
                  <a:pt x="1480393" y="1585480"/>
                </a:cubicBezTo>
                <a:cubicBezTo>
                  <a:pt x="1391269" y="1654085"/>
                  <a:pt x="1391269" y="1654085"/>
                  <a:pt x="1391269" y="1654085"/>
                </a:cubicBezTo>
                <a:cubicBezTo>
                  <a:pt x="1399156" y="1664336"/>
                  <a:pt x="1399156" y="1664336"/>
                  <a:pt x="1399156" y="1664336"/>
                </a:cubicBezTo>
                <a:cubicBezTo>
                  <a:pt x="1483547" y="1598885"/>
                  <a:pt x="1483547" y="1598885"/>
                  <a:pt x="1483547" y="1598885"/>
                </a:cubicBezTo>
                <a:cubicBezTo>
                  <a:pt x="1848716" y="1876459"/>
                  <a:pt x="1848716" y="1876459"/>
                  <a:pt x="1848716" y="1876459"/>
                </a:cubicBezTo>
                <a:cubicBezTo>
                  <a:pt x="1658639" y="2023920"/>
                  <a:pt x="1658639" y="2023920"/>
                  <a:pt x="1658639" y="2023920"/>
                </a:cubicBezTo>
                <a:cubicBezTo>
                  <a:pt x="1489068" y="2155610"/>
                  <a:pt x="1489068" y="2155610"/>
                  <a:pt x="1489068" y="2155610"/>
                </a:cubicBezTo>
                <a:cubicBezTo>
                  <a:pt x="1123900" y="1878036"/>
                  <a:pt x="1123900" y="1878036"/>
                  <a:pt x="1123900" y="1878036"/>
                </a:cubicBezTo>
                <a:cubicBezTo>
                  <a:pt x="1398368" y="1665124"/>
                  <a:pt x="1398368" y="1665124"/>
                  <a:pt x="1398368" y="1665124"/>
                </a:cubicBezTo>
                <a:cubicBezTo>
                  <a:pt x="1390481" y="1654085"/>
                  <a:pt x="1390481" y="1654085"/>
                  <a:pt x="1390481" y="1654085"/>
                </a:cubicBezTo>
                <a:cubicBezTo>
                  <a:pt x="1118379" y="1865419"/>
                  <a:pt x="1118379" y="1865419"/>
                  <a:pt x="1118379" y="1865419"/>
                </a:cubicBezTo>
                <a:cubicBezTo>
                  <a:pt x="1118379" y="1519240"/>
                  <a:pt x="1118379" y="1519240"/>
                  <a:pt x="1118379" y="1519240"/>
                </a:cubicBezTo>
                <a:cubicBezTo>
                  <a:pt x="1230374" y="1432499"/>
                  <a:pt x="1230374" y="1432499"/>
                  <a:pt x="1230374" y="1432499"/>
                </a:cubicBezTo>
                <a:cubicBezTo>
                  <a:pt x="1480393" y="1238512"/>
                  <a:pt x="1480393" y="1238512"/>
                  <a:pt x="1480393" y="1238512"/>
                </a:cubicBezTo>
                <a:close/>
                <a:moveTo>
                  <a:pt x="1110492" y="947533"/>
                </a:moveTo>
                <a:cubicBezTo>
                  <a:pt x="1475660" y="1225107"/>
                  <a:pt x="1475660" y="1225107"/>
                  <a:pt x="1475660" y="1225107"/>
                </a:cubicBezTo>
                <a:cubicBezTo>
                  <a:pt x="1223276" y="1421459"/>
                  <a:pt x="1223276" y="1421459"/>
                  <a:pt x="1223276" y="1421459"/>
                </a:cubicBezTo>
                <a:cubicBezTo>
                  <a:pt x="1230374" y="1432499"/>
                  <a:pt x="1230374" y="1432499"/>
                  <a:pt x="1230374" y="1432499"/>
                </a:cubicBezTo>
                <a:cubicBezTo>
                  <a:pt x="1222487" y="1422247"/>
                  <a:pt x="1222487" y="1422247"/>
                  <a:pt x="1222487" y="1422247"/>
                </a:cubicBezTo>
                <a:cubicBezTo>
                  <a:pt x="1112069" y="1508201"/>
                  <a:pt x="1112069" y="1508201"/>
                  <a:pt x="1112069" y="1508201"/>
                </a:cubicBezTo>
                <a:cubicBezTo>
                  <a:pt x="746900" y="1230627"/>
                  <a:pt x="746900" y="1230627"/>
                  <a:pt x="746900" y="1230627"/>
                </a:cubicBezTo>
                <a:cubicBezTo>
                  <a:pt x="1110492" y="947533"/>
                  <a:pt x="1110492" y="947533"/>
                  <a:pt x="1110492" y="947533"/>
                </a:cubicBezTo>
                <a:close/>
                <a:moveTo>
                  <a:pt x="1488280" y="296181"/>
                </a:moveTo>
                <a:cubicBezTo>
                  <a:pt x="1498533" y="304066"/>
                  <a:pt x="1498533" y="304066"/>
                  <a:pt x="1498533" y="304066"/>
                </a:cubicBezTo>
                <a:cubicBezTo>
                  <a:pt x="1853448" y="573754"/>
                  <a:pt x="1853448" y="573754"/>
                  <a:pt x="1853448" y="573754"/>
                </a:cubicBezTo>
                <a:cubicBezTo>
                  <a:pt x="1489068" y="856060"/>
                  <a:pt x="1489068" y="856060"/>
                  <a:pt x="1489068" y="856060"/>
                </a:cubicBezTo>
                <a:cubicBezTo>
                  <a:pt x="1123900" y="578486"/>
                  <a:pt x="1123900" y="578486"/>
                  <a:pt x="1123900" y="578486"/>
                </a:cubicBezTo>
                <a:cubicBezTo>
                  <a:pt x="1488280" y="296181"/>
                  <a:pt x="1488280" y="296181"/>
                  <a:pt x="1488280" y="296181"/>
                </a:cubicBezTo>
                <a:close/>
                <a:moveTo>
                  <a:pt x="1493012" y="0"/>
                </a:moveTo>
                <a:lnTo>
                  <a:pt x="5957423" y="0"/>
                </a:lnTo>
                <a:lnTo>
                  <a:pt x="5957423" y="6858000"/>
                </a:lnTo>
                <a:lnTo>
                  <a:pt x="843615" y="6858000"/>
                </a:lnTo>
                <a:lnTo>
                  <a:pt x="810785" y="6833040"/>
                </a:lnTo>
                <a:cubicBezTo>
                  <a:pt x="746900" y="6784470"/>
                  <a:pt x="746900" y="6784470"/>
                  <a:pt x="746900" y="6784470"/>
                </a:cubicBezTo>
                <a:cubicBezTo>
                  <a:pt x="746900" y="6429617"/>
                  <a:pt x="746900" y="6429617"/>
                  <a:pt x="746900" y="6429617"/>
                </a:cubicBezTo>
                <a:cubicBezTo>
                  <a:pt x="1019002" y="6218282"/>
                  <a:pt x="1019002" y="6218282"/>
                  <a:pt x="1019002" y="6218282"/>
                </a:cubicBezTo>
                <a:cubicBezTo>
                  <a:pt x="1012693" y="6206454"/>
                  <a:pt x="1012693" y="6206454"/>
                  <a:pt x="1012693" y="6206454"/>
                </a:cubicBezTo>
                <a:cubicBezTo>
                  <a:pt x="1019791" y="6217493"/>
                  <a:pt x="1019791" y="6217493"/>
                  <a:pt x="1019791" y="6217493"/>
                </a:cubicBezTo>
                <a:cubicBezTo>
                  <a:pt x="1110492" y="6147311"/>
                  <a:pt x="1110492" y="6147311"/>
                  <a:pt x="1110492" y="6147311"/>
                </a:cubicBezTo>
                <a:cubicBezTo>
                  <a:pt x="1489068" y="6435925"/>
                  <a:pt x="1489068" y="6435925"/>
                  <a:pt x="1489068" y="6435925"/>
                </a:cubicBezTo>
                <a:cubicBezTo>
                  <a:pt x="1870800" y="6140214"/>
                  <a:pt x="1870800" y="6140214"/>
                  <a:pt x="1870800" y="6140214"/>
                </a:cubicBezTo>
                <a:cubicBezTo>
                  <a:pt x="1870800" y="6021930"/>
                  <a:pt x="1870800" y="6021930"/>
                  <a:pt x="1870800" y="6021930"/>
                </a:cubicBezTo>
                <a:cubicBezTo>
                  <a:pt x="1857392" y="6027450"/>
                  <a:pt x="1857392" y="6027450"/>
                  <a:pt x="1857392" y="6027450"/>
                </a:cubicBezTo>
                <a:cubicBezTo>
                  <a:pt x="1857392" y="6133906"/>
                  <a:pt x="1857392" y="6133906"/>
                  <a:pt x="1857392" y="6133906"/>
                </a:cubicBezTo>
                <a:cubicBezTo>
                  <a:pt x="1495378" y="6413845"/>
                  <a:pt x="1495378" y="6413845"/>
                  <a:pt x="1495378" y="6413845"/>
                </a:cubicBezTo>
                <a:cubicBezTo>
                  <a:pt x="1495378" y="6067667"/>
                  <a:pt x="1495378" y="6067667"/>
                  <a:pt x="1495378" y="6067667"/>
                </a:cubicBezTo>
                <a:cubicBezTo>
                  <a:pt x="1857392" y="5786939"/>
                  <a:pt x="1857392" y="5786939"/>
                  <a:pt x="1857392" y="5786939"/>
                </a:cubicBezTo>
                <a:cubicBezTo>
                  <a:pt x="1857392" y="6026661"/>
                  <a:pt x="1857392" y="6026661"/>
                  <a:pt x="1857392" y="6026661"/>
                </a:cubicBezTo>
                <a:cubicBezTo>
                  <a:pt x="1870800" y="6021141"/>
                  <a:pt x="1870800" y="6021141"/>
                  <a:pt x="1870800" y="6021141"/>
                </a:cubicBezTo>
                <a:cubicBezTo>
                  <a:pt x="1870800" y="5770379"/>
                  <a:pt x="1870800" y="5770379"/>
                  <a:pt x="1870800" y="5770379"/>
                </a:cubicBezTo>
                <a:cubicBezTo>
                  <a:pt x="1739875" y="5671020"/>
                  <a:pt x="1739875" y="5671020"/>
                  <a:pt x="1739875" y="5671020"/>
                </a:cubicBezTo>
                <a:cubicBezTo>
                  <a:pt x="1497744" y="5487285"/>
                  <a:pt x="1497744" y="5487285"/>
                  <a:pt x="1497744" y="5487285"/>
                </a:cubicBezTo>
                <a:cubicBezTo>
                  <a:pt x="1497744" y="5307493"/>
                  <a:pt x="1497744" y="5307493"/>
                  <a:pt x="1497744" y="5307493"/>
                </a:cubicBezTo>
                <a:cubicBezTo>
                  <a:pt x="1484336" y="5309858"/>
                  <a:pt x="1484336" y="5309858"/>
                  <a:pt x="1484336" y="5309858"/>
                </a:cubicBezTo>
                <a:cubicBezTo>
                  <a:pt x="1484336" y="5480976"/>
                  <a:pt x="1484336" y="5480976"/>
                  <a:pt x="1484336" y="5480976"/>
                </a:cubicBezTo>
                <a:cubicBezTo>
                  <a:pt x="1122322" y="5761705"/>
                  <a:pt x="1122322" y="5761705"/>
                  <a:pt x="1122322" y="5761705"/>
                </a:cubicBezTo>
                <a:cubicBezTo>
                  <a:pt x="1122322" y="5415526"/>
                  <a:pt x="1122322" y="5415526"/>
                  <a:pt x="1122322" y="5415526"/>
                </a:cubicBezTo>
                <a:cubicBezTo>
                  <a:pt x="1292682" y="5283047"/>
                  <a:pt x="1292682" y="5283047"/>
                  <a:pt x="1292682" y="5283047"/>
                </a:cubicBezTo>
                <a:cubicBezTo>
                  <a:pt x="1285583" y="5272796"/>
                  <a:pt x="1285583" y="5272796"/>
                  <a:pt x="1285583" y="5272796"/>
                </a:cubicBezTo>
                <a:cubicBezTo>
                  <a:pt x="1116013" y="5403697"/>
                  <a:pt x="1116013" y="5403697"/>
                  <a:pt x="1116013" y="5403697"/>
                </a:cubicBezTo>
                <a:cubicBezTo>
                  <a:pt x="750844" y="5126124"/>
                  <a:pt x="750844" y="5126124"/>
                  <a:pt x="750844" y="5126124"/>
                </a:cubicBezTo>
                <a:cubicBezTo>
                  <a:pt x="1025312" y="4913212"/>
                  <a:pt x="1025312" y="4913212"/>
                  <a:pt x="1025312" y="4913212"/>
                </a:cubicBezTo>
                <a:cubicBezTo>
                  <a:pt x="1110492" y="4847761"/>
                  <a:pt x="1110492" y="4847761"/>
                  <a:pt x="1110492" y="4847761"/>
                </a:cubicBezTo>
                <a:cubicBezTo>
                  <a:pt x="1475660" y="5125335"/>
                  <a:pt x="1475660" y="5125335"/>
                  <a:pt x="1475660" y="5125335"/>
                </a:cubicBezTo>
                <a:cubicBezTo>
                  <a:pt x="1285583" y="5272008"/>
                  <a:pt x="1285583" y="5272008"/>
                  <a:pt x="1285583" y="5272008"/>
                </a:cubicBezTo>
                <a:cubicBezTo>
                  <a:pt x="1293470" y="5283047"/>
                  <a:pt x="1293470" y="5283047"/>
                  <a:pt x="1293470" y="5283047"/>
                </a:cubicBezTo>
                <a:cubicBezTo>
                  <a:pt x="1484336" y="5134798"/>
                  <a:pt x="1484336" y="5134798"/>
                  <a:pt x="1484336" y="5134798"/>
                </a:cubicBezTo>
                <a:cubicBezTo>
                  <a:pt x="1484336" y="5309070"/>
                  <a:pt x="1484336" y="5309070"/>
                  <a:pt x="1484336" y="5309070"/>
                </a:cubicBezTo>
                <a:cubicBezTo>
                  <a:pt x="1497744" y="5306704"/>
                  <a:pt x="1497744" y="5306704"/>
                  <a:pt x="1497744" y="5306704"/>
                </a:cubicBezTo>
                <a:cubicBezTo>
                  <a:pt x="1497744" y="5129278"/>
                  <a:pt x="1497744" y="5129278"/>
                  <a:pt x="1497744" y="5129278"/>
                </a:cubicBezTo>
                <a:cubicBezTo>
                  <a:pt x="1513518" y="5116661"/>
                  <a:pt x="1513518" y="5116661"/>
                  <a:pt x="1513518" y="5116661"/>
                </a:cubicBezTo>
                <a:cubicBezTo>
                  <a:pt x="1513518" y="5100101"/>
                  <a:pt x="1513518" y="5100101"/>
                  <a:pt x="1513518" y="5100101"/>
                </a:cubicBezTo>
                <a:cubicBezTo>
                  <a:pt x="1495378" y="5114295"/>
                  <a:pt x="1495378" y="5114295"/>
                  <a:pt x="1495378" y="5114295"/>
                </a:cubicBezTo>
                <a:cubicBezTo>
                  <a:pt x="1495378" y="4768116"/>
                  <a:pt x="1495378" y="4768116"/>
                  <a:pt x="1495378" y="4768116"/>
                </a:cubicBezTo>
                <a:cubicBezTo>
                  <a:pt x="1513518" y="4753922"/>
                  <a:pt x="1513518" y="4753922"/>
                  <a:pt x="1513518" y="4753922"/>
                </a:cubicBezTo>
                <a:cubicBezTo>
                  <a:pt x="1513518" y="4737362"/>
                  <a:pt x="1513518" y="4737362"/>
                  <a:pt x="1513518" y="4737362"/>
                </a:cubicBezTo>
                <a:cubicBezTo>
                  <a:pt x="1489068" y="4756288"/>
                  <a:pt x="1489068" y="4756288"/>
                  <a:pt x="1489068" y="4756288"/>
                </a:cubicBezTo>
                <a:cubicBezTo>
                  <a:pt x="1123900" y="4478714"/>
                  <a:pt x="1123900" y="4478714"/>
                  <a:pt x="1123900" y="4478714"/>
                </a:cubicBezTo>
                <a:cubicBezTo>
                  <a:pt x="1488280" y="4196409"/>
                  <a:pt x="1488280" y="4196409"/>
                  <a:pt x="1488280" y="4196409"/>
                </a:cubicBezTo>
                <a:cubicBezTo>
                  <a:pt x="1853448" y="4473983"/>
                  <a:pt x="1853448" y="4473983"/>
                  <a:pt x="1853448" y="4473983"/>
                </a:cubicBezTo>
                <a:cubicBezTo>
                  <a:pt x="1514307" y="4737362"/>
                  <a:pt x="1514307" y="4737362"/>
                  <a:pt x="1514307" y="4737362"/>
                </a:cubicBezTo>
                <a:cubicBezTo>
                  <a:pt x="1514307" y="4753134"/>
                  <a:pt x="1514307" y="4753134"/>
                  <a:pt x="1514307" y="4753134"/>
                </a:cubicBezTo>
                <a:cubicBezTo>
                  <a:pt x="1857392" y="4487388"/>
                  <a:pt x="1857392" y="4487388"/>
                  <a:pt x="1857392" y="4487388"/>
                </a:cubicBezTo>
                <a:cubicBezTo>
                  <a:pt x="1857392" y="4833567"/>
                  <a:pt x="1857392" y="4833567"/>
                  <a:pt x="1857392" y="4833567"/>
                </a:cubicBezTo>
                <a:cubicBezTo>
                  <a:pt x="1514307" y="5100101"/>
                  <a:pt x="1514307" y="5100101"/>
                  <a:pt x="1514307" y="5100101"/>
                </a:cubicBezTo>
                <a:cubicBezTo>
                  <a:pt x="1514307" y="5116661"/>
                  <a:pt x="1514307" y="5116661"/>
                  <a:pt x="1514307" y="5116661"/>
                </a:cubicBezTo>
                <a:cubicBezTo>
                  <a:pt x="1870800" y="4839875"/>
                  <a:pt x="1870800" y="4839875"/>
                  <a:pt x="1870800" y="4839875"/>
                </a:cubicBezTo>
                <a:cubicBezTo>
                  <a:pt x="1870800" y="4470828"/>
                  <a:pt x="1870800" y="4470828"/>
                  <a:pt x="1870800" y="4470828"/>
                </a:cubicBezTo>
                <a:cubicBezTo>
                  <a:pt x="1497744" y="4186946"/>
                  <a:pt x="1497744" y="4186946"/>
                  <a:pt x="1497744" y="4186946"/>
                </a:cubicBezTo>
                <a:cubicBezTo>
                  <a:pt x="1497744" y="3839190"/>
                  <a:pt x="1497744" y="3839190"/>
                  <a:pt x="1497744" y="3839190"/>
                </a:cubicBezTo>
                <a:cubicBezTo>
                  <a:pt x="1484336" y="3849441"/>
                  <a:pt x="1484336" y="3849441"/>
                  <a:pt x="1484336" y="3849441"/>
                </a:cubicBezTo>
                <a:cubicBezTo>
                  <a:pt x="1484336" y="4182215"/>
                  <a:pt x="1484336" y="4182215"/>
                  <a:pt x="1484336" y="4182215"/>
                </a:cubicBezTo>
                <a:cubicBezTo>
                  <a:pt x="1122322" y="4462154"/>
                  <a:pt x="1122322" y="4462154"/>
                  <a:pt x="1122322" y="4462154"/>
                </a:cubicBezTo>
                <a:cubicBezTo>
                  <a:pt x="1122322" y="4115975"/>
                  <a:pt x="1122322" y="4115975"/>
                  <a:pt x="1122322" y="4115975"/>
                </a:cubicBezTo>
                <a:cubicBezTo>
                  <a:pt x="1484336" y="3835248"/>
                  <a:pt x="1484336" y="3835248"/>
                  <a:pt x="1484336" y="3835248"/>
                </a:cubicBezTo>
                <a:cubicBezTo>
                  <a:pt x="1484336" y="3848653"/>
                  <a:pt x="1484336" y="3848653"/>
                  <a:pt x="1484336" y="3848653"/>
                </a:cubicBezTo>
                <a:cubicBezTo>
                  <a:pt x="1497744" y="3838402"/>
                  <a:pt x="1497744" y="3838402"/>
                  <a:pt x="1497744" y="3838402"/>
                </a:cubicBezTo>
                <a:cubicBezTo>
                  <a:pt x="1497744" y="3818688"/>
                  <a:pt x="1497744" y="3818688"/>
                  <a:pt x="1497744" y="3818688"/>
                </a:cubicBezTo>
                <a:cubicBezTo>
                  <a:pt x="1136519" y="3544268"/>
                  <a:pt x="1136519" y="3544268"/>
                  <a:pt x="1136519" y="3544268"/>
                </a:cubicBezTo>
                <a:cubicBezTo>
                  <a:pt x="1125477" y="3552154"/>
                  <a:pt x="1125477" y="3552154"/>
                  <a:pt x="1125477" y="3552154"/>
                </a:cubicBezTo>
                <a:cubicBezTo>
                  <a:pt x="1135730" y="3543479"/>
                  <a:pt x="1135730" y="3543479"/>
                  <a:pt x="1135730" y="3543479"/>
                </a:cubicBezTo>
                <a:cubicBezTo>
                  <a:pt x="1119956" y="3531651"/>
                  <a:pt x="1119956" y="3531651"/>
                  <a:pt x="1119956" y="3531651"/>
                </a:cubicBezTo>
                <a:cubicBezTo>
                  <a:pt x="1119956" y="3519822"/>
                  <a:pt x="1119956" y="3519822"/>
                  <a:pt x="1119956" y="3519822"/>
                </a:cubicBezTo>
                <a:cubicBezTo>
                  <a:pt x="1106548" y="3519822"/>
                  <a:pt x="1106548" y="3519822"/>
                  <a:pt x="1106548" y="3519822"/>
                </a:cubicBezTo>
                <a:cubicBezTo>
                  <a:pt x="1106548" y="3532439"/>
                  <a:pt x="1106548" y="3532439"/>
                  <a:pt x="1106548" y="3532439"/>
                </a:cubicBezTo>
                <a:cubicBezTo>
                  <a:pt x="744534" y="3812379"/>
                  <a:pt x="744534" y="3812379"/>
                  <a:pt x="744534" y="3812379"/>
                </a:cubicBezTo>
                <a:cubicBezTo>
                  <a:pt x="744534" y="3495377"/>
                  <a:pt x="744534" y="3495377"/>
                  <a:pt x="744534" y="3495377"/>
                </a:cubicBezTo>
                <a:cubicBezTo>
                  <a:pt x="744534" y="3466989"/>
                  <a:pt x="744534" y="3466989"/>
                  <a:pt x="744534" y="3466989"/>
                </a:cubicBezTo>
                <a:cubicBezTo>
                  <a:pt x="1106548" y="3186261"/>
                  <a:pt x="1106548" y="3186261"/>
                  <a:pt x="1106548" y="3186261"/>
                </a:cubicBezTo>
                <a:cubicBezTo>
                  <a:pt x="1106548" y="3500109"/>
                  <a:pt x="1106548" y="3500109"/>
                  <a:pt x="1106548" y="3500109"/>
                </a:cubicBezTo>
                <a:cubicBezTo>
                  <a:pt x="1106548" y="3519034"/>
                  <a:pt x="1106548" y="3519034"/>
                  <a:pt x="1106548" y="3519034"/>
                </a:cubicBezTo>
                <a:cubicBezTo>
                  <a:pt x="1119956" y="3519034"/>
                  <a:pt x="1119956" y="3519034"/>
                  <a:pt x="1119956" y="3519034"/>
                </a:cubicBezTo>
                <a:cubicBezTo>
                  <a:pt x="1119956" y="3180741"/>
                  <a:pt x="1119956" y="3180741"/>
                  <a:pt x="1119956" y="3180741"/>
                </a:cubicBezTo>
                <a:cubicBezTo>
                  <a:pt x="1392847" y="2969406"/>
                  <a:pt x="1392847" y="2969406"/>
                  <a:pt x="1392847" y="2969406"/>
                </a:cubicBezTo>
                <a:cubicBezTo>
                  <a:pt x="1483547" y="2899224"/>
                  <a:pt x="1483547" y="2899224"/>
                  <a:pt x="1483547" y="2899224"/>
                </a:cubicBezTo>
                <a:cubicBezTo>
                  <a:pt x="1862913" y="3187049"/>
                  <a:pt x="1862913" y="3187049"/>
                  <a:pt x="1862913" y="3187049"/>
                </a:cubicBezTo>
                <a:cubicBezTo>
                  <a:pt x="2243855" y="2891339"/>
                  <a:pt x="2243855" y="2891339"/>
                  <a:pt x="2243855" y="2891339"/>
                </a:cubicBezTo>
                <a:cubicBezTo>
                  <a:pt x="2243855" y="2773843"/>
                  <a:pt x="2243855" y="2773843"/>
                  <a:pt x="2243855" y="2773843"/>
                </a:cubicBezTo>
                <a:cubicBezTo>
                  <a:pt x="2231236" y="2779363"/>
                  <a:pt x="2231236" y="2779363"/>
                  <a:pt x="2231236" y="2779363"/>
                </a:cubicBezTo>
                <a:cubicBezTo>
                  <a:pt x="2231236" y="2885030"/>
                  <a:pt x="2231236" y="2885030"/>
                  <a:pt x="2231236" y="2885030"/>
                </a:cubicBezTo>
                <a:cubicBezTo>
                  <a:pt x="1869222" y="3165758"/>
                  <a:pt x="1869222" y="3165758"/>
                  <a:pt x="1869222" y="3165758"/>
                </a:cubicBezTo>
                <a:cubicBezTo>
                  <a:pt x="1869222" y="2819579"/>
                  <a:pt x="1869222" y="2819579"/>
                  <a:pt x="1869222" y="2819579"/>
                </a:cubicBezTo>
                <a:cubicBezTo>
                  <a:pt x="2231236" y="2538851"/>
                  <a:pt x="2231236" y="2538851"/>
                  <a:pt x="2231236" y="2538851"/>
                </a:cubicBezTo>
                <a:cubicBezTo>
                  <a:pt x="2231236" y="2778574"/>
                  <a:pt x="2231236" y="2778574"/>
                  <a:pt x="2231236" y="2778574"/>
                </a:cubicBezTo>
                <a:cubicBezTo>
                  <a:pt x="2243855" y="2773054"/>
                  <a:pt x="2243855" y="2773054"/>
                  <a:pt x="2243855" y="2773054"/>
                </a:cubicBezTo>
                <a:cubicBezTo>
                  <a:pt x="2243855" y="2522291"/>
                  <a:pt x="2243855" y="2522291"/>
                  <a:pt x="2243855" y="2522291"/>
                </a:cubicBezTo>
                <a:cubicBezTo>
                  <a:pt x="2113720" y="2422933"/>
                  <a:pt x="2113720" y="2422933"/>
                  <a:pt x="2113720" y="2422933"/>
                </a:cubicBezTo>
                <a:cubicBezTo>
                  <a:pt x="2100312" y="2429241"/>
                  <a:pt x="2100312" y="2429241"/>
                  <a:pt x="2100312" y="2429241"/>
                </a:cubicBezTo>
                <a:cubicBezTo>
                  <a:pt x="2226503" y="2525446"/>
                  <a:pt x="2226503" y="2525446"/>
                  <a:pt x="2226503" y="2525446"/>
                </a:cubicBezTo>
                <a:cubicBezTo>
                  <a:pt x="1862124" y="2807751"/>
                  <a:pt x="1862124" y="2807751"/>
                  <a:pt x="1862124" y="2807751"/>
                </a:cubicBezTo>
                <a:cubicBezTo>
                  <a:pt x="1496955" y="2530177"/>
                  <a:pt x="1496955" y="2530177"/>
                  <a:pt x="1496955" y="2530177"/>
                </a:cubicBezTo>
                <a:cubicBezTo>
                  <a:pt x="1861335" y="2247872"/>
                  <a:pt x="1861335" y="2247872"/>
                  <a:pt x="1861335" y="2247872"/>
                </a:cubicBezTo>
                <a:cubicBezTo>
                  <a:pt x="2099523" y="2428452"/>
                  <a:pt x="2099523" y="2428452"/>
                  <a:pt x="2099523" y="2428452"/>
                </a:cubicBezTo>
                <a:cubicBezTo>
                  <a:pt x="2112931" y="2422144"/>
                  <a:pt x="2112931" y="2422144"/>
                  <a:pt x="2112931" y="2422144"/>
                </a:cubicBezTo>
                <a:cubicBezTo>
                  <a:pt x="1870800" y="2238409"/>
                  <a:pt x="1870800" y="2238409"/>
                  <a:pt x="1870800" y="2238409"/>
                </a:cubicBezTo>
                <a:cubicBezTo>
                  <a:pt x="1870800" y="2059405"/>
                  <a:pt x="1870800" y="2059405"/>
                  <a:pt x="1870800" y="2059405"/>
                </a:cubicBezTo>
                <a:cubicBezTo>
                  <a:pt x="1857392" y="2060983"/>
                  <a:pt x="1857392" y="2060983"/>
                  <a:pt x="1857392" y="2060983"/>
                </a:cubicBezTo>
                <a:cubicBezTo>
                  <a:pt x="1857392" y="2232889"/>
                  <a:pt x="1857392" y="2232889"/>
                  <a:pt x="1857392" y="2232889"/>
                </a:cubicBezTo>
                <a:cubicBezTo>
                  <a:pt x="1496167" y="2513617"/>
                  <a:pt x="1496167" y="2513617"/>
                  <a:pt x="1496167" y="2513617"/>
                </a:cubicBezTo>
                <a:cubicBezTo>
                  <a:pt x="1496167" y="2166650"/>
                  <a:pt x="1496167" y="2166650"/>
                  <a:pt x="1496167" y="2166650"/>
                </a:cubicBezTo>
                <a:cubicBezTo>
                  <a:pt x="1666526" y="2034960"/>
                  <a:pt x="1666526" y="2034960"/>
                  <a:pt x="1666526" y="2034960"/>
                </a:cubicBezTo>
                <a:cubicBezTo>
                  <a:pt x="1658639" y="2023920"/>
                  <a:pt x="1658639" y="2023920"/>
                  <a:pt x="1658639" y="2023920"/>
                </a:cubicBezTo>
                <a:cubicBezTo>
                  <a:pt x="1666526" y="2034172"/>
                  <a:pt x="1666526" y="2034172"/>
                  <a:pt x="1666526" y="2034172"/>
                </a:cubicBezTo>
                <a:cubicBezTo>
                  <a:pt x="1857392" y="1885922"/>
                  <a:pt x="1857392" y="1885922"/>
                  <a:pt x="1857392" y="1885922"/>
                </a:cubicBezTo>
                <a:cubicBezTo>
                  <a:pt x="1857392" y="2060194"/>
                  <a:pt x="1857392" y="2060194"/>
                  <a:pt x="1857392" y="2060194"/>
                </a:cubicBezTo>
                <a:cubicBezTo>
                  <a:pt x="1870800" y="2058617"/>
                  <a:pt x="1870800" y="2058617"/>
                  <a:pt x="1870800" y="2058617"/>
                </a:cubicBezTo>
                <a:cubicBezTo>
                  <a:pt x="1870800" y="1881190"/>
                  <a:pt x="1870800" y="1881190"/>
                  <a:pt x="1870800" y="1881190"/>
                </a:cubicBezTo>
                <a:cubicBezTo>
                  <a:pt x="1886574" y="1868573"/>
                  <a:pt x="1886574" y="1868573"/>
                  <a:pt x="1886574" y="1868573"/>
                </a:cubicBezTo>
                <a:cubicBezTo>
                  <a:pt x="1886574" y="1852014"/>
                  <a:pt x="1886574" y="1852014"/>
                  <a:pt x="1886574" y="1852014"/>
                </a:cubicBezTo>
                <a:cubicBezTo>
                  <a:pt x="1869222" y="1865419"/>
                  <a:pt x="1869222" y="1865419"/>
                  <a:pt x="1869222" y="1865419"/>
                </a:cubicBezTo>
                <a:cubicBezTo>
                  <a:pt x="1869222" y="1519240"/>
                  <a:pt x="1869222" y="1519240"/>
                  <a:pt x="1869222" y="1519240"/>
                </a:cubicBezTo>
                <a:cubicBezTo>
                  <a:pt x="1886574" y="1505835"/>
                  <a:pt x="1886574" y="1505835"/>
                  <a:pt x="1886574" y="1505835"/>
                </a:cubicBezTo>
                <a:cubicBezTo>
                  <a:pt x="1886574" y="1489275"/>
                  <a:pt x="1886574" y="1489275"/>
                  <a:pt x="1886574" y="1489275"/>
                </a:cubicBezTo>
                <a:cubicBezTo>
                  <a:pt x="1862124" y="1508201"/>
                  <a:pt x="1862124" y="1508201"/>
                  <a:pt x="1862124" y="1508201"/>
                </a:cubicBezTo>
                <a:cubicBezTo>
                  <a:pt x="1496955" y="1230627"/>
                  <a:pt x="1496955" y="1230627"/>
                  <a:pt x="1496955" y="1230627"/>
                </a:cubicBezTo>
                <a:cubicBezTo>
                  <a:pt x="1861335" y="947533"/>
                  <a:pt x="1861335" y="947533"/>
                  <a:pt x="1861335" y="947533"/>
                </a:cubicBezTo>
                <a:cubicBezTo>
                  <a:pt x="2226503" y="1225107"/>
                  <a:pt x="2226503" y="1225107"/>
                  <a:pt x="2226503" y="1225107"/>
                </a:cubicBezTo>
                <a:cubicBezTo>
                  <a:pt x="1887362" y="1488487"/>
                  <a:pt x="1887362" y="1488487"/>
                  <a:pt x="1887362" y="1488487"/>
                </a:cubicBezTo>
                <a:cubicBezTo>
                  <a:pt x="1887362" y="1505046"/>
                  <a:pt x="1887362" y="1505046"/>
                  <a:pt x="1887362" y="1505046"/>
                </a:cubicBezTo>
                <a:cubicBezTo>
                  <a:pt x="2231236" y="1238512"/>
                  <a:pt x="2231236" y="1238512"/>
                  <a:pt x="2231236" y="1238512"/>
                </a:cubicBezTo>
                <a:cubicBezTo>
                  <a:pt x="2231236" y="1585480"/>
                  <a:pt x="2231236" y="1585480"/>
                  <a:pt x="2231236" y="1585480"/>
                </a:cubicBezTo>
                <a:lnTo>
                  <a:pt x="1887362" y="1851225"/>
                </a:lnTo>
                <a:cubicBezTo>
                  <a:pt x="1887362" y="1867785"/>
                  <a:pt x="1887362" y="1867785"/>
                  <a:pt x="1887362" y="1867785"/>
                </a:cubicBezTo>
                <a:cubicBezTo>
                  <a:pt x="2243855" y="1591788"/>
                  <a:pt x="2243855" y="1591788"/>
                  <a:pt x="2243855" y="1591788"/>
                </a:cubicBezTo>
                <a:cubicBezTo>
                  <a:pt x="2243855" y="1221952"/>
                  <a:pt x="2243855" y="1221952"/>
                  <a:pt x="2243855" y="1221952"/>
                </a:cubicBezTo>
                <a:cubicBezTo>
                  <a:pt x="1870800" y="938859"/>
                  <a:pt x="1870800" y="938859"/>
                  <a:pt x="1870800" y="938859"/>
                </a:cubicBezTo>
                <a:cubicBezTo>
                  <a:pt x="1870800" y="590314"/>
                  <a:pt x="1870800" y="590314"/>
                  <a:pt x="1870800" y="590314"/>
                </a:cubicBezTo>
                <a:cubicBezTo>
                  <a:pt x="1857392" y="600566"/>
                  <a:pt x="1857392" y="600566"/>
                  <a:pt x="1857392" y="600566"/>
                </a:cubicBezTo>
                <a:cubicBezTo>
                  <a:pt x="1857392" y="933339"/>
                  <a:pt x="1857392" y="933339"/>
                  <a:pt x="1857392" y="933339"/>
                </a:cubicBezTo>
                <a:cubicBezTo>
                  <a:pt x="1496167" y="1214067"/>
                  <a:pt x="1496167" y="1214067"/>
                  <a:pt x="1496167" y="1214067"/>
                </a:cubicBezTo>
                <a:cubicBezTo>
                  <a:pt x="1496167" y="867888"/>
                  <a:pt x="1496167" y="867888"/>
                  <a:pt x="1496167" y="867888"/>
                </a:cubicBezTo>
                <a:cubicBezTo>
                  <a:pt x="1857392" y="587160"/>
                  <a:pt x="1857392" y="587160"/>
                  <a:pt x="1857392" y="587160"/>
                </a:cubicBezTo>
                <a:cubicBezTo>
                  <a:pt x="1857392" y="599777"/>
                  <a:pt x="1857392" y="599777"/>
                  <a:pt x="1857392" y="599777"/>
                </a:cubicBezTo>
                <a:cubicBezTo>
                  <a:pt x="1870800" y="589526"/>
                  <a:pt x="1870800" y="589526"/>
                  <a:pt x="1870800" y="589526"/>
                </a:cubicBezTo>
                <a:cubicBezTo>
                  <a:pt x="1870800" y="570600"/>
                  <a:pt x="1870800" y="570600"/>
                  <a:pt x="1870800" y="570600"/>
                </a:cubicBezTo>
                <a:cubicBezTo>
                  <a:pt x="1509574" y="295392"/>
                  <a:pt x="1509574" y="295392"/>
                  <a:pt x="1509574" y="295392"/>
                </a:cubicBezTo>
                <a:cubicBezTo>
                  <a:pt x="1498533" y="304066"/>
                  <a:pt x="1498533" y="304066"/>
                  <a:pt x="1498533" y="304066"/>
                </a:cubicBezTo>
                <a:cubicBezTo>
                  <a:pt x="1508786" y="295392"/>
                  <a:pt x="1508786" y="295392"/>
                  <a:pt x="1508786" y="295392"/>
                </a:cubicBezTo>
                <a:cubicBezTo>
                  <a:pt x="1493012" y="283564"/>
                  <a:pt x="1493012" y="283564"/>
                  <a:pt x="1493012" y="283564"/>
                </a:cubicBezTo>
                <a:cubicBezTo>
                  <a:pt x="1493012" y="97759"/>
                  <a:pt x="1493012" y="28082"/>
                  <a:pt x="1493012" y="1953"/>
                </a:cubicBezTo>
                <a:close/>
                <a:moveTo>
                  <a:pt x="1398859" y="0"/>
                </a:moveTo>
                <a:lnTo>
                  <a:pt x="1480393" y="0"/>
                </a:lnTo>
                <a:lnTo>
                  <a:pt x="1480393" y="84404"/>
                </a:lnTo>
                <a:cubicBezTo>
                  <a:pt x="1480393" y="283564"/>
                  <a:pt x="1480393" y="283564"/>
                  <a:pt x="1480393" y="283564"/>
                </a:cubicBezTo>
                <a:cubicBezTo>
                  <a:pt x="1118379" y="564292"/>
                  <a:pt x="1118379" y="564292"/>
                  <a:pt x="1118379" y="564292"/>
                </a:cubicBezTo>
                <a:cubicBezTo>
                  <a:pt x="1118379" y="218113"/>
                  <a:pt x="1118379" y="218113"/>
                  <a:pt x="1118379" y="218113"/>
                </a:cubicBezTo>
                <a:cubicBezTo>
                  <a:pt x="1267443" y="102194"/>
                  <a:pt x="1341976" y="44235"/>
                  <a:pt x="1379242" y="15255"/>
                </a:cubicBezTo>
                <a:close/>
                <a:moveTo>
                  <a:pt x="840168" y="0"/>
                </a:moveTo>
                <a:lnTo>
                  <a:pt x="1377550" y="0"/>
                </a:lnTo>
                <a:lnTo>
                  <a:pt x="1301753" y="58896"/>
                </a:lnTo>
                <a:cubicBezTo>
                  <a:pt x="1112069" y="206284"/>
                  <a:pt x="1112069" y="206284"/>
                  <a:pt x="1112069" y="206284"/>
                </a:cubicBezTo>
                <a:cubicBezTo>
                  <a:pt x="966554" y="95886"/>
                  <a:pt x="893796" y="40686"/>
                  <a:pt x="857417" y="13087"/>
                </a:cubicBezTo>
                <a:close/>
              </a:path>
            </a:pathLst>
          </a:custGeom>
          <a:solidFill>
            <a:schemeClr val="bg1">
              <a:lumMod val="65000"/>
            </a:schemeClr>
          </a:solidFill>
        </p:spPr>
        <p:txBody>
          <a:bodyPr wrap="square" tIns="540000" rIns="540000">
            <a:noAutofit/>
          </a:bodyPr>
          <a:lstStyle>
            <a:lvl1pPr algn="r">
              <a:defRPr>
                <a:solidFill>
                  <a:schemeClr val="accent2">
                    <a:lumMod val="40000"/>
                    <a:lumOff val="60000"/>
                  </a:schemeClr>
                </a:solidFill>
              </a:defRPr>
            </a:lvl1pPr>
          </a:lstStyle>
          <a:p>
            <a:r>
              <a:rPr lang="fr-FR" dirty="0"/>
              <a:t>Insérez ou glissez votre image ici</a:t>
            </a:r>
          </a:p>
        </p:txBody>
      </p:sp>
      <p:sp>
        <p:nvSpPr>
          <p:cNvPr id="3" name="Espace réservé du contenu 2">
            <a:extLst>
              <a:ext uri="{FF2B5EF4-FFF2-40B4-BE49-F238E27FC236}">
                <a16:creationId xmlns:a16="http://schemas.microsoft.com/office/drawing/2014/main" id="{BD2E413D-76E6-5233-CF73-FD49BCAF474D}"/>
              </a:ext>
            </a:extLst>
          </p:cNvPr>
          <p:cNvSpPr>
            <a:spLocks noGrp="1"/>
          </p:cNvSpPr>
          <p:nvPr>
            <p:ph idx="1"/>
          </p:nvPr>
        </p:nvSpPr>
        <p:spPr>
          <a:xfrm>
            <a:off x="731838" y="1381125"/>
            <a:ext cx="6118657" cy="453231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Titre 10">
            <a:extLst>
              <a:ext uri="{FF2B5EF4-FFF2-40B4-BE49-F238E27FC236}">
                <a16:creationId xmlns:a16="http://schemas.microsoft.com/office/drawing/2014/main" id="{E8A77A76-28CB-5629-14F2-37B56A986D79}"/>
              </a:ext>
            </a:extLst>
          </p:cNvPr>
          <p:cNvSpPr>
            <a:spLocks noGrp="1"/>
          </p:cNvSpPr>
          <p:nvPr>
            <p:ph type="title"/>
          </p:nvPr>
        </p:nvSpPr>
        <p:spPr>
          <a:xfrm>
            <a:off x="731840" y="314036"/>
            <a:ext cx="6118656" cy="871827"/>
          </a:xfrm>
        </p:spPr>
        <p:txBody>
          <a:bodyPr/>
          <a:lstStyle>
            <a:lvl1pPr>
              <a:defRPr>
                <a:solidFill>
                  <a:schemeClr val="tx2"/>
                </a:solidFill>
              </a:defRPr>
            </a:lvl1pPr>
          </a:lstStyle>
          <a:p>
            <a:r>
              <a:rPr lang="fr-FR"/>
              <a:t>Modifiez le style du titre</a:t>
            </a:r>
            <a:endParaRPr lang="fr-FR" dirty="0"/>
          </a:p>
        </p:txBody>
      </p:sp>
    </p:spTree>
    <p:extLst>
      <p:ext uri="{BB962C8B-B14F-4D97-AF65-F5344CB8AC3E}">
        <p14:creationId xmlns:p14="http://schemas.microsoft.com/office/powerpoint/2010/main" val="845994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suel + contenu">
    <p:spTree>
      <p:nvGrpSpPr>
        <p:cNvPr id="1" name=""/>
        <p:cNvGrpSpPr/>
        <p:nvPr/>
      </p:nvGrpSpPr>
      <p:grpSpPr>
        <a:xfrm>
          <a:off x="0" y="0"/>
          <a:ext cx="0" cy="0"/>
          <a:chOff x="0" y="0"/>
          <a:chExt cx="0" cy="0"/>
        </a:xfrm>
      </p:grpSpPr>
      <p:grpSp>
        <p:nvGrpSpPr>
          <p:cNvPr id="20" name="Groupe 19">
            <a:extLst>
              <a:ext uri="{FF2B5EF4-FFF2-40B4-BE49-F238E27FC236}">
                <a16:creationId xmlns:a16="http://schemas.microsoft.com/office/drawing/2014/main" id="{8ADFDDB7-8C7E-D45A-96B3-1A9EBD1B6760}"/>
              </a:ext>
            </a:extLst>
          </p:cNvPr>
          <p:cNvGrpSpPr/>
          <p:nvPr userDrawn="1"/>
        </p:nvGrpSpPr>
        <p:grpSpPr>
          <a:xfrm>
            <a:off x="206373" y="6296024"/>
            <a:ext cx="468000" cy="468000"/>
            <a:chOff x="206373" y="6296024"/>
            <a:chExt cx="468000" cy="468000"/>
          </a:xfrm>
        </p:grpSpPr>
        <p:sp>
          <p:nvSpPr>
            <p:cNvPr id="21" name="Rectangle 20">
              <a:extLst>
                <a:ext uri="{FF2B5EF4-FFF2-40B4-BE49-F238E27FC236}">
                  <a16:creationId xmlns:a16="http://schemas.microsoft.com/office/drawing/2014/main" id="{9EBA0BEC-B644-623E-6D5F-4028774EC28B}"/>
                </a:ext>
              </a:extLst>
            </p:cNvPr>
            <p:cNvSpPr/>
            <p:nvPr userDrawn="1"/>
          </p:nvSpPr>
          <p:spPr>
            <a:xfrm>
              <a:off x="206373" y="6296024"/>
              <a:ext cx="468000" cy="46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pic>
          <p:nvPicPr>
            <p:cNvPr id="22" name="Logo CEA">
              <a:extLst>
                <a:ext uri="{FF2B5EF4-FFF2-40B4-BE49-F238E27FC236}">
                  <a16:creationId xmlns:a16="http://schemas.microsoft.com/office/drawing/2014/main" id="{41781B71-FA7E-3A77-138A-F8EC208614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7897" y="6343650"/>
              <a:ext cx="365991" cy="365991"/>
            </a:xfrm>
            <a:prstGeom prst="rect">
              <a:avLst/>
            </a:prstGeom>
          </p:spPr>
        </p:pic>
      </p:grpSp>
      <p:sp>
        <p:nvSpPr>
          <p:cNvPr id="8" name="Rectangle 7">
            <a:extLst>
              <a:ext uri="{FF2B5EF4-FFF2-40B4-BE49-F238E27FC236}">
                <a16:creationId xmlns:a16="http://schemas.microsoft.com/office/drawing/2014/main" id="{0F05E3D2-1467-BBD4-EE19-55F1FF901071}"/>
              </a:ext>
            </a:extLst>
          </p:cNvPr>
          <p:cNvSpPr/>
          <p:nvPr userDrawn="1"/>
        </p:nvSpPr>
        <p:spPr>
          <a:xfrm>
            <a:off x="7170057" y="0"/>
            <a:ext cx="50219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4" name="Espace réservé de la date 3">
            <a:extLst>
              <a:ext uri="{FF2B5EF4-FFF2-40B4-BE49-F238E27FC236}">
                <a16:creationId xmlns:a16="http://schemas.microsoft.com/office/drawing/2014/main" id="{E1C2B0A2-D20B-4AF8-11A0-04ADF7A00166}"/>
              </a:ext>
            </a:extLst>
          </p:cNvPr>
          <p:cNvSpPr>
            <a:spLocks noGrp="1"/>
          </p:cNvSpPr>
          <p:nvPr>
            <p:ph type="dt" sz="half" idx="10"/>
          </p:nvPr>
        </p:nvSpPr>
        <p:spPr/>
        <p:txBody>
          <a:bodyPr/>
          <a:lstStyle/>
          <a:p>
            <a:r>
              <a:rPr lang="fr-FR"/>
              <a:t>28/10/2022</a:t>
            </a:r>
          </a:p>
        </p:txBody>
      </p:sp>
      <p:sp>
        <p:nvSpPr>
          <p:cNvPr id="6" name="Espace réservé du numéro de diapositive 5">
            <a:extLst>
              <a:ext uri="{FF2B5EF4-FFF2-40B4-BE49-F238E27FC236}">
                <a16:creationId xmlns:a16="http://schemas.microsoft.com/office/drawing/2014/main" id="{8209301D-2360-8D20-B992-EE6672D60716}"/>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7" name="ZoneTexte 6">
            <a:extLst>
              <a:ext uri="{FF2B5EF4-FFF2-40B4-BE49-F238E27FC236}">
                <a16:creationId xmlns:a16="http://schemas.microsoft.com/office/drawing/2014/main" id="{31680F71-13D8-7F13-2E1C-1B43E34B35C6}"/>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Visuel + contenu</a:t>
            </a:r>
          </a:p>
          <a:p>
            <a:endParaRPr lang="fr-FR" sz="1200" dirty="0">
              <a:solidFill>
                <a:schemeClr val="bg1">
                  <a:lumMod val="50000"/>
                </a:schemeClr>
              </a:solidFill>
            </a:endParaRPr>
          </a:p>
        </p:txBody>
      </p:sp>
      <p:sp>
        <p:nvSpPr>
          <p:cNvPr id="3" name="Espace réservé du contenu 2">
            <a:extLst>
              <a:ext uri="{FF2B5EF4-FFF2-40B4-BE49-F238E27FC236}">
                <a16:creationId xmlns:a16="http://schemas.microsoft.com/office/drawing/2014/main" id="{BD2E413D-76E6-5233-CF73-FD49BCAF474D}"/>
              </a:ext>
            </a:extLst>
          </p:cNvPr>
          <p:cNvSpPr>
            <a:spLocks noGrp="1"/>
          </p:cNvSpPr>
          <p:nvPr>
            <p:ph idx="1"/>
          </p:nvPr>
        </p:nvSpPr>
        <p:spPr>
          <a:xfrm>
            <a:off x="5480916" y="1381125"/>
            <a:ext cx="5979247" cy="453231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Titre 10">
            <a:extLst>
              <a:ext uri="{FF2B5EF4-FFF2-40B4-BE49-F238E27FC236}">
                <a16:creationId xmlns:a16="http://schemas.microsoft.com/office/drawing/2014/main" id="{E8A77A76-28CB-5629-14F2-37B56A986D79}"/>
              </a:ext>
            </a:extLst>
          </p:cNvPr>
          <p:cNvSpPr>
            <a:spLocks noGrp="1"/>
          </p:cNvSpPr>
          <p:nvPr>
            <p:ph type="title"/>
          </p:nvPr>
        </p:nvSpPr>
        <p:spPr>
          <a:xfrm>
            <a:off x="5483721" y="314036"/>
            <a:ext cx="5976441" cy="871827"/>
          </a:xfrm>
        </p:spPr>
        <p:txBody>
          <a:bodyPr/>
          <a:lstStyle>
            <a:lvl1pPr>
              <a:defRPr>
                <a:solidFill>
                  <a:schemeClr val="tx2"/>
                </a:solidFill>
              </a:defRPr>
            </a:lvl1pPr>
          </a:lstStyle>
          <a:p>
            <a:r>
              <a:rPr lang="fr-FR"/>
              <a:t>Modifiez le style du titre</a:t>
            </a:r>
            <a:endParaRPr lang="fr-FR" dirty="0"/>
          </a:p>
        </p:txBody>
      </p:sp>
      <p:sp>
        <p:nvSpPr>
          <p:cNvPr id="5" name="Espace réservé du pied de page 4">
            <a:extLst>
              <a:ext uri="{FF2B5EF4-FFF2-40B4-BE49-F238E27FC236}">
                <a16:creationId xmlns:a16="http://schemas.microsoft.com/office/drawing/2014/main" id="{E674BCD5-99F2-142E-3FEE-1ACCB474B9C4}"/>
              </a:ext>
            </a:extLst>
          </p:cNvPr>
          <p:cNvSpPr>
            <a:spLocks noGrp="1"/>
          </p:cNvSpPr>
          <p:nvPr>
            <p:ph type="ftr" sz="quarter" idx="11"/>
          </p:nvPr>
        </p:nvSpPr>
        <p:spPr/>
        <p:txBody>
          <a:bodyPr/>
          <a:lstStyle/>
          <a:p>
            <a:r>
              <a:rPr lang="fr-FR"/>
              <a:t>Exemple de pied de page (A modifier dans l'onglet "Insertion"/"En-tête/Pied"</a:t>
            </a:r>
          </a:p>
        </p:txBody>
      </p:sp>
      <p:sp>
        <p:nvSpPr>
          <p:cNvPr id="15" name="Espace réservé pour une image  14">
            <a:extLst>
              <a:ext uri="{FF2B5EF4-FFF2-40B4-BE49-F238E27FC236}">
                <a16:creationId xmlns:a16="http://schemas.microsoft.com/office/drawing/2014/main" id="{99E12E89-87DE-B6F7-B1A1-FBC84445BA61}"/>
              </a:ext>
            </a:extLst>
          </p:cNvPr>
          <p:cNvSpPr>
            <a:spLocks noGrp="1"/>
          </p:cNvSpPr>
          <p:nvPr>
            <p:ph type="pic" sz="quarter" idx="14" hasCustomPrompt="1"/>
          </p:nvPr>
        </p:nvSpPr>
        <p:spPr>
          <a:xfrm>
            <a:off x="-1" y="0"/>
            <a:ext cx="5305156" cy="6858000"/>
          </a:xfrm>
          <a:custGeom>
            <a:avLst/>
            <a:gdLst>
              <a:gd name="connsiteX0" fmla="*/ 4647758 w 5305156"/>
              <a:gd name="connsiteY0" fmla="*/ 6793932 h 6858000"/>
              <a:gd name="connsiteX1" fmla="*/ 4720099 w 5305156"/>
              <a:gd name="connsiteY1" fmla="*/ 6857017 h 6858000"/>
              <a:gd name="connsiteX2" fmla="*/ 4721226 w 5305156"/>
              <a:gd name="connsiteY2" fmla="*/ 6858000 h 6858000"/>
              <a:gd name="connsiteX3" fmla="*/ 4572862 w 5305156"/>
              <a:gd name="connsiteY3" fmla="*/ 6858000 h 6858000"/>
              <a:gd name="connsiteX4" fmla="*/ 4579542 w 5305156"/>
              <a:gd name="connsiteY4" fmla="*/ 6852286 h 6858000"/>
              <a:gd name="connsiteX5" fmla="*/ 4647758 w 5305156"/>
              <a:gd name="connsiteY5" fmla="*/ 6793932 h 6858000"/>
              <a:gd name="connsiteX6" fmla="*/ 4651972 w 5305156"/>
              <a:gd name="connsiteY6" fmla="*/ 6434348 h 6858000"/>
              <a:gd name="connsiteX7" fmla="*/ 4974349 w 5305156"/>
              <a:gd name="connsiteY7" fmla="*/ 6715076 h 6858000"/>
              <a:gd name="connsiteX8" fmla="*/ 4974349 w 5305156"/>
              <a:gd name="connsiteY8" fmla="*/ 6799592 h 6858000"/>
              <a:gd name="connsiteX9" fmla="*/ 4974349 w 5305156"/>
              <a:gd name="connsiteY9" fmla="*/ 6858000 h 6858000"/>
              <a:gd name="connsiteX10" fmla="*/ 4741003 w 5305156"/>
              <a:gd name="connsiteY10" fmla="*/ 6858000 h 6858000"/>
              <a:gd name="connsiteX11" fmla="*/ 4736254 w 5305156"/>
              <a:gd name="connsiteY11" fmla="*/ 6853863 h 6858000"/>
              <a:gd name="connsiteX12" fmla="*/ 4720099 w 5305156"/>
              <a:gd name="connsiteY12" fmla="*/ 6857017 h 6858000"/>
              <a:gd name="connsiteX13" fmla="*/ 4735551 w 5305156"/>
              <a:gd name="connsiteY13" fmla="*/ 6853075 h 6858000"/>
              <a:gd name="connsiteX14" fmla="*/ 4651972 w 5305156"/>
              <a:gd name="connsiteY14" fmla="*/ 6780527 h 6858000"/>
              <a:gd name="connsiteX15" fmla="*/ 4651972 w 5305156"/>
              <a:gd name="connsiteY15" fmla="*/ 6434348 h 6858000"/>
              <a:gd name="connsiteX16" fmla="*/ 4319762 w 5305156"/>
              <a:gd name="connsiteY16" fmla="*/ 5786939 h 6858000"/>
              <a:gd name="connsiteX17" fmla="*/ 4527656 w 5305156"/>
              <a:gd name="connsiteY17" fmla="*/ 5968308 h 6858000"/>
              <a:gd name="connsiteX18" fmla="*/ 4642139 w 5305156"/>
              <a:gd name="connsiteY18" fmla="*/ 6067667 h 6858000"/>
              <a:gd name="connsiteX19" fmla="*/ 4642139 w 5305156"/>
              <a:gd name="connsiteY19" fmla="*/ 6413845 h 6858000"/>
              <a:gd name="connsiteX20" fmla="*/ 4403341 w 5305156"/>
              <a:gd name="connsiteY20" fmla="*/ 6206454 h 6858000"/>
              <a:gd name="connsiteX21" fmla="*/ 4319762 w 5305156"/>
              <a:gd name="connsiteY21" fmla="*/ 6133906 h 6858000"/>
              <a:gd name="connsiteX22" fmla="*/ 4319762 w 5305156"/>
              <a:gd name="connsiteY22" fmla="*/ 5786939 h 6858000"/>
              <a:gd name="connsiteX23" fmla="*/ 3755776 w 5305156"/>
              <a:gd name="connsiteY23" fmla="*/ 5671020 h 6858000"/>
              <a:gd name="connsiteX24" fmla="*/ 3767716 w 5305156"/>
              <a:gd name="connsiteY24" fmla="*/ 5677328 h 6858000"/>
              <a:gd name="connsiteX25" fmla="*/ 3755776 w 5305156"/>
              <a:gd name="connsiteY25" fmla="*/ 5671020 h 6858000"/>
              <a:gd name="connsiteX26" fmla="*/ 3979825 w 5305156"/>
              <a:gd name="connsiteY26" fmla="*/ 5495959 h 6858000"/>
              <a:gd name="connsiteX27" fmla="*/ 4304309 w 5305156"/>
              <a:gd name="connsiteY27" fmla="*/ 5779053 h 6858000"/>
              <a:gd name="connsiteX28" fmla="*/ 3979123 w 5305156"/>
              <a:gd name="connsiteY28" fmla="*/ 6056627 h 6858000"/>
              <a:gd name="connsiteX29" fmla="*/ 3654638 w 5305156"/>
              <a:gd name="connsiteY29" fmla="*/ 5773533 h 6858000"/>
              <a:gd name="connsiteX30" fmla="*/ 3767716 w 5305156"/>
              <a:gd name="connsiteY30" fmla="*/ 5677328 h 6858000"/>
              <a:gd name="connsiteX31" fmla="*/ 3979825 w 5305156"/>
              <a:gd name="connsiteY31" fmla="*/ 5495959 h 6858000"/>
              <a:gd name="connsiteX32" fmla="*/ 4984885 w 5305156"/>
              <a:gd name="connsiteY32" fmla="*/ 4847761 h 6858000"/>
              <a:gd name="connsiteX33" fmla="*/ 5305156 w 5305156"/>
              <a:gd name="connsiteY33" fmla="*/ 5126124 h 6858000"/>
              <a:gd name="connsiteX34" fmla="*/ 4979968 w 5305156"/>
              <a:gd name="connsiteY34" fmla="*/ 5403697 h 6858000"/>
              <a:gd name="connsiteX35" fmla="*/ 4871807 w 5305156"/>
              <a:gd name="connsiteY35" fmla="*/ 5309070 h 6858000"/>
              <a:gd name="connsiteX36" fmla="*/ 4865486 w 5305156"/>
              <a:gd name="connsiteY36" fmla="*/ 5320898 h 6858000"/>
              <a:gd name="connsiteX37" fmla="*/ 4974349 w 5305156"/>
              <a:gd name="connsiteY37" fmla="*/ 5415526 h 6858000"/>
              <a:gd name="connsiteX38" fmla="*/ 4974349 w 5305156"/>
              <a:gd name="connsiteY38" fmla="*/ 5761705 h 6858000"/>
              <a:gd name="connsiteX39" fmla="*/ 4741170 w 5305156"/>
              <a:gd name="connsiteY39" fmla="*/ 5559044 h 6858000"/>
              <a:gd name="connsiteX40" fmla="*/ 4734849 w 5305156"/>
              <a:gd name="connsiteY40" fmla="*/ 5571661 h 6858000"/>
              <a:gd name="connsiteX41" fmla="*/ 4972945 w 5305156"/>
              <a:gd name="connsiteY41" fmla="*/ 5779053 h 6858000"/>
              <a:gd name="connsiteX42" fmla="*/ 4647758 w 5305156"/>
              <a:gd name="connsiteY42" fmla="*/ 6056627 h 6858000"/>
              <a:gd name="connsiteX43" fmla="*/ 4533978 w 5305156"/>
              <a:gd name="connsiteY43" fmla="*/ 5957268 h 6858000"/>
              <a:gd name="connsiteX44" fmla="*/ 4527656 w 5305156"/>
              <a:gd name="connsiteY44" fmla="*/ 5968308 h 6858000"/>
              <a:gd name="connsiteX45" fmla="*/ 4533275 w 5305156"/>
              <a:gd name="connsiteY45" fmla="*/ 5956479 h 6858000"/>
              <a:gd name="connsiteX46" fmla="*/ 4323273 w 5305156"/>
              <a:gd name="connsiteY46" fmla="*/ 5773533 h 6858000"/>
              <a:gd name="connsiteX47" fmla="*/ 4648460 w 5305156"/>
              <a:gd name="connsiteY47" fmla="*/ 5495959 h 6858000"/>
              <a:gd name="connsiteX48" fmla="*/ 4734146 w 5305156"/>
              <a:gd name="connsiteY48" fmla="*/ 5570873 h 6858000"/>
              <a:gd name="connsiteX49" fmla="*/ 4741170 w 5305156"/>
              <a:gd name="connsiteY49" fmla="*/ 5558256 h 6858000"/>
              <a:gd name="connsiteX50" fmla="*/ 4651972 w 5305156"/>
              <a:gd name="connsiteY50" fmla="*/ 5480976 h 6858000"/>
              <a:gd name="connsiteX51" fmla="*/ 4651972 w 5305156"/>
              <a:gd name="connsiteY51" fmla="*/ 5134798 h 6858000"/>
              <a:gd name="connsiteX52" fmla="*/ 4865486 w 5305156"/>
              <a:gd name="connsiteY52" fmla="*/ 5320110 h 6858000"/>
              <a:gd name="connsiteX53" fmla="*/ 4871104 w 5305156"/>
              <a:gd name="connsiteY53" fmla="*/ 5309070 h 6858000"/>
              <a:gd name="connsiteX54" fmla="*/ 4659698 w 5305156"/>
              <a:gd name="connsiteY54" fmla="*/ 5125335 h 6858000"/>
              <a:gd name="connsiteX55" fmla="*/ 4984885 w 5305156"/>
              <a:gd name="connsiteY55" fmla="*/ 4847761 h 6858000"/>
              <a:gd name="connsiteX56" fmla="*/ 4319762 w 5305156"/>
              <a:gd name="connsiteY56" fmla="*/ 4487388 h 6858000"/>
              <a:gd name="connsiteX57" fmla="*/ 4541703 w 5305156"/>
              <a:gd name="connsiteY57" fmla="*/ 4680586 h 6858000"/>
              <a:gd name="connsiteX58" fmla="*/ 4548726 w 5305156"/>
              <a:gd name="connsiteY58" fmla="*/ 4670335 h 6858000"/>
              <a:gd name="connsiteX59" fmla="*/ 4542406 w 5305156"/>
              <a:gd name="connsiteY59" fmla="*/ 4680586 h 6858000"/>
              <a:gd name="connsiteX60" fmla="*/ 4642139 w 5305156"/>
              <a:gd name="connsiteY60" fmla="*/ 4768116 h 6858000"/>
              <a:gd name="connsiteX61" fmla="*/ 4642139 w 5305156"/>
              <a:gd name="connsiteY61" fmla="*/ 5114295 h 6858000"/>
              <a:gd name="connsiteX62" fmla="*/ 4399127 w 5305156"/>
              <a:gd name="connsiteY62" fmla="*/ 4902960 h 6858000"/>
              <a:gd name="connsiteX63" fmla="*/ 4392103 w 5305156"/>
              <a:gd name="connsiteY63" fmla="*/ 4913212 h 6858000"/>
              <a:gd name="connsiteX64" fmla="*/ 4398424 w 5305156"/>
              <a:gd name="connsiteY64" fmla="*/ 4902172 h 6858000"/>
              <a:gd name="connsiteX65" fmla="*/ 4319762 w 5305156"/>
              <a:gd name="connsiteY65" fmla="*/ 4833567 h 6858000"/>
              <a:gd name="connsiteX66" fmla="*/ 4319762 w 5305156"/>
              <a:gd name="connsiteY66" fmla="*/ 4487388 h 6858000"/>
              <a:gd name="connsiteX67" fmla="*/ 4648460 w 5305156"/>
              <a:gd name="connsiteY67" fmla="*/ 4196409 h 6858000"/>
              <a:gd name="connsiteX68" fmla="*/ 4972945 w 5305156"/>
              <a:gd name="connsiteY68" fmla="*/ 4478714 h 6858000"/>
              <a:gd name="connsiteX69" fmla="*/ 4647758 w 5305156"/>
              <a:gd name="connsiteY69" fmla="*/ 4756288 h 6858000"/>
              <a:gd name="connsiteX70" fmla="*/ 4548726 w 5305156"/>
              <a:gd name="connsiteY70" fmla="*/ 4670335 h 6858000"/>
              <a:gd name="connsiteX71" fmla="*/ 4323273 w 5305156"/>
              <a:gd name="connsiteY71" fmla="*/ 4473983 h 6858000"/>
              <a:gd name="connsiteX72" fmla="*/ 4648460 w 5305156"/>
              <a:gd name="connsiteY72" fmla="*/ 4196409 h 6858000"/>
              <a:gd name="connsiteX73" fmla="*/ 4312036 w 5305156"/>
              <a:gd name="connsiteY73" fmla="*/ 3544268 h 6858000"/>
              <a:gd name="connsiteX74" fmla="*/ 4636520 w 5305156"/>
              <a:gd name="connsiteY74" fmla="*/ 3826573 h 6858000"/>
              <a:gd name="connsiteX75" fmla="*/ 4311333 w 5305156"/>
              <a:gd name="connsiteY75" fmla="*/ 4104935 h 6858000"/>
              <a:gd name="connsiteX76" fmla="*/ 3986848 w 5305156"/>
              <a:gd name="connsiteY76" fmla="*/ 3821842 h 6858000"/>
              <a:gd name="connsiteX77" fmla="*/ 4302905 w 5305156"/>
              <a:gd name="connsiteY77" fmla="*/ 3552154 h 6858000"/>
              <a:gd name="connsiteX78" fmla="*/ 4312036 w 5305156"/>
              <a:gd name="connsiteY78" fmla="*/ 3544268 h 6858000"/>
              <a:gd name="connsiteX79" fmla="*/ 3986848 w 5305156"/>
              <a:gd name="connsiteY79" fmla="*/ 2538851 h 6858000"/>
              <a:gd name="connsiteX80" fmla="*/ 4194744 w 5305156"/>
              <a:gd name="connsiteY80" fmla="*/ 2719432 h 6858000"/>
              <a:gd name="connsiteX81" fmla="*/ 4201064 w 5305156"/>
              <a:gd name="connsiteY81" fmla="*/ 2708392 h 6858000"/>
              <a:gd name="connsiteX82" fmla="*/ 4195446 w 5305156"/>
              <a:gd name="connsiteY82" fmla="*/ 2720221 h 6858000"/>
              <a:gd name="connsiteX83" fmla="*/ 4309226 w 5305156"/>
              <a:gd name="connsiteY83" fmla="*/ 2819579 h 6858000"/>
              <a:gd name="connsiteX84" fmla="*/ 4309226 w 5305156"/>
              <a:gd name="connsiteY84" fmla="*/ 3165758 h 6858000"/>
              <a:gd name="connsiteX85" fmla="*/ 4071131 w 5305156"/>
              <a:gd name="connsiteY85" fmla="*/ 2958366 h 6858000"/>
              <a:gd name="connsiteX86" fmla="*/ 4064809 w 5305156"/>
              <a:gd name="connsiteY86" fmla="*/ 2969406 h 6858000"/>
              <a:gd name="connsiteX87" fmla="*/ 4070428 w 5305156"/>
              <a:gd name="connsiteY87" fmla="*/ 2957578 h 6858000"/>
              <a:gd name="connsiteX88" fmla="*/ 3986848 w 5305156"/>
              <a:gd name="connsiteY88" fmla="*/ 2885030 h 6858000"/>
              <a:gd name="connsiteX89" fmla="*/ 3986848 w 5305156"/>
              <a:gd name="connsiteY89" fmla="*/ 2538851 h 6858000"/>
              <a:gd name="connsiteX90" fmla="*/ 4652674 w 5305156"/>
              <a:gd name="connsiteY90" fmla="*/ 1598885 h 6858000"/>
              <a:gd name="connsiteX91" fmla="*/ 4972945 w 5305156"/>
              <a:gd name="connsiteY91" fmla="*/ 1878036 h 6858000"/>
              <a:gd name="connsiteX92" fmla="*/ 4647758 w 5305156"/>
              <a:gd name="connsiteY92" fmla="*/ 2155610 h 6858000"/>
              <a:gd name="connsiteX93" fmla="*/ 4538894 w 5305156"/>
              <a:gd name="connsiteY93" fmla="*/ 2060983 h 6858000"/>
              <a:gd name="connsiteX94" fmla="*/ 4533275 w 5305156"/>
              <a:gd name="connsiteY94" fmla="*/ 2072022 h 6858000"/>
              <a:gd name="connsiteX95" fmla="*/ 4642139 w 5305156"/>
              <a:gd name="connsiteY95" fmla="*/ 2166650 h 6858000"/>
              <a:gd name="connsiteX96" fmla="*/ 4642139 w 5305156"/>
              <a:gd name="connsiteY96" fmla="*/ 2513617 h 6858000"/>
              <a:gd name="connsiteX97" fmla="*/ 4408960 w 5305156"/>
              <a:gd name="connsiteY97" fmla="*/ 2310168 h 6858000"/>
              <a:gd name="connsiteX98" fmla="*/ 4402639 w 5305156"/>
              <a:gd name="connsiteY98" fmla="*/ 2322785 h 6858000"/>
              <a:gd name="connsiteX99" fmla="*/ 4640032 w 5305156"/>
              <a:gd name="connsiteY99" fmla="*/ 2530177 h 6858000"/>
              <a:gd name="connsiteX100" fmla="*/ 4314845 w 5305156"/>
              <a:gd name="connsiteY100" fmla="*/ 2807751 h 6858000"/>
              <a:gd name="connsiteX101" fmla="*/ 4201064 w 5305156"/>
              <a:gd name="connsiteY101" fmla="*/ 2708392 h 6858000"/>
              <a:gd name="connsiteX102" fmla="*/ 3991063 w 5305156"/>
              <a:gd name="connsiteY102" fmla="*/ 2525446 h 6858000"/>
              <a:gd name="connsiteX103" fmla="*/ 4316249 w 5305156"/>
              <a:gd name="connsiteY103" fmla="*/ 2247872 h 6858000"/>
              <a:gd name="connsiteX104" fmla="*/ 4401936 w 5305156"/>
              <a:gd name="connsiteY104" fmla="*/ 2322785 h 6858000"/>
              <a:gd name="connsiteX105" fmla="*/ 4408257 w 5305156"/>
              <a:gd name="connsiteY105" fmla="*/ 2310168 h 6858000"/>
              <a:gd name="connsiteX106" fmla="*/ 4319762 w 5305156"/>
              <a:gd name="connsiteY106" fmla="*/ 2232889 h 6858000"/>
              <a:gd name="connsiteX107" fmla="*/ 4319762 w 5305156"/>
              <a:gd name="connsiteY107" fmla="*/ 1885922 h 6858000"/>
              <a:gd name="connsiteX108" fmla="*/ 4532573 w 5305156"/>
              <a:gd name="connsiteY108" fmla="*/ 2072022 h 6858000"/>
              <a:gd name="connsiteX109" fmla="*/ 4538894 w 5305156"/>
              <a:gd name="connsiteY109" fmla="*/ 2060194 h 6858000"/>
              <a:gd name="connsiteX110" fmla="*/ 4327487 w 5305156"/>
              <a:gd name="connsiteY110" fmla="*/ 1876459 h 6858000"/>
              <a:gd name="connsiteX111" fmla="*/ 4652674 w 5305156"/>
              <a:gd name="connsiteY111" fmla="*/ 1598885 h 6858000"/>
              <a:gd name="connsiteX112" fmla="*/ 3986848 w 5305156"/>
              <a:gd name="connsiteY112" fmla="*/ 1238512 h 6858000"/>
              <a:gd name="connsiteX113" fmla="*/ 4209493 w 5305156"/>
              <a:gd name="connsiteY113" fmla="*/ 1432499 h 6858000"/>
              <a:gd name="connsiteX114" fmla="*/ 4309226 w 5305156"/>
              <a:gd name="connsiteY114" fmla="*/ 1519240 h 6858000"/>
              <a:gd name="connsiteX115" fmla="*/ 4309226 w 5305156"/>
              <a:gd name="connsiteY115" fmla="*/ 1865419 h 6858000"/>
              <a:gd name="connsiteX116" fmla="*/ 4066916 w 5305156"/>
              <a:gd name="connsiteY116" fmla="*/ 1654085 h 6858000"/>
              <a:gd name="connsiteX117" fmla="*/ 4059892 w 5305156"/>
              <a:gd name="connsiteY117" fmla="*/ 1665124 h 6858000"/>
              <a:gd name="connsiteX118" fmla="*/ 4304309 w 5305156"/>
              <a:gd name="connsiteY118" fmla="*/ 1878036 h 6858000"/>
              <a:gd name="connsiteX119" fmla="*/ 3979123 w 5305156"/>
              <a:gd name="connsiteY119" fmla="*/ 2155610 h 6858000"/>
              <a:gd name="connsiteX120" fmla="*/ 3828118 w 5305156"/>
              <a:gd name="connsiteY120" fmla="*/ 2023920 h 6858000"/>
              <a:gd name="connsiteX121" fmla="*/ 3658852 w 5305156"/>
              <a:gd name="connsiteY121" fmla="*/ 1876459 h 6858000"/>
              <a:gd name="connsiteX122" fmla="*/ 3984040 w 5305156"/>
              <a:gd name="connsiteY122" fmla="*/ 1598885 h 6858000"/>
              <a:gd name="connsiteX123" fmla="*/ 4059191 w 5305156"/>
              <a:gd name="connsiteY123" fmla="*/ 1664336 h 6858000"/>
              <a:gd name="connsiteX124" fmla="*/ 4066214 w 5305156"/>
              <a:gd name="connsiteY124" fmla="*/ 1654085 h 6858000"/>
              <a:gd name="connsiteX125" fmla="*/ 3986848 w 5305156"/>
              <a:gd name="connsiteY125" fmla="*/ 1585480 h 6858000"/>
              <a:gd name="connsiteX126" fmla="*/ 3986848 w 5305156"/>
              <a:gd name="connsiteY126" fmla="*/ 1238512 h 6858000"/>
              <a:gd name="connsiteX127" fmla="*/ 4316249 w 5305156"/>
              <a:gd name="connsiteY127" fmla="*/ 947533 h 6858000"/>
              <a:gd name="connsiteX128" fmla="*/ 4640032 w 5305156"/>
              <a:gd name="connsiteY128" fmla="*/ 1230627 h 6858000"/>
              <a:gd name="connsiteX129" fmla="*/ 4314845 w 5305156"/>
              <a:gd name="connsiteY129" fmla="*/ 1508201 h 6858000"/>
              <a:gd name="connsiteX130" fmla="*/ 4216517 w 5305156"/>
              <a:gd name="connsiteY130" fmla="*/ 1422247 h 6858000"/>
              <a:gd name="connsiteX131" fmla="*/ 4209493 w 5305156"/>
              <a:gd name="connsiteY131" fmla="*/ 1432499 h 6858000"/>
              <a:gd name="connsiteX132" fmla="*/ 4215814 w 5305156"/>
              <a:gd name="connsiteY132" fmla="*/ 1421459 h 6858000"/>
              <a:gd name="connsiteX133" fmla="*/ 3991063 w 5305156"/>
              <a:gd name="connsiteY133" fmla="*/ 1225107 h 6858000"/>
              <a:gd name="connsiteX134" fmla="*/ 4316249 w 5305156"/>
              <a:gd name="connsiteY134" fmla="*/ 947533 h 6858000"/>
              <a:gd name="connsiteX135" fmla="*/ 3979825 w 5305156"/>
              <a:gd name="connsiteY135" fmla="*/ 296181 h 6858000"/>
              <a:gd name="connsiteX136" fmla="*/ 4304309 w 5305156"/>
              <a:gd name="connsiteY136" fmla="*/ 578486 h 6858000"/>
              <a:gd name="connsiteX137" fmla="*/ 3979123 w 5305156"/>
              <a:gd name="connsiteY137" fmla="*/ 856060 h 6858000"/>
              <a:gd name="connsiteX138" fmla="*/ 3654638 w 5305156"/>
              <a:gd name="connsiteY138" fmla="*/ 573754 h 6858000"/>
              <a:gd name="connsiteX139" fmla="*/ 3970694 w 5305156"/>
              <a:gd name="connsiteY139" fmla="*/ 304066 h 6858000"/>
              <a:gd name="connsiteX140" fmla="*/ 3979825 w 5305156"/>
              <a:gd name="connsiteY140" fmla="*/ 296181 h 6858000"/>
              <a:gd name="connsiteX141" fmla="*/ 4078431 w 5305156"/>
              <a:gd name="connsiteY141" fmla="*/ 0 h 6858000"/>
              <a:gd name="connsiteX142" fmla="*/ 4556976 w 5305156"/>
              <a:gd name="connsiteY142" fmla="*/ 0 h 6858000"/>
              <a:gd name="connsiteX143" fmla="*/ 4541616 w 5305156"/>
              <a:gd name="connsiteY143" fmla="*/ 13087 h 6858000"/>
              <a:gd name="connsiteX144" fmla="*/ 4314845 w 5305156"/>
              <a:gd name="connsiteY144" fmla="*/ 206284 h 6858000"/>
              <a:gd name="connsiteX145" fmla="*/ 4145929 w 5305156"/>
              <a:gd name="connsiteY145" fmla="*/ 58896 h 6858000"/>
              <a:gd name="connsiteX146" fmla="*/ 3986848 w 5305156"/>
              <a:gd name="connsiteY146" fmla="*/ 0 h 6858000"/>
              <a:gd name="connsiteX147" fmla="*/ 4059455 w 5305156"/>
              <a:gd name="connsiteY147" fmla="*/ 0 h 6858000"/>
              <a:gd name="connsiteX148" fmla="*/ 4076924 w 5305156"/>
              <a:gd name="connsiteY148" fmla="*/ 15255 h 6858000"/>
              <a:gd name="connsiteX149" fmla="*/ 4309226 w 5305156"/>
              <a:gd name="connsiteY149" fmla="*/ 218113 h 6858000"/>
              <a:gd name="connsiteX150" fmla="*/ 4309226 w 5305156"/>
              <a:gd name="connsiteY150" fmla="*/ 564292 h 6858000"/>
              <a:gd name="connsiteX151" fmla="*/ 3986848 w 5305156"/>
              <a:gd name="connsiteY151" fmla="*/ 283564 h 6858000"/>
              <a:gd name="connsiteX152" fmla="*/ 3986848 w 5305156"/>
              <a:gd name="connsiteY152" fmla="*/ 84404 h 6858000"/>
              <a:gd name="connsiteX153" fmla="*/ 0 w 5305156"/>
              <a:gd name="connsiteY153" fmla="*/ 0 h 6858000"/>
              <a:gd name="connsiteX154" fmla="*/ 3038475 w 5305156"/>
              <a:gd name="connsiteY154" fmla="*/ 0 h 6858000"/>
              <a:gd name="connsiteX155" fmla="*/ 3975611 w 5305156"/>
              <a:gd name="connsiteY155" fmla="*/ 0 h 6858000"/>
              <a:gd name="connsiteX156" fmla="*/ 3975611 w 5305156"/>
              <a:gd name="connsiteY156" fmla="*/ 1953 h 6858000"/>
              <a:gd name="connsiteX157" fmla="*/ 3975611 w 5305156"/>
              <a:gd name="connsiteY157" fmla="*/ 283564 h 6858000"/>
              <a:gd name="connsiteX158" fmla="*/ 3961564 w 5305156"/>
              <a:gd name="connsiteY158" fmla="*/ 295392 h 6858000"/>
              <a:gd name="connsiteX159" fmla="*/ 3970694 w 5305156"/>
              <a:gd name="connsiteY159" fmla="*/ 304066 h 6858000"/>
              <a:gd name="connsiteX160" fmla="*/ 3960862 w 5305156"/>
              <a:gd name="connsiteY160" fmla="*/ 295392 h 6858000"/>
              <a:gd name="connsiteX161" fmla="*/ 3639186 w 5305156"/>
              <a:gd name="connsiteY161" fmla="*/ 570600 h 6858000"/>
              <a:gd name="connsiteX162" fmla="*/ 3639186 w 5305156"/>
              <a:gd name="connsiteY162" fmla="*/ 589526 h 6858000"/>
              <a:gd name="connsiteX163" fmla="*/ 3651126 w 5305156"/>
              <a:gd name="connsiteY163" fmla="*/ 599777 h 6858000"/>
              <a:gd name="connsiteX164" fmla="*/ 3651126 w 5305156"/>
              <a:gd name="connsiteY164" fmla="*/ 587160 h 6858000"/>
              <a:gd name="connsiteX165" fmla="*/ 3972801 w 5305156"/>
              <a:gd name="connsiteY165" fmla="*/ 867888 h 6858000"/>
              <a:gd name="connsiteX166" fmla="*/ 3972801 w 5305156"/>
              <a:gd name="connsiteY166" fmla="*/ 1214067 h 6858000"/>
              <a:gd name="connsiteX167" fmla="*/ 3651126 w 5305156"/>
              <a:gd name="connsiteY167" fmla="*/ 933339 h 6858000"/>
              <a:gd name="connsiteX168" fmla="*/ 3651126 w 5305156"/>
              <a:gd name="connsiteY168" fmla="*/ 600566 h 6858000"/>
              <a:gd name="connsiteX169" fmla="*/ 3639186 w 5305156"/>
              <a:gd name="connsiteY169" fmla="*/ 590314 h 6858000"/>
              <a:gd name="connsiteX170" fmla="*/ 3639186 w 5305156"/>
              <a:gd name="connsiteY170" fmla="*/ 938859 h 6858000"/>
              <a:gd name="connsiteX171" fmla="*/ 3306976 w 5305156"/>
              <a:gd name="connsiteY171" fmla="*/ 1221952 h 6858000"/>
              <a:gd name="connsiteX172" fmla="*/ 3306976 w 5305156"/>
              <a:gd name="connsiteY172" fmla="*/ 1591788 h 6858000"/>
              <a:gd name="connsiteX173" fmla="*/ 3624438 w 5305156"/>
              <a:gd name="connsiteY173" fmla="*/ 1867785 h 6858000"/>
              <a:gd name="connsiteX174" fmla="*/ 3624438 w 5305156"/>
              <a:gd name="connsiteY174" fmla="*/ 1851225 h 6858000"/>
              <a:gd name="connsiteX175" fmla="*/ 3318214 w 5305156"/>
              <a:gd name="connsiteY175" fmla="*/ 1585480 h 6858000"/>
              <a:gd name="connsiteX176" fmla="*/ 3318214 w 5305156"/>
              <a:gd name="connsiteY176" fmla="*/ 1238512 h 6858000"/>
              <a:gd name="connsiteX177" fmla="*/ 3624438 w 5305156"/>
              <a:gd name="connsiteY177" fmla="*/ 1505046 h 6858000"/>
              <a:gd name="connsiteX178" fmla="*/ 3624438 w 5305156"/>
              <a:gd name="connsiteY178" fmla="*/ 1488487 h 6858000"/>
              <a:gd name="connsiteX179" fmla="*/ 3322428 w 5305156"/>
              <a:gd name="connsiteY179" fmla="*/ 1225107 h 6858000"/>
              <a:gd name="connsiteX180" fmla="*/ 3647615 w 5305156"/>
              <a:gd name="connsiteY180" fmla="*/ 947533 h 6858000"/>
              <a:gd name="connsiteX181" fmla="*/ 3972100 w 5305156"/>
              <a:gd name="connsiteY181" fmla="*/ 1230627 h 6858000"/>
              <a:gd name="connsiteX182" fmla="*/ 3646912 w 5305156"/>
              <a:gd name="connsiteY182" fmla="*/ 1508201 h 6858000"/>
              <a:gd name="connsiteX183" fmla="*/ 3625139 w 5305156"/>
              <a:gd name="connsiteY183" fmla="*/ 1489275 h 6858000"/>
              <a:gd name="connsiteX184" fmla="*/ 3625139 w 5305156"/>
              <a:gd name="connsiteY184" fmla="*/ 1505835 h 6858000"/>
              <a:gd name="connsiteX185" fmla="*/ 3640591 w 5305156"/>
              <a:gd name="connsiteY185" fmla="*/ 1519240 h 6858000"/>
              <a:gd name="connsiteX186" fmla="*/ 3640591 w 5305156"/>
              <a:gd name="connsiteY186" fmla="*/ 1865419 h 6858000"/>
              <a:gd name="connsiteX187" fmla="*/ 3625139 w 5305156"/>
              <a:gd name="connsiteY187" fmla="*/ 1852014 h 6858000"/>
              <a:gd name="connsiteX188" fmla="*/ 3625139 w 5305156"/>
              <a:gd name="connsiteY188" fmla="*/ 1868573 h 6858000"/>
              <a:gd name="connsiteX189" fmla="*/ 3639186 w 5305156"/>
              <a:gd name="connsiteY189" fmla="*/ 1881190 h 6858000"/>
              <a:gd name="connsiteX190" fmla="*/ 3639186 w 5305156"/>
              <a:gd name="connsiteY190" fmla="*/ 2058617 h 6858000"/>
              <a:gd name="connsiteX191" fmla="*/ 3651126 w 5305156"/>
              <a:gd name="connsiteY191" fmla="*/ 2060194 h 6858000"/>
              <a:gd name="connsiteX192" fmla="*/ 3651126 w 5305156"/>
              <a:gd name="connsiteY192" fmla="*/ 1885922 h 6858000"/>
              <a:gd name="connsiteX193" fmla="*/ 3821095 w 5305156"/>
              <a:gd name="connsiteY193" fmla="*/ 2034172 h 6858000"/>
              <a:gd name="connsiteX194" fmla="*/ 3828118 w 5305156"/>
              <a:gd name="connsiteY194" fmla="*/ 2023920 h 6858000"/>
              <a:gd name="connsiteX195" fmla="*/ 3821095 w 5305156"/>
              <a:gd name="connsiteY195" fmla="*/ 2034960 h 6858000"/>
              <a:gd name="connsiteX196" fmla="*/ 3972801 w 5305156"/>
              <a:gd name="connsiteY196" fmla="*/ 2166650 h 6858000"/>
              <a:gd name="connsiteX197" fmla="*/ 3972801 w 5305156"/>
              <a:gd name="connsiteY197" fmla="*/ 2513617 h 6858000"/>
              <a:gd name="connsiteX198" fmla="*/ 3651126 w 5305156"/>
              <a:gd name="connsiteY198" fmla="*/ 2232889 h 6858000"/>
              <a:gd name="connsiteX199" fmla="*/ 3651126 w 5305156"/>
              <a:gd name="connsiteY199" fmla="*/ 2060983 h 6858000"/>
              <a:gd name="connsiteX200" fmla="*/ 3639186 w 5305156"/>
              <a:gd name="connsiteY200" fmla="*/ 2059405 h 6858000"/>
              <a:gd name="connsiteX201" fmla="*/ 3639186 w 5305156"/>
              <a:gd name="connsiteY201" fmla="*/ 2238409 h 6858000"/>
              <a:gd name="connsiteX202" fmla="*/ 3423566 w 5305156"/>
              <a:gd name="connsiteY202" fmla="*/ 2422144 h 6858000"/>
              <a:gd name="connsiteX203" fmla="*/ 3435506 w 5305156"/>
              <a:gd name="connsiteY203" fmla="*/ 2428452 h 6858000"/>
              <a:gd name="connsiteX204" fmla="*/ 3647615 w 5305156"/>
              <a:gd name="connsiteY204" fmla="*/ 2247872 h 6858000"/>
              <a:gd name="connsiteX205" fmla="*/ 3972100 w 5305156"/>
              <a:gd name="connsiteY205" fmla="*/ 2530177 h 6858000"/>
              <a:gd name="connsiteX206" fmla="*/ 3646912 w 5305156"/>
              <a:gd name="connsiteY206" fmla="*/ 2807751 h 6858000"/>
              <a:gd name="connsiteX207" fmla="*/ 3322428 w 5305156"/>
              <a:gd name="connsiteY207" fmla="*/ 2525446 h 6858000"/>
              <a:gd name="connsiteX208" fmla="*/ 3434803 w 5305156"/>
              <a:gd name="connsiteY208" fmla="*/ 2429241 h 6858000"/>
              <a:gd name="connsiteX209" fmla="*/ 3422863 w 5305156"/>
              <a:gd name="connsiteY209" fmla="*/ 2422933 h 6858000"/>
              <a:gd name="connsiteX210" fmla="*/ 3306976 w 5305156"/>
              <a:gd name="connsiteY210" fmla="*/ 2522291 h 6858000"/>
              <a:gd name="connsiteX211" fmla="*/ 3306976 w 5305156"/>
              <a:gd name="connsiteY211" fmla="*/ 2773054 h 6858000"/>
              <a:gd name="connsiteX212" fmla="*/ 3318214 w 5305156"/>
              <a:gd name="connsiteY212" fmla="*/ 2778574 h 6858000"/>
              <a:gd name="connsiteX213" fmla="*/ 3318214 w 5305156"/>
              <a:gd name="connsiteY213" fmla="*/ 2538851 h 6858000"/>
              <a:gd name="connsiteX214" fmla="*/ 3640591 w 5305156"/>
              <a:gd name="connsiteY214" fmla="*/ 2819579 h 6858000"/>
              <a:gd name="connsiteX215" fmla="*/ 3640591 w 5305156"/>
              <a:gd name="connsiteY215" fmla="*/ 3165758 h 6858000"/>
              <a:gd name="connsiteX216" fmla="*/ 3318214 w 5305156"/>
              <a:gd name="connsiteY216" fmla="*/ 2885030 h 6858000"/>
              <a:gd name="connsiteX217" fmla="*/ 3318214 w 5305156"/>
              <a:gd name="connsiteY217" fmla="*/ 2779363 h 6858000"/>
              <a:gd name="connsiteX218" fmla="*/ 3306976 w 5305156"/>
              <a:gd name="connsiteY218" fmla="*/ 2773843 h 6858000"/>
              <a:gd name="connsiteX219" fmla="*/ 3306976 w 5305156"/>
              <a:gd name="connsiteY219" fmla="*/ 2891339 h 6858000"/>
              <a:gd name="connsiteX220" fmla="*/ 3646210 w 5305156"/>
              <a:gd name="connsiteY220" fmla="*/ 3187049 h 6858000"/>
              <a:gd name="connsiteX221" fmla="*/ 3984040 w 5305156"/>
              <a:gd name="connsiteY221" fmla="*/ 2899224 h 6858000"/>
              <a:gd name="connsiteX222" fmla="*/ 4064809 w 5305156"/>
              <a:gd name="connsiteY222" fmla="*/ 2969406 h 6858000"/>
              <a:gd name="connsiteX223" fmla="*/ 4307822 w 5305156"/>
              <a:gd name="connsiteY223" fmla="*/ 3180741 h 6858000"/>
              <a:gd name="connsiteX224" fmla="*/ 4307822 w 5305156"/>
              <a:gd name="connsiteY224" fmla="*/ 3519034 h 6858000"/>
              <a:gd name="connsiteX225" fmla="*/ 4319762 w 5305156"/>
              <a:gd name="connsiteY225" fmla="*/ 3519034 h 6858000"/>
              <a:gd name="connsiteX226" fmla="*/ 4319762 w 5305156"/>
              <a:gd name="connsiteY226" fmla="*/ 3500109 h 6858000"/>
              <a:gd name="connsiteX227" fmla="*/ 4319762 w 5305156"/>
              <a:gd name="connsiteY227" fmla="*/ 3186261 h 6858000"/>
              <a:gd name="connsiteX228" fmla="*/ 4642139 w 5305156"/>
              <a:gd name="connsiteY228" fmla="*/ 3466989 h 6858000"/>
              <a:gd name="connsiteX229" fmla="*/ 4642139 w 5305156"/>
              <a:gd name="connsiteY229" fmla="*/ 3495377 h 6858000"/>
              <a:gd name="connsiteX230" fmla="*/ 4642139 w 5305156"/>
              <a:gd name="connsiteY230" fmla="*/ 3812379 h 6858000"/>
              <a:gd name="connsiteX231" fmla="*/ 4319762 w 5305156"/>
              <a:gd name="connsiteY231" fmla="*/ 3532439 h 6858000"/>
              <a:gd name="connsiteX232" fmla="*/ 4319762 w 5305156"/>
              <a:gd name="connsiteY232" fmla="*/ 3519822 h 6858000"/>
              <a:gd name="connsiteX233" fmla="*/ 4307822 w 5305156"/>
              <a:gd name="connsiteY233" fmla="*/ 3519822 h 6858000"/>
              <a:gd name="connsiteX234" fmla="*/ 4307822 w 5305156"/>
              <a:gd name="connsiteY234" fmla="*/ 3531651 h 6858000"/>
              <a:gd name="connsiteX235" fmla="*/ 4293775 w 5305156"/>
              <a:gd name="connsiteY235" fmla="*/ 3543479 h 6858000"/>
              <a:gd name="connsiteX236" fmla="*/ 4302905 w 5305156"/>
              <a:gd name="connsiteY236" fmla="*/ 3552154 h 6858000"/>
              <a:gd name="connsiteX237" fmla="*/ 4293072 w 5305156"/>
              <a:gd name="connsiteY237" fmla="*/ 3544268 h 6858000"/>
              <a:gd name="connsiteX238" fmla="*/ 3971397 w 5305156"/>
              <a:gd name="connsiteY238" fmla="*/ 3818688 h 6858000"/>
              <a:gd name="connsiteX239" fmla="*/ 3971397 w 5305156"/>
              <a:gd name="connsiteY239" fmla="*/ 3838402 h 6858000"/>
              <a:gd name="connsiteX240" fmla="*/ 3983337 w 5305156"/>
              <a:gd name="connsiteY240" fmla="*/ 3848653 h 6858000"/>
              <a:gd name="connsiteX241" fmla="*/ 3983337 w 5305156"/>
              <a:gd name="connsiteY241" fmla="*/ 3835248 h 6858000"/>
              <a:gd name="connsiteX242" fmla="*/ 4305715 w 5305156"/>
              <a:gd name="connsiteY242" fmla="*/ 4115975 h 6858000"/>
              <a:gd name="connsiteX243" fmla="*/ 4305715 w 5305156"/>
              <a:gd name="connsiteY243" fmla="*/ 4462154 h 6858000"/>
              <a:gd name="connsiteX244" fmla="*/ 3983337 w 5305156"/>
              <a:gd name="connsiteY244" fmla="*/ 4182215 h 6858000"/>
              <a:gd name="connsiteX245" fmla="*/ 3983337 w 5305156"/>
              <a:gd name="connsiteY245" fmla="*/ 3849441 h 6858000"/>
              <a:gd name="connsiteX246" fmla="*/ 3971397 w 5305156"/>
              <a:gd name="connsiteY246" fmla="*/ 3839190 h 6858000"/>
              <a:gd name="connsiteX247" fmla="*/ 3971397 w 5305156"/>
              <a:gd name="connsiteY247" fmla="*/ 4186946 h 6858000"/>
              <a:gd name="connsiteX248" fmla="*/ 3639186 w 5305156"/>
              <a:gd name="connsiteY248" fmla="*/ 4470828 h 6858000"/>
              <a:gd name="connsiteX249" fmla="*/ 3639186 w 5305156"/>
              <a:gd name="connsiteY249" fmla="*/ 4839875 h 6858000"/>
              <a:gd name="connsiteX250" fmla="*/ 3956647 w 5305156"/>
              <a:gd name="connsiteY250" fmla="*/ 5116661 h 6858000"/>
              <a:gd name="connsiteX251" fmla="*/ 3956647 w 5305156"/>
              <a:gd name="connsiteY251" fmla="*/ 5100101 h 6858000"/>
              <a:gd name="connsiteX252" fmla="*/ 3651126 w 5305156"/>
              <a:gd name="connsiteY252" fmla="*/ 4833567 h 6858000"/>
              <a:gd name="connsiteX253" fmla="*/ 3651126 w 5305156"/>
              <a:gd name="connsiteY253" fmla="*/ 4487388 h 6858000"/>
              <a:gd name="connsiteX254" fmla="*/ 3956647 w 5305156"/>
              <a:gd name="connsiteY254" fmla="*/ 4753134 h 6858000"/>
              <a:gd name="connsiteX255" fmla="*/ 3956647 w 5305156"/>
              <a:gd name="connsiteY255" fmla="*/ 4737362 h 6858000"/>
              <a:gd name="connsiteX256" fmla="*/ 3654638 w 5305156"/>
              <a:gd name="connsiteY256" fmla="*/ 4473983 h 6858000"/>
              <a:gd name="connsiteX257" fmla="*/ 3979825 w 5305156"/>
              <a:gd name="connsiteY257" fmla="*/ 4196409 h 6858000"/>
              <a:gd name="connsiteX258" fmla="*/ 4304309 w 5305156"/>
              <a:gd name="connsiteY258" fmla="*/ 4478714 h 6858000"/>
              <a:gd name="connsiteX259" fmla="*/ 3979123 w 5305156"/>
              <a:gd name="connsiteY259" fmla="*/ 4756288 h 6858000"/>
              <a:gd name="connsiteX260" fmla="*/ 3957350 w 5305156"/>
              <a:gd name="connsiteY260" fmla="*/ 4737362 h 6858000"/>
              <a:gd name="connsiteX261" fmla="*/ 3957350 w 5305156"/>
              <a:gd name="connsiteY261" fmla="*/ 4753922 h 6858000"/>
              <a:gd name="connsiteX262" fmla="*/ 3973504 w 5305156"/>
              <a:gd name="connsiteY262" fmla="*/ 4768116 h 6858000"/>
              <a:gd name="connsiteX263" fmla="*/ 3973504 w 5305156"/>
              <a:gd name="connsiteY263" fmla="*/ 5114295 h 6858000"/>
              <a:gd name="connsiteX264" fmla="*/ 3957350 w 5305156"/>
              <a:gd name="connsiteY264" fmla="*/ 5100101 h 6858000"/>
              <a:gd name="connsiteX265" fmla="*/ 3957350 w 5305156"/>
              <a:gd name="connsiteY265" fmla="*/ 5116661 h 6858000"/>
              <a:gd name="connsiteX266" fmla="*/ 3971397 w 5305156"/>
              <a:gd name="connsiteY266" fmla="*/ 5129278 h 6858000"/>
              <a:gd name="connsiteX267" fmla="*/ 3971397 w 5305156"/>
              <a:gd name="connsiteY267" fmla="*/ 5306704 h 6858000"/>
              <a:gd name="connsiteX268" fmla="*/ 3983337 w 5305156"/>
              <a:gd name="connsiteY268" fmla="*/ 5309070 h 6858000"/>
              <a:gd name="connsiteX269" fmla="*/ 3983337 w 5305156"/>
              <a:gd name="connsiteY269" fmla="*/ 5134798 h 6858000"/>
              <a:gd name="connsiteX270" fmla="*/ 4153305 w 5305156"/>
              <a:gd name="connsiteY270" fmla="*/ 5283047 h 6858000"/>
              <a:gd name="connsiteX271" fmla="*/ 4160329 w 5305156"/>
              <a:gd name="connsiteY271" fmla="*/ 5272008 h 6858000"/>
              <a:gd name="connsiteX272" fmla="*/ 3991063 w 5305156"/>
              <a:gd name="connsiteY272" fmla="*/ 5125335 h 6858000"/>
              <a:gd name="connsiteX273" fmla="*/ 4316249 w 5305156"/>
              <a:gd name="connsiteY273" fmla="*/ 4847761 h 6858000"/>
              <a:gd name="connsiteX274" fmla="*/ 4392103 w 5305156"/>
              <a:gd name="connsiteY274" fmla="*/ 4913212 h 6858000"/>
              <a:gd name="connsiteX275" fmla="*/ 4636520 w 5305156"/>
              <a:gd name="connsiteY275" fmla="*/ 5126124 h 6858000"/>
              <a:gd name="connsiteX276" fmla="*/ 4311333 w 5305156"/>
              <a:gd name="connsiteY276" fmla="*/ 5403697 h 6858000"/>
              <a:gd name="connsiteX277" fmla="*/ 4160329 w 5305156"/>
              <a:gd name="connsiteY277" fmla="*/ 5272796 h 6858000"/>
              <a:gd name="connsiteX278" fmla="*/ 4154007 w 5305156"/>
              <a:gd name="connsiteY278" fmla="*/ 5283047 h 6858000"/>
              <a:gd name="connsiteX279" fmla="*/ 4305715 w 5305156"/>
              <a:gd name="connsiteY279" fmla="*/ 5415526 h 6858000"/>
              <a:gd name="connsiteX280" fmla="*/ 4305715 w 5305156"/>
              <a:gd name="connsiteY280" fmla="*/ 5761705 h 6858000"/>
              <a:gd name="connsiteX281" fmla="*/ 3983337 w 5305156"/>
              <a:gd name="connsiteY281" fmla="*/ 5480976 h 6858000"/>
              <a:gd name="connsiteX282" fmla="*/ 3983337 w 5305156"/>
              <a:gd name="connsiteY282" fmla="*/ 5309858 h 6858000"/>
              <a:gd name="connsiteX283" fmla="*/ 3971397 w 5305156"/>
              <a:gd name="connsiteY283" fmla="*/ 5307493 h 6858000"/>
              <a:gd name="connsiteX284" fmla="*/ 3971397 w 5305156"/>
              <a:gd name="connsiteY284" fmla="*/ 5487285 h 6858000"/>
              <a:gd name="connsiteX285" fmla="*/ 3755776 w 5305156"/>
              <a:gd name="connsiteY285" fmla="*/ 5671020 h 6858000"/>
              <a:gd name="connsiteX286" fmla="*/ 3639186 w 5305156"/>
              <a:gd name="connsiteY286" fmla="*/ 5770379 h 6858000"/>
              <a:gd name="connsiteX287" fmla="*/ 3639186 w 5305156"/>
              <a:gd name="connsiteY287" fmla="*/ 6021141 h 6858000"/>
              <a:gd name="connsiteX288" fmla="*/ 3651126 w 5305156"/>
              <a:gd name="connsiteY288" fmla="*/ 6026661 h 6858000"/>
              <a:gd name="connsiteX289" fmla="*/ 3651126 w 5305156"/>
              <a:gd name="connsiteY289" fmla="*/ 5786939 h 6858000"/>
              <a:gd name="connsiteX290" fmla="*/ 3973504 w 5305156"/>
              <a:gd name="connsiteY290" fmla="*/ 6067667 h 6858000"/>
              <a:gd name="connsiteX291" fmla="*/ 3973504 w 5305156"/>
              <a:gd name="connsiteY291" fmla="*/ 6413845 h 6858000"/>
              <a:gd name="connsiteX292" fmla="*/ 3651126 w 5305156"/>
              <a:gd name="connsiteY292" fmla="*/ 6133906 h 6858000"/>
              <a:gd name="connsiteX293" fmla="*/ 3651126 w 5305156"/>
              <a:gd name="connsiteY293" fmla="*/ 6027450 h 6858000"/>
              <a:gd name="connsiteX294" fmla="*/ 3639186 w 5305156"/>
              <a:gd name="connsiteY294" fmla="*/ 6021930 h 6858000"/>
              <a:gd name="connsiteX295" fmla="*/ 3639186 w 5305156"/>
              <a:gd name="connsiteY295" fmla="*/ 6140214 h 6858000"/>
              <a:gd name="connsiteX296" fmla="*/ 3979123 w 5305156"/>
              <a:gd name="connsiteY296" fmla="*/ 6435925 h 6858000"/>
              <a:gd name="connsiteX297" fmla="*/ 4316249 w 5305156"/>
              <a:gd name="connsiteY297" fmla="*/ 6147311 h 6858000"/>
              <a:gd name="connsiteX298" fmla="*/ 4397020 w 5305156"/>
              <a:gd name="connsiteY298" fmla="*/ 6217493 h 6858000"/>
              <a:gd name="connsiteX299" fmla="*/ 4403341 w 5305156"/>
              <a:gd name="connsiteY299" fmla="*/ 6206454 h 6858000"/>
              <a:gd name="connsiteX300" fmla="*/ 4397722 w 5305156"/>
              <a:gd name="connsiteY300" fmla="*/ 6218282 h 6858000"/>
              <a:gd name="connsiteX301" fmla="*/ 4640032 w 5305156"/>
              <a:gd name="connsiteY301" fmla="*/ 6429617 h 6858000"/>
              <a:gd name="connsiteX302" fmla="*/ 4640032 w 5305156"/>
              <a:gd name="connsiteY302" fmla="*/ 6784470 h 6858000"/>
              <a:gd name="connsiteX303" fmla="*/ 4583142 w 5305156"/>
              <a:gd name="connsiteY303" fmla="*/ 6833040 h 6858000"/>
              <a:gd name="connsiteX304" fmla="*/ 4553907 w 5305156"/>
              <a:gd name="connsiteY304" fmla="*/ 6858000 h 6858000"/>
              <a:gd name="connsiteX305" fmla="*/ 3038475 w 5305156"/>
              <a:gd name="connsiteY305" fmla="*/ 6858000 h 6858000"/>
              <a:gd name="connsiteX306" fmla="*/ 0 w 5305156"/>
              <a:gd name="connsiteY30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Lst>
            <a:rect l="l" t="t" r="r" b="b"/>
            <a:pathLst>
              <a:path w="5305156" h="6858000">
                <a:moveTo>
                  <a:pt x="4647758" y="6793932"/>
                </a:moveTo>
                <a:cubicBezTo>
                  <a:pt x="4647758" y="6793932"/>
                  <a:pt x="4647758" y="6793932"/>
                  <a:pt x="4720099" y="6857017"/>
                </a:cubicBezTo>
                <a:lnTo>
                  <a:pt x="4721226" y="6858000"/>
                </a:lnTo>
                <a:lnTo>
                  <a:pt x="4572862" y="6858000"/>
                </a:lnTo>
                <a:lnTo>
                  <a:pt x="4579542" y="6852286"/>
                </a:lnTo>
                <a:cubicBezTo>
                  <a:pt x="4596135" y="6838092"/>
                  <a:pt x="4618259" y="6819166"/>
                  <a:pt x="4647758" y="6793932"/>
                </a:cubicBezTo>
                <a:close/>
                <a:moveTo>
                  <a:pt x="4651972" y="6434348"/>
                </a:moveTo>
                <a:cubicBezTo>
                  <a:pt x="4651972" y="6434348"/>
                  <a:pt x="4651972" y="6434348"/>
                  <a:pt x="4974349" y="6715076"/>
                </a:cubicBezTo>
                <a:cubicBezTo>
                  <a:pt x="4974349" y="6715076"/>
                  <a:pt x="4974349" y="6715076"/>
                  <a:pt x="4974349" y="6799592"/>
                </a:cubicBezTo>
                <a:lnTo>
                  <a:pt x="4974349" y="6858000"/>
                </a:lnTo>
                <a:lnTo>
                  <a:pt x="4741003" y="6858000"/>
                </a:lnTo>
                <a:lnTo>
                  <a:pt x="4736254" y="6853863"/>
                </a:lnTo>
                <a:cubicBezTo>
                  <a:pt x="4731338" y="6854652"/>
                  <a:pt x="4725718" y="6856229"/>
                  <a:pt x="4720099" y="6857017"/>
                </a:cubicBezTo>
                <a:cubicBezTo>
                  <a:pt x="4725718" y="6855440"/>
                  <a:pt x="4730635" y="6854652"/>
                  <a:pt x="4735551" y="6853075"/>
                </a:cubicBezTo>
                <a:cubicBezTo>
                  <a:pt x="4735551" y="6853075"/>
                  <a:pt x="4735551" y="6853075"/>
                  <a:pt x="4651972" y="6780527"/>
                </a:cubicBezTo>
                <a:cubicBezTo>
                  <a:pt x="4651972" y="6780527"/>
                  <a:pt x="4651972" y="6780527"/>
                  <a:pt x="4651972" y="6434348"/>
                </a:cubicBezTo>
                <a:close/>
                <a:moveTo>
                  <a:pt x="4319762" y="5786939"/>
                </a:moveTo>
                <a:cubicBezTo>
                  <a:pt x="4319762" y="5786939"/>
                  <a:pt x="4319762" y="5786939"/>
                  <a:pt x="4527656" y="5968308"/>
                </a:cubicBezTo>
                <a:cubicBezTo>
                  <a:pt x="4527656" y="5968308"/>
                  <a:pt x="4527656" y="5968308"/>
                  <a:pt x="4642139" y="6067667"/>
                </a:cubicBezTo>
                <a:cubicBezTo>
                  <a:pt x="4642139" y="6067667"/>
                  <a:pt x="4642139" y="6067667"/>
                  <a:pt x="4642139" y="6413845"/>
                </a:cubicBezTo>
                <a:cubicBezTo>
                  <a:pt x="4642139" y="6413845"/>
                  <a:pt x="4642139" y="6413845"/>
                  <a:pt x="4403341" y="6206454"/>
                </a:cubicBezTo>
                <a:cubicBezTo>
                  <a:pt x="4403341" y="6206454"/>
                  <a:pt x="4403341" y="6206454"/>
                  <a:pt x="4319762" y="6133906"/>
                </a:cubicBezTo>
                <a:cubicBezTo>
                  <a:pt x="4319762" y="6133906"/>
                  <a:pt x="4319762" y="6133906"/>
                  <a:pt x="4319762" y="5786939"/>
                </a:cubicBezTo>
                <a:close/>
                <a:moveTo>
                  <a:pt x="3755776" y="5671020"/>
                </a:moveTo>
                <a:cubicBezTo>
                  <a:pt x="3767716" y="5677328"/>
                  <a:pt x="3767716" y="5677328"/>
                  <a:pt x="3767716" y="5677328"/>
                </a:cubicBezTo>
                <a:cubicBezTo>
                  <a:pt x="3755776" y="5671020"/>
                  <a:pt x="3755776" y="5671020"/>
                  <a:pt x="3755776" y="5671020"/>
                </a:cubicBezTo>
                <a:close/>
                <a:moveTo>
                  <a:pt x="3979825" y="5495959"/>
                </a:moveTo>
                <a:cubicBezTo>
                  <a:pt x="3979825" y="5495959"/>
                  <a:pt x="3979825" y="5495959"/>
                  <a:pt x="4304309" y="5779053"/>
                </a:cubicBezTo>
                <a:cubicBezTo>
                  <a:pt x="4304309" y="5779053"/>
                  <a:pt x="4304309" y="5779053"/>
                  <a:pt x="3979123" y="6056627"/>
                </a:cubicBezTo>
                <a:cubicBezTo>
                  <a:pt x="3979123" y="6056627"/>
                  <a:pt x="3979123" y="6056627"/>
                  <a:pt x="3654638" y="5773533"/>
                </a:cubicBezTo>
                <a:cubicBezTo>
                  <a:pt x="3654638" y="5773533"/>
                  <a:pt x="3654638" y="5773533"/>
                  <a:pt x="3767716" y="5677328"/>
                </a:cubicBezTo>
                <a:cubicBezTo>
                  <a:pt x="3767716" y="5677328"/>
                  <a:pt x="3767716" y="5677328"/>
                  <a:pt x="3979825" y="5495959"/>
                </a:cubicBezTo>
                <a:close/>
                <a:moveTo>
                  <a:pt x="4984885" y="4847761"/>
                </a:moveTo>
                <a:cubicBezTo>
                  <a:pt x="4984885" y="4847761"/>
                  <a:pt x="4984885" y="4847761"/>
                  <a:pt x="5305156" y="5126124"/>
                </a:cubicBezTo>
                <a:cubicBezTo>
                  <a:pt x="5305156" y="5126124"/>
                  <a:pt x="5305156" y="5126124"/>
                  <a:pt x="4979968" y="5403697"/>
                </a:cubicBezTo>
                <a:cubicBezTo>
                  <a:pt x="4979968" y="5403697"/>
                  <a:pt x="4979968" y="5403697"/>
                  <a:pt x="4871807" y="5309070"/>
                </a:cubicBezTo>
                <a:cubicBezTo>
                  <a:pt x="4871807" y="5309070"/>
                  <a:pt x="4871807" y="5309070"/>
                  <a:pt x="4865486" y="5320898"/>
                </a:cubicBezTo>
                <a:cubicBezTo>
                  <a:pt x="4865486" y="5320898"/>
                  <a:pt x="4865486" y="5320898"/>
                  <a:pt x="4974349" y="5415526"/>
                </a:cubicBezTo>
                <a:cubicBezTo>
                  <a:pt x="4974349" y="5415526"/>
                  <a:pt x="4974349" y="5415526"/>
                  <a:pt x="4974349" y="5761705"/>
                </a:cubicBezTo>
                <a:cubicBezTo>
                  <a:pt x="4974349" y="5761705"/>
                  <a:pt x="4974349" y="5761705"/>
                  <a:pt x="4741170" y="5559044"/>
                </a:cubicBezTo>
                <a:cubicBezTo>
                  <a:pt x="4741170" y="5559044"/>
                  <a:pt x="4741170" y="5559044"/>
                  <a:pt x="4734849" y="5571661"/>
                </a:cubicBezTo>
                <a:cubicBezTo>
                  <a:pt x="4734849" y="5571661"/>
                  <a:pt x="4734849" y="5571661"/>
                  <a:pt x="4972945" y="5779053"/>
                </a:cubicBezTo>
                <a:cubicBezTo>
                  <a:pt x="4972945" y="5779053"/>
                  <a:pt x="4972945" y="5779053"/>
                  <a:pt x="4647758" y="6056627"/>
                </a:cubicBezTo>
                <a:cubicBezTo>
                  <a:pt x="4647758" y="6056627"/>
                  <a:pt x="4647758" y="6056627"/>
                  <a:pt x="4533978" y="5957268"/>
                </a:cubicBezTo>
                <a:cubicBezTo>
                  <a:pt x="4533978" y="5957268"/>
                  <a:pt x="4533978" y="5957268"/>
                  <a:pt x="4527656" y="5968308"/>
                </a:cubicBezTo>
                <a:cubicBezTo>
                  <a:pt x="4527656" y="5968308"/>
                  <a:pt x="4527656" y="5968308"/>
                  <a:pt x="4533275" y="5956479"/>
                </a:cubicBezTo>
                <a:cubicBezTo>
                  <a:pt x="4533275" y="5956479"/>
                  <a:pt x="4533275" y="5956479"/>
                  <a:pt x="4323273" y="5773533"/>
                </a:cubicBezTo>
                <a:cubicBezTo>
                  <a:pt x="4323273" y="5773533"/>
                  <a:pt x="4323273" y="5773533"/>
                  <a:pt x="4648460" y="5495959"/>
                </a:cubicBezTo>
                <a:cubicBezTo>
                  <a:pt x="4648460" y="5495959"/>
                  <a:pt x="4648460" y="5495959"/>
                  <a:pt x="4734146" y="5570873"/>
                </a:cubicBezTo>
                <a:cubicBezTo>
                  <a:pt x="4734146" y="5570873"/>
                  <a:pt x="4734146" y="5570873"/>
                  <a:pt x="4741170" y="5558256"/>
                </a:cubicBezTo>
                <a:cubicBezTo>
                  <a:pt x="4741170" y="5558256"/>
                  <a:pt x="4741170" y="5558256"/>
                  <a:pt x="4651972" y="5480976"/>
                </a:cubicBezTo>
                <a:cubicBezTo>
                  <a:pt x="4651972" y="5480976"/>
                  <a:pt x="4651972" y="5480976"/>
                  <a:pt x="4651972" y="5134798"/>
                </a:cubicBezTo>
                <a:cubicBezTo>
                  <a:pt x="4651972" y="5134798"/>
                  <a:pt x="4651972" y="5134798"/>
                  <a:pt x="4865486" y="5320110"/>
                </a:cubicBezTo>
                <a:cubicBezTo>
                  <a:pt x="4865486" y="5320110"/>
                  <a:pt x="4865486" y="5320110"/>
                  <a:pt x="4871104" y="5309070"/>
                </a:cubicBezTo>
                <a:cubicBezTo>
                  <a:pt x="4871104" y="5309070"/>
                  <a:pt x="4871104" y="5309070"/>
                  <a:pt x="4659698" y="5125335"/>
                </a:cubicBezTo>
                <a:cubicBezTo>
                  <a:pt x="4659698" y="5125335"/>
                  <a:pt x="4659698" y="5125335"/>
                  <a:pt x="4984885" y="4847761"/>
                </a:cubicBezTo>
                <a:close/>
                <a:moveTo>
                  <a:pt x="4319762" y="4487388"/>
                </a:moveTo>
                <a:cubicBezTo>
                  <a:pt x="4319762" y="4487388"/>
                  <a:pt x="4319762" y="4487388"/>
                  <a:pt x="4541703" y="4680586"/>
                </a:cubicBezTo>
                <a:cubicBezTo>
                  <a:pt x="4541703" y="4680586"/>
                  <a:pt x="4541703" y="4680586"/>
                  <a:pt x="4548726" y="4670335"/>
                </a:cubicBezTo>
                <a:cubicBezTo>
                  <a:pt x="4548726" y="4670335"/>
                  <a:pt x="4548726" y="4670335"/>
                  <a:pt x="4542406" y="4680586"/>
                </a:cubicBezTo>
                <a:cubicBezTo>
                  <a:pt x="4542406" y="4680586"/>
                  <a:pt x="4542406" y="4680586"/>
                  <a:pt x="4642139" y="4768116"/>
                </a:cubicBezTo>
                <a:cubicBezTo>
                  <a:pt x="4642139" y="4768116"/>
                  <a:pt x="4642139" y="4768116"/>
                  <a:pt x="4642139" y="5114295"/>
                </a:cubicBezTo>
                <a:cubicBezTo>
                  <a:pt x="4642139" y="5114295"/>
                  <a:pt x="4642139" y="5114295"/>
                  <a:pt x="4399127" y="4902960"/>
                </a:cubicBezTo>
                <a:cubicBezTo>
                  <a:pt x="4399127" y="4902960"/>
                  <a:pt x="4399127" y="4902960"/>
                  <a:pt x="4392103" y="4913212"/>
                </a:cubicBezTo>
                <a:cubicBezTo>
                  <a:pt x="4392103" y="4913212"/>
                  <a:pt x="4392103" y="4913212"/>
                  <a:pt x="4398424" y="4902172"/>
                </a:cubicBezTo>
                <a:cubicBezTo>
                  <a:pt x="4398424" y="4902172"/>
                  <a:pt x="4398424" y="4902172"/>
                  <a:pt x="4319762" y="4833567"/>
                </a:cubicBezTo>
                <a:cubicBezTo>
                  <a:pt x="4319762" y="4833567"/>
                  <a:pt x="4319762" y="4833567"/>
                  <a:pt x="4319762" y="4487388"/>
                </a:cubicBezTo>
                <a:close/>
                <a:moveTo>
                  <a:pt x="4648460" y="4196409"/>
                </a:moveTo>
                <a:cubicBezTo>
                  <a:pt x="4648460" y="4196409"/>
                  <a:pt x="4648460" y="4196409"/>
                  <a:pt x="4972945" y="4478714"/>
                </a:cubicBezTo>
                <a:cubicBezTo>
                  <a:pt x="4972945" y="4478714"/>
                  <a:pt x="4972945" y="4478714"/>
                  <a:pt x="4647758" y="4756288"/>
                </a:cubicBezTo>
                <a:cubicBezTo>
                  <a:pt x="4647758" y="4756288"/>
                  <a:pt x="4647758" y="4756288"/>
                  <a:pt x="4548726" y="4670335"/>
                </a:cubicBezTo>
                <a:cubicBezTo>
                  <a:pt x="4548726" y="4670335"/>
                  <a:pt x="4548726" y="4670335"/>
                  <a:pt x="4323273" y="4473983"/>
                </a:cubicBezTo>
                <a:cubicBezTo>
                  <a:pt x="4323273" y="4473983"/>
                  <a:pt x="4323273" y="4473983"/>
                  <a:pt x="4648460" y="4196409"/>
                </a:cubicBezTo>
                <a:close/>
                <a:moveTo>
                  <a:pt x="4312036" y="3544268"/>
                </a:moveTo>
                <a:cubicBezTo>
                  <a:pt x="4312036" y="3544268"/>
                  <a:pt x="4312036" y="3544268"/>
                  <a:pt x="4636520" y="3826573"/>
                </a:cubicBezTo>
                <a:cubicBezTo>
                  <a:pt x="4636520" y="3826573"/>
                  <a:pt x="4636520" y="3826573"/>
                  <a:pt x="4311333" y="4104935"/>
                </a:cubicBezTo>
                <a:cubicBezTo>
                  <a:pt x="4311333" y="4104935"/>
                  <a:pt x="4311333" y="4104935"/>
                  <a:pt x="3986848" y="3821842"/>
                </a:cubicBezTo>
                <a:cubicBezTo>
                  <a:pt x="3986848" y="3821842"/>
                  <a:pt x="3986848" y="3821842"/>
                  <a:pt x="4302905" y="3552154"/>
                </a:cubicBezTo>
                <a:cubicBezTo>
                  <a:pt x="4302905" y="3552154"/>
                  <a:pt x="4302905" y="3552154"/>
                  <a:pt x="4312036" y="3544268"/>
                </a:cubicBezTo>
                <a:close/>
                <a:moveTo>
                  <a:pt x="3986848" y="2538851"/>
                </a:moveTo>
                <a:cubicBezTo>
                  <a:pt x="3986848" y="2538851"/>
                  <a:pt x="3986848" y="2538851"/>
                  <a:pt x="4194744" y="2719432"/>
                </a:cubicBezTo>
                <a:cubicBezTo>
                  <a:pt x="4194744" y="2719432"/>
                  <a:pt x="4194744" y="2719432"/>
                  <a:pt x="4201064" y="2708392"/>
                </a:cubicBezTo>
                <a:cubicBezTo>
                  <a:pt x="4201064" y="2708392"/>
                  <a:pt x="4201064" y="2708392"/>
                  <a:pt x="4195446" y="2720221"/>
                </a:cubicBezTo>
                <a:cubicBezTo>
                  <a:pt x="4195446" y="2720221"/>
                  <a:pt x="4195446" y="2720221"/>
                  <a:pt x="4309226" y="2819579"/>
                </a:cubicBezTo>
                <a:cubicBezTo>
                  <a:pt x="4309226" y="2819579"/>
                  <a:pt x="4309226" y="2819579"/>
                  <a:pt x="4309226" y="3165758"/>
                </a:cubicBezTo>
                <a:cubicBezTo>
                  <a:pt x="4309226" y="3165758"/>
                  <a:pt x="4309226" y="3165758"/>
                  <a:pt x="4071131" y="2958366"/>
                </a:cubicBezTo>
                <a:cubicBezTo>
                  <a:pt x="4071131" y="2958366"/>
                  <a:pt x="4071131" y="2958366"/>
                  <a:pt x="4064809" y="2969406"/>
                </a:cubicBezTo>
                <a:cubicBezTo>
                  <a:pt x="4064809" y="2969406"/>
                  <a:pt x="4064809" y="2969406"/>
                  <a:pt x="4070428" y="2957578"/>
                </a:cubicBezTo>
                <a:cubicBezTo>
                  <a:pt x="4070428" y="2957578"/>
                  <a:pt x="4070428" y="2957578"/>
                  <a:pt x="3986848" y="2885030"/>
                </a:cubicBezTo>
                <a:cubicBezTo>
                  <a:pt x="3986848" y="2885030"/>
                  <a:pt x="3986848" y="2885030"/>
                  <a:pt x="3986848" y="2538851"/>
                </a:cubicBezTo>
                <a:close/>
                <a:moveTo>
                  <a:pt x="4652674" y="1598885"/>
                </a:moveTo>
                <a:cubicBezTo>
                  <a:pt x="4652674" y="1598885"/>
                  <a:pt x="4652674" y="1598885"/>
                  <a:pt x="4972945" y="1878036"/>
                </a:cubicBezTo>
                <a:cubicBezTo>
                  <a:pt x="4972945" y="1878036"/>
                  <a:pt x="4972945" y="1878036"/>
                  <a:pt x="4647758" y="2155610"/>
                </a:cubicBezTo>
                <a:cubicBezTo>
                  <a:pt x="4647758" y="2155610"/>
                  <a:pt x="4647758" y="2155610"/>
                  <a:pt x="4538894" y="2060983"/>
                </a:cubicBezTo>
                <a:cubicBezTo>
                  <a:pt x="4538894" y="2060983"/>
                  <a:pt x="4538894" y="2060983"/>
                  <a:pt x="4533275" y="2072022"/>
                </a:cubicBezTo>
                <a:cubicBezTo>
                  <a:pt x="4533275" y="2072022"/>
                  <a:pt x="4533275" y="2072022"/>
                  <a:pt x="4642139" y="2166650"/>
                </a:cubicBezTo>
                <a:cubicBezTo>
                  <a:pt x="4642139" y="2166650"/>
                  <a:pt x="4642139" y="2166650"/>
                  <a:pt x="4642139" y="2513617"/>
                </a:cubicBezTo>
                <a:cubicBezTo>
                  <a:pt x="4642139" y="2513617"/>
                  <a:pt x="4642139" y="2513617"/>
                  <a:pt x="4408960" y="2310168"/>
                </a:cubicBezTo>
                <a:cubicBezTo>
                  <a:pt x="4408960" y="2310168"/>
                  <a:pt x="4408960" y="2310168"/>
                  <a:pt x="4402639" y="2322785"/>
                </a:cubicBezTo>
                <a:cubicBezTo>
                  <a:pt x="4402639" y="2322785"/>
                  <a:pt x="4402639" y="2322785"/>
                  <a:pt x="4640032" y="2530177"/>
                </a:cubicBezTo>
                <a:cubicBezTo>
                  <a:pt x="4640032" y="2530177"/>
                  <a:pt x="4640032" y="2530177"/>
                  <a:pt x="4314845" y="2807751"/>
                </a:cubicBezTo>
                <a:cubicBezTo>
                  <a:pt x="4314845" y="2807751"/>
                  <a:pt x="4314845" y="2807751"/>
                  <a:pt x="4201064" y="2708392"/>
                </a:cubicBezTo>
                <a:cubicBezTo>
                  <a:pt x="4201064" y="2708392"/>
                  <a:pt x="4201064" y="2708392"/>
                  <a:pt x="3991063" y="2525446"/>
                </a:cubicBezTo>
                <a:cubicBezTo>
                  <a:pt x="3991063" y="2525446"/>
                  <a:pt x="3991063" y="2525446"/>
                  <a:pt x="4316249" y="2247872"/>
                </a:cubicBezTo>
                <a:cubicBezTo>
                  <a:pt x="4316249" y="2247872"/>
                  <a:pt x="4316249" y="2247872"/>
                  <a:pt x="4401936" y="2322785"/>
                </a:cubicBezTo>
                <a:cubicBezTo>
                  <a:pt x="4401936" y="2322785"/>
                  <a:pt x="4401936" y="2322785"/>
                  <a:pt x="4408257" y="2310168"/>
                </a:cubicBezTo>
                <a:cubicBezTo>
                  <a:pt x="4408257" y="2310168"/>
                  <a:pt x="4408257" y="2310168"/>
                  <a:pt x="4319762" y="2232889"/>
                </a:cubicBezTo>
                <a:cubicBezTo>
                  <a:pt x="4319762" y="2232889"/>
                  <a:pt x="4319762" y="2232889"/>
                  <a:pt x="4319762" y="1885922"/>
                </a:cubicBezTo>
                <a:cubicBezTo>
                  <a:pt x="4319762" y="1885922"/>
                  <a:pt x="4319762" y="1885922"/>
                  <a:pt x="4532573" y="2072022"/>
                </a:cubicBezTo>
                <a:cubicBezTo>
                  <a:pt x="4532573" y="2072022"/>
                  <a:pt x="4532573" y="2072022"/>
                  <a:pt x="4538894" y="2060194"/>
                </a:cubicBezTo>
                <a:cubicBezTo>
                  <a:pt x="4538894" y="2060194"/>
                  <a:pt x="4538894" y="2060194"/>
                  <a:pt x="4327487" y="1876459"/>
                </a:cubicBezTo>
                <a:cubicBezTo>
                  <a:pt x="4327487" y="1876459"/>
                  <a:pt x="4327487" y="1876459"/>
                  <a:pt x="4652674" y="1598885"/>
                </a:cubicBezTo>
                <a:close/>
                <a:moveTo>
                  <a:pt x="3986848" y="1238512"/>
                </a:moveTo>
                <a:cubicBezTo>
                  <a:pt x="3986848" y="1238512"/>
                  <a:pt x="3986848" y="1238512"/>
                  <a:pt x="4209493" y="1432499"/>
                </a:cubicBezTo>
                <a:cubicBezTo>
                  <a:pt x="4209493" y="1432499"/>
                  <a:pt x="4209493" y="1432499"/>
                  <a:pt x="4309226" y="1519240"/>
                </a:cubicBezTo>
                <a:cubicBezTo>
                  <a:pt x="4309226" y="1519240"/>
                  <a:pt x="4309226" y="1519240"/>
                  <a:pt x="4309226" y="1865419"/>
                </a:cubicBezTo>
                <a:cubicBezTo>
                  <a:pt x="4309226" y="1865419"/>
                  <a:pt x="4309226" y="1865419"/>
                  <a:pt x="4066916" y="1654085"/>
                </a:cubicBezTo>
                <a:cubicBezTo>
                  <a:pt x="4066916" y="1654085"/>
                  <a:pt x="4066916" y="1654085"/>
                  <a:pt x="4059892" y="1665124"/>
                </a:cubicBezTo>
                <a:cubicBezTo>
                  <a:pt x="4059892" y="1665124"/>
                  <a:pt x="4059892" y="1665124"/>
                  <a:pt x="4304309" y="1878036"/>
                </a:cubicBezTo>
                <a:cubicBezTo>
                  <a:pt x="4304309" y="1878036"/>
                  <a:pt x="4304309" y="1878036"/>
                  <a:pt x="3979123" y="2155610"/>
                </a:cubicBezTo>
                <a:cubicBezTo>
                  <a:pt x="3979123" y="2155610"/>
                  <a:pt x="3979123" y="2155610"/>
                  <a:pt x="3828118" y="2023920"/>
                </a:cubicBezTo>
                <a:cubicBezTo>
                  <a:pt x="3828118" y="2023920"/>
                  <a:pt x="3828118" y="2023920"/>
                  <a:pt x="3658852" y="1876459"/>
                </a:cubicBezTo>
                <a:cubicBezTo>
                  <a:pt x="3658852" y="1876459"/>
                  <a:pt x="3658852" y="1876459"/>
                  <a:pt x="3984040" y="1598885"/>
                </a:cubicBezTo>
                <a:cubicBezTo>
                  <a:pt x="3984040" y="1598885"/>
                  <a:pt x="3984040" y="1598885"/>
                  <a:pt x="4059191" y="1664336"/>
                </a:cubicBezTo>
                <a:cubicBezTo>
                  <a:pt x="4059191" y="1664336"/>
                  <a:pt x="4059191" y="1664336"/>
                  <a:pt x="4066214" y="1654085"/>
                </a:cubicBezTo>
                <a:cubicBezTo>
                  <a:pt x="4066214" y="1654085"/>
                  <a:pt x="4066214" y="1654085"/>
                  <a:pt x="3986848" y="1585480"/>
                </a:cubicBezTo>
                <a:cubicBezTo>
                  <a:pt x="3986848" y="1585480"/>
                  <a:pt x="3986848" y="1585480"/>
                  <a:pt x="3986848" y="1238512"/>
                </a:cubicBezTo>
                <a:close/>
                <a:moveTo>
                  <a:pt x="4316249" y="947533"/>
                </a:moveTo>
                <a:cubicBezTo>
                  <a:pt x="4316249" y="947533"/>
                  <a:pt x="4316249" y="947533"/>
                  <a:pt x="4640032" y="1230627"/>
                </a:cubicBezTo>
                <a:cubicBezTo>
                  <a:pt x="4640032" y="1230627"/>
                  <a:pt x="4640032" y="1230627"/>
                  <a:pt x="4314845" y="1508201"/>
                </a:cubicBezTo>
                <a:cubicBezTo>
                  <a:pt x="4314845" y="1508201"/>
                  <a:pt x="4314845" y="1508201"/>
                  <a:pt x="4216517" y="1422247"/>
                </a:cubicBezTo>
                <a:cubicBezTo>
                  <a:pt x="4216517" y="1422247"/>
                  <a:pt x="4216517" y="1422247"/>
                  <a:pt x="4209493" y="1432499"/>
                </a:cubicBezTo>
                <a:cubicBezTo>
                  <a:pt x="4209493" y="1432499"/>
                  <a:pt x="4209493" y="1432499"/>
                  <a:pt x="4215814" y="1421459"/>
                </a:cubicBezTo>
                <a:cubicBezTo>
                  <a:pt x="4215814" y="1421459"/>
                  <a:pt x="4215814" y="1421459"/>
                  <a:pt x="3991063" y="1225107"/>
                </a:cubicBezTo>
                <a:cubicBezTo>
                  <a:pt x="3991063" y="1225107"/>
                  <a:pt x="3991063" y="1225107"/>
                  <a:pt x="4316249" y="947533"/>
                </a:cubicBezTo>
                <a:close/>
                <a:moveTo>
                  <a:pt x="3979825" y="296181"/>
                </a:moveTo>
                <a:cubicBezTo>
                  <a:pt x="3979825" y="296181"/>
                  <a:pt x="3979825" y="296181"/>
                  <a:pt x="4304309" y="578486"/>
                </a:cubicBezTo>
                <a:cubicBezTo>
                  <a:pt x="4304309" y="578486"/>
                  <a:pt x="4304309" y="578486"/>
                  <a:pt x="3979123" y="856060"/>
                </a:cubicBezTo>
                <a:cubicBezTo>
                  <a:pt x="3979123" y="856060"/>
                  <a:pt x="3979123" y="856060"/>
                  <a:pt x="3654638" y="573754"/>
                </a:cubicBezTo>
                <a:cubicBezTo>
                  <a:pt x="3654638" y="573754"/>
                  <a:pt x="3654638" y="573754"/>
                  <a:pt x="3970694" y="304066"/>
                </a:cubicBezTo>
                <a:cubicBezTo>
                  <a:pt x="3970694" y="304066"/>
                  <a:pt x="3970694" y="304066"/>
                  <a:pt x="3979825" y="296181"/>
                </a:cubicBezTo>
                <a:close/>
                <a:moveTo>
                  <a:pt x="4078431" y="0"/>
                </a:moveTo>
                <a:lnTo>
                  <a:pt x="4556976" y="0"/>
                </a:lnTo>
                <a:lnTo>
                  <a:pt x="4541616" y="13087"/>
                </a:lnTo>
                <a:cubicBezTo>
                  <a:pt x="4509220" y="40686"/>
                  <a:pt x="4444428" y="95886"/>
                  <a:pt x="4314845" y="206284"/>
                </a:cubicBezTo>
                <a:cubicBezTo>
                  <a:pt x="4314845" y="206284"/>
                  <a:pt x="4314845" y="206284"/>
                  <a:pt x="4145929" y="58896"/>
                </a:cubicBezTo>
                <a:close/>
                <a:moveTo>
                  <a:pt x="3986848" y="0"/>
                </a:moveTo>
                <a:lnTo>
                  <a:pt x="4059455" y="0"/>
                </a:lnTo>
                <a:lnTo>
                  <a:pt x="4076924" y="15255"/>
                </a:lnTo>
                <a:cubicBezTo>
                  <a:pt x="4110110" y="44235"/>
                  <a:pt x="4176483" y="102194"/>
                  <a:pt x="4309226" y="218113"/>
                </a:cubicBezTo>
                <a:cubicBezTo>
                  <a:pt x="4309226" y="218113"/>
                  <a:pt x="4309226" y="218113"/>
                  <a:pt x="4309226" y="564292"/>
                </a:cubicBezTo>
                <a:cubicBezTo>
                  <a:pt x="4309226" y="564292"/>
                  <a:pt x="4309226" y="564292"/>
                  <a:pt x="3986848" y="283564"/>
                </a:cubicBezTo>
                <a:cubicBezTo>
                  <a:pt x="3986848" y="283564"/>
                  <a:pt x="3986848" y="283564"/>
                  <a:pt x="3986848" y="84404"/>
                </a:cubicBezTo>
                <a:close/>
                <a:moveTo>
                  <a:pt x="0" y="0"/>
                </a:moveTo>
                <a:lnTo>
                  <a:pt x="3038475" y="0"/>
                </a:lnTo>
                <a:lnTo>
                  <a:pt x="3975611" y="0"/>
                </a:lnTo>
                <a:lnTo>
                  <a:pt x="3975611" y="1953"/>
                </a:lnTo>
                <a:cubicBezTo>
                  <a:pt x="3975611" y="28082"/>
                  <a:pt x="3975611" y="97759"/>
                  <a:pt x="3975611" y="283564"/>
                </a:cubicBezTo>
                <a:cubicBezTo>
                  <a:pt x="3975611" y="283564"/>
                  <a:pt x="3975611" y="283564"/>
                  <a:pt x="3961564" y="295392"/>
                </a:cubicBezTo>
                <a:cubicBezTo>
                  <a:pt x="3961564" y="295392"/>
                  <a:pt x="3961564" y="295392"/>
                  <a:pt x="3970694" y="304066"/>
                </a:cubicBezTo>
                <a:cubicBezTo>
                  <a:pt x="3970694" y="304066"/>
                  <a:pt x="3970694" y="304066"/>
                  <a:pt x="3960862" y="295392"/>
                </a:cubicBezTo>
                <a:cubicBezTo>
                  <a:pt x="3960862" y="295392"/>
                  <a:pt x="3960862" y="295392"/>
                  <a:pt x="3639186" y="570600"/>
                </a:cubicBezTo>
                <a:cubicBezTo>
                  <a:pt x="3639186" y="570600"/>
                  <a:pt x="3639186" y="570600"/>
                  <a:pt x="3639186" y="589526"/>
                </a:cubicBezTo>
                <a:cubicBezTo>
                  <a:pt x="3639186" y="589526"/>
                  <a:pt x="3639186" y="589526"/>
                  <a:pt x="3651126" y="599777"/>
                </a:cubicBezTo>
                <a:cubicBezTo>
                  <a:pt x="3651126" y="599777"/>
                  <a:pt x="3651126" y="599777"/>
                  <a:pt x="3651126" y="587160"/>
                </a:cubicBezTo>
                <a:cubicBezTo>
                  <a:pt x="3651126" y="587160"/>
                  <a:pt x="3651126" y="587160"/>
                  <a:pt x="3972801" y="867888"/>
                </a:cubicBezTo>
                <a:cubicBezTo>
                  <a:pt x="3972801" y="867888"/>
                  <a:pt x="3972801" y="867888"/>
                  <a:pt x="3972801" y="1214067"/>
                </a:cubicBezTo>
                <a:cubicBezTo>
                  <a:pt x="3972801" y="1214067"/>
                  <a:pt x="3972801" y="1214067"/>
                  <a:pt x="3651126" y="933339"/>
                </a:cubicBezTo>
                <a:cubicBezTo>
                  <a:pt x="3651126" y="933339"/>
                  <a:pt x="3651126" y="933339"/>
                  <a:pt x="3651126" y="600566"/>
                </a:cubicBezTo>
                <a:cubicBezTo>
                  <a:pt x="3651126" y="600566"/>
                  <a:pt x="3651126" y="600566"/>
                  <a:pt x="3639186" y="590314"/>
                </a:cubicBezTo>
                <a:cubicBezTo>
                  <a:pt x="3639186" y="590314"/>
                  <a:pt x="3639186" y="590314"/>
                  <a:pt x="3639186" y="938859"/>
                </a:cubicBezTo>
                <a:cubicBezTo>
                  <a:pt x="3639186" y="938859"/>
                  <a:pt x="3639186" y="938859"/>
                  <a:pt x="3306976" y="1221952"/>
                </a:cubicBezTo>
                <a:cubicBezTo>
                  <a:pt x="3306976" y="1221952"/>
                  <a:pt x="3306976" y="1221952"/>
                  <a:pt x="3306976" y="1591788"/>
                </a:cubicBezTo>
                <a:cubicBezTo>
                  <a:pt x="3306976" y="1591788"/>
                  <a:pt x="3306976" y="1591788"/>
                  <a:pt x="3624438" y="1867785"/>
                </a:cubicBezTo>
                <a:cubicBezTo>
                  <a:pt x="3624438" y="1867785"/>
                  <a:pt x="3624438" y="1867785"/>
                  <a:pt x="3624438" y="1851225"/>
                </a:cubicBezTo>
                <a:lnTo>
                  <a:pt x="3318214" y="1585480"/>
                </a:lnTo>
                <a:cubicBezTo>
                  <a:pt x="3318214" y="1585480"/>
                  <a:pt x="3318214" y="1585480"/>
                  <a:pt x="3318214" y="1238512"/>
                </a:cubicBezTo>
                <a:cubicBezTo>
                  <a:pt x="3318214" y="1238512"/>
                  <a:pt x="3318214" y="1238512"/>
                  <a:pt x="3624438" y="1505046"/>
                </a:cubicBezTo>
                <a:cubicBezTo>
                  <a:pt x="3624438" y="1505046"/>
                  <a:pt x="3624438" y="1505046"/>
                  <a:pt x="3624438" y="1488487"/>
                </a:cubicBezTo>
                <a:cubicBezTo>
                  <a:pt x="3624438" y="1488487"/>
                  <a:pt x="3624438" y="1488487"/>
                  <a:pt x="3322428" y="1225107"/>
                </a:cubicBezTo>
                <a:cubicBezTo>
                  <a:pt x="3322428" y="1225107"/>
                  <a:pt x="3322428" y="1225107"/>
                  <a:pt x="3647615" y="947533"/>
                </a:cubicBezTo>
                <a:cubicBezTo>
                  <a:pt x="3647615" y="947533"/>
                  <a:pt x="3647615" y="947533"/>
                  <a:pt x="3972100" y="1230627"/>
                </a:cubicBezTo>
                <a:cubicBezTo>
                  <a:pt x="3972100" y="1230627"/>
                  <a:pt x="3972100" y="1230627"/>
                  <a:pt x="3646912" y="1508201"/>
                </a:cubicBezTo>
                <a:cubicBezTo>
                  <a:pt x="3646912" y="1508201"/>
                  <a:pt x="3646912" y="1508201"/>
                  <a:pt x="3625139" y="1489275"/>
                </a:cubicBezTo>
                <a:cubicBezTo>
                  <a:pt x="3625139" y="1489275"/>
                  <a:pt x="3625139" y="1489275"/>
                  <a:pt x="3625139" y="1505835"/>
                </a:cubicBezTo>
                <a:cubicBezTo>
                  <a:pt x="3625139" y="1505835"/>
                  <a:pt x="3625139" y="1505835"/>
                  <a:pt x="3640591" y="1519240"/>
                </a:cubicBezTo>
                <a:cubicBezTo>
                  <a:pt x="3640591" y="1519240"/>
                  <a:pt x="3640591" y="1519240"/>
                  <a:pt x="3640591" y="1865419"/>
                </a:cubicBezTo>
                <a:cubicBezTo>
                  <a:pt x="3640591" y="1865419"/>
                  <a:pt x="3640591" y="1865419"/>
                  <a:pt x="3625139" y="1852014"/>
                </a:cubicBezTo>
                <a:cubicBezTo>
                  <a:pt x="3625139" y="1852014"/>
                  <a:pt x="3625139" y="1852014"/>
                  <a:pt x="3625139" y="1868573"/>
                </a:cubicBezTo>
                <a:cubicBezTo>
                  <a:pt x="3625139" y="1868573"/>
                  <a:pt x="3625139" y="1868573"/>
                  <a:pt x="3639186" y="1881190"/>
                </a:cubicBezTo>
                <a:cubicBezTo>
                  <a:pt x="3639186" y="1881190"/>
                  <a:pt x="3639186" y="1881190"/>
                  <a:pt x="3639186" y="2058617"/>
                </a:cubicBezTo>
                <a:cubicBezTo>
                  <a:pt x="3639186" y="2058617"/>
                  <a:pt x="3639186" y="2058617"/>
                  <a:pt x="3651126" y="2060194"/>
                </a:cubicBezTo>
                <a:cubicBezTo>
                  <a:pt x="3651126" y="2060194"/>
                  <a:pt x="3651126" y="2060194"/>
                  <a:pt x="3651126" y="1885922"/>
                </a:cubicBezTo>
                <a:cubicBezTo>
                  <a:pt x="3651126" y="1885922"/>
                  <a:pt x="3651126" y="1885922"/>
                  <a:pt x="3821095" y="2034172"/>
                </a:cubicBezTo>
                <a:cubicBezTo>
                  <a:pt x="3821095" y="2034172"/>
                  <a:pt x="3821095" y="2034172"/>
                  <a:pt x="3828118" y="2023920"/>
                </a:cubicBezTo>
                <a:cubicBezTo>
                  <a:pt x="3828118" y="2023920"/>
                  <a:pt x="3828118" y="2023920"/>
                  <a:pt x="3821095" y="2034960"/>
                </a:cubicBezTo>
                <a:cubicBezTo>
                  <a:pt x="3821095" y="2034960"/>
                  <a:pt x="3821095" y="2034960"/>
                  <a:pt x="3972801" y="2166650"/>
                </a:cubicBezTo>
                <a:cubicBezTo>
                  <a:pt x="3972801" y="2166650"/>
                  <a:pt x="3972801" y="2166650"/>
                  <a:pt x="3972801" y="2513617"/>
                </a:cubicBezTo>
                <a:cubicBezTo>
                  <a:pt x="3972801" y="2513617"/>
                  <a:pt x="3972801" y="2513617"/>
                  <a:pt x="3651126" y="2232889"/>
                </a:cubicBezTo>
                <a:cubicBezTo>
                  <a:pt x="3651126" y="2232889"/>
                  <a:pt x="3651126" y="2232889"/>
                  <a:pt x="3651126" y="2060983"/>
                </a:cubicBezTo>
                <a:cubicBezTo>
                  <a:pt x="3651126" y="2060983"/>
                  <a:pt x="3651126" y="2060983"/>
                  <a:pt x="3639186" y="2059405"/>
                </a:cubicBezTo>
                <a:cubicBezTo>
                  <a:pt x="3639186" y="2059405"/>
                  <a:pt x="3639186" y="2059405"/>
                  <a:pt x="3639186" y="2238409"/>
                </a:cubicBezTo>
                <a:cubicBezTo>
                  <a:pt x="3639186" y="2238409"/>
                  <a:pt x="3639186" y="2238409"/>
                  <a:pt x="3423566" y="2422144"/>
                </a:cubicBezTo>
                <a:cubicBezTo>
                  <a:pt x="3423566" y="2422144"/>
                  <a:pt x="3423566" y="2422144"/>
                  <a:pt x="3435506" y="2428452"/>
                </a:cubicBezTo>
                <a:cubicBezTo>
                  <a:pt x="3435506" y="2428452"/>
                  <a:pt x="3435506" y="2428452"/>
                  <a:pt x="3647615" y="2247872"/>
                </a:cubicBezTo>
                <a:cubicBezTo>
                  <a:pt x="3647615" y="2247872"/>
                  <a:pt x="3647615" y="2247872"/>
                  <a:pt x="3972100" y="2530177"/>
                </a:cubicBezTo>
                <a:cubicBezTo>
                  <a:pt x="3972100" y="2530177"/>
                  <a:pt x="3972100" y="2530177"/>
                  <a:pt x="3646912" y="2807751"/>
                </a:cubicBezTo>
                <a:cubicBezTo>
                  <a:pt x="3646912" y="2807751"/>
                  <a:pt x="3646912" y="2807751"/>
                  <a:pt x="3322428" y="2525446"/>
                </a:cubicBezTo>
                <a:cubicBezTo>
                  <a:pt x="3322428" y="2525446"/>
                  <a:pt x="3322428" y="2525446"/>
                  <a:pt x="3434803" y="2429241"/>
                </a:cubicBezTo>
                <a:cubicBezTo>
                  <a:pt x="3434803" y="2429241"/>
                  <a:pt x="3434803" y="2429241"/>
                  <a:pt x="3422863" y="2422933"/>
                </a:cubicBezTo>
                <a:cubicBezTo>
                  <a:pt x="3422863" y="2422933"/>
                  <a:pt x="3422863" y="2422933"/>
                  <a:pt x="3306976" y="2522291"/>
                </a:cubicBezTo>
                <a:cubicBezTo>
                  <a:pt x="3306976" y="2522291"/>
                  <a:pt x="3306976" y="2522291"/>
                  <a:pt x="3306976" y="2773054"/>
                </a:cubicBezTo>
                <a:cubicBezTo>
                  <a:pt x="3306976" y="2773054"/>
                  <a:pt x="3306976" y="2773054"/>
                  <a:pt x="3318214" y="2778574"/>
                </a:cubicBezTo>
                <a:cubicBezTo>
                  <a:pt x="3318214" y="2778574"/>
                  <a:pt x="3318214" y="2778574"/>
                  <a:pt x="3318214" y="2538851"/>
                </a:cubicBezTo>
                <a:cubicBezTo>
                  <a:pt x="3318214" y="2538851"/>
                  <a:pt x="3318214" y="2538851"/>
                  <a:pt x="3640591" y="2819579"/>
                </a:cubicBezTo>
                <a:cubicBezTo>
                  <a:pt x="3640591" y="2819579"/>
                  <a:pt x="3640591" y="2819579"/>
                  <a:pt x="3640591" y="3165758"/>
                </a:cubicBezTo>
                <a:cubicBezTo>
                  <a:pt x="3640591" y="3165758"/>
                  <a:pt x="3640591" y="3165758"/>
                  <a:pt x="3318214" y="2885030"/>
                </a:cubicBezTo>
                <a:cubicBezTo>
                  <a:pt x="3318214" y="2885030"/>
                  <a:pt x="3318214" y="2885030"/>
                  <a:pt x="3318214" y="2779363"/>
                </a:cubicBezTo>
                <a:cubicBezTo>
                  <a:pt x="3318214" y="2779363"/>
                  <a:pt x="3318214" y="2779363"/>
                  <a:pt x="3306976" y="2773843"/>
                </a:cubicBezTo>
                <a:cubicBezTo>
                  <a:pt x="3306976" y="2773843"/>
                  <a:pt x="3306976" y="2773843"/>
                  <a:pt x="3306976" y="2891339"/>
                </a:cubicBezTo>
                <a:cubicBezTo>
                  <a:pt x="3306976" y="2891339"/>
                  <a:pt x="3306976" y="2891339"/>
                  <a:pt x="3646210" y="3187049"/>
                </a:cubicBezTo>
                <a:cubicBezTo>
                  <a:pt x="3646210" y="3187049"/>
                  <a:pt x="3646210" y="3187049"/>
                  <a:pt x="3984040" y="2899224"/>
                </a:cubicBezTo>
                <a:cubicBezTo>
                  <a:pt x="3984040" y="2899224"/>
                  <a:pt x="3984040" y="2899224"/>
                  <a:pt x="4064809" y="2969406"/>
                </a:cubicBezTo>
                <a:cubicBezTo>
                  <a:pt x="4064809" y="2969406"/>
                  <a:pt x="4064809" y="2969406"/>
                  <a:pt x="4307822" y="3180741"/>
                </a:cubicBezTo>
                <a:cubicBezTo>
                  <a:pt x="4307822" y="3180741"/>
                  <a:pt x="4307822" y="3180741"/>
                  <a:pt x="4307822" y="3519034"/>
                </a:cubicBezTo>
                <a:cubicBezTo>
                  <a:pt x="4307822" y="3519034"/>
                  <a:pt x="4307822" y="3519034"/>
                  <a:pt x="4319762" y="3519034"/>
                </a:cubicBezTo>
                <a:cubicBezTo>
                  <a:pt x="4319762" y="3519034"/>
                  <a:pt x="4319762" y="3519034"/>
                  <a:pt x="4319762" y="3500109"/>
                </a:cubicBezTo>
                <a:cubicBezTo>
                  <a:pt x="4319762" y="3500109"/>
                  <a:pt x="4319762" y="3500109"/>
                  <a:pt x="4319762" y="3186261"/>
                </a:cubicBezTo>
                <a:cubicBezTo>
                  <a:pt x="4319762" y="3186261"/>
                  <a:pt x="4319762" y="3186261"/>
                  <a:pt x="4642139" y="3466989"/>
                </a:cubicBezTo>
                <a:cubicBezTo>
                  <a:pt x="4642139" y="3466989"/>
                  <a:pt x="4642139" y="3466989"/>
                  <a:pt x="4642139" y="3495377"/>
                </a:cubicBezTo>
                <a:cubicBezTo>
                  <a:pt x="4642139" y="3495377"/>
                  <a:pt x="4642139" y="3495377"/>
                  <a:pt x="4642139" y="3812379"/>
                </a:cubicBezTo>
                <a:cubicBezTo>
                  <a:pt x="4642139" y="3812379"/>
                  <a:pt x="4642139" y="3812379"/>
                  <a:pt x="4319762" y="3532439"/>
                </a:cubicBezTo>
                <a:cubicBezTo>
                  <a:pt x="4319762" y="3532439"/>
                  <a:pt x="4319762" y="3532439"/>
                  <a:pt x="4319762" y="3519822"/>
                </a:cubicBezTo>
                <a:cubicBezTo>
                  <a:pt x="4319762" y="3519822"/>
                  <a:pt x="4319762" y="3519822"/>
                  <a:pt x="4307822" y="3519822"/>
                </a:cubicBezTo>
                <a:cubicBezTo>
                  <a:pt x="4307822" y="3519822"/>
                  <a:pt x="4307822" y="3519822"/>
                  <a:pt x="4307822" y="3531651"/>
                </a:cubicBezTo>
                <a:cubicBezTo>
                  <a:pt x="4307822" y="3531651"/>
                  <a:pt x="4307822" y="3531651"/>
                  <a:pt x="4293775" y="3543479"/>
                </a:cubicBezTo>
                <a:cubicBezTo>
                  <a:pt x="4293775" y="3543479"/>
                  <a:pt x="4293775" y="3543479"/>
                  <a:pt x="4302905" y="3552154"/>
                </a:cubicBezTo>
                <a:cubicBezTo>
                  <a:pt x="4302905" y="3552154"/>
                  <a:pt x="4302905" y="3552154"/>
                  <a:pt x="4293072" y="3544268"/>
                </a:cubicBezTo>
                <a:cubicBezTo>
                  <a:pt x="4293072" y="3544268"/>
                  <a:pt x="4293072" y="3544268"/>
                  <a:pt x="3971397" y="3818688"/>
                </a:cubicBezTo>
                <a:cubicBezTo>
                  <a:pt x="3971397" y="3818688"/>
                  <a:pt x="3971397" y="3818688"/>
                  <a:pt x="3971397" y="3838402"/>
                </a:cubicBezTo>
                <a:cubicBezTo>
                  <a:pt x="3971397" y="3838402"/>
                  <a:pt x="3971397" y="3838402"/>
                  <a:pt x="3983337" y="3848653"/>
                </a:cubicBezTo>
                <a:cubicBezTo>
                  <a:pt x="3983337" y="3848653"/>
                  <a:pt x="3983337" y="3848653"/>
                  <a:pt x="3983337" y="3835248"/>
                </a:cubicBezTo>
                <a:cubicBezTo>
                  <a:pt x="3983337" y="3835248"/>
                  <a:pt x="3983337" y="3835248"/>
                  <a:pt x="4305715" y="4115975"/>
                </a:cubicBezTo>
                <a:cubicBezTo>
                  <a:pt x="4305715" y="4115975"/>
                  <a:pt x="4305715" y="4115975"/>
                  <a:pt x="4305715" y="4462154"/>
                </a:cubicBezTo>
                <a:cubicBezTo>
                  <a:pt x="4305715" y="4462154"/>
                  <a:pt x="4305715" y="4462154"/>
                  <a:pt x="3983337" y="4182215"/>
                </a:cubicBezTo>
                <a:cubicBezTo>
                  <a:pt x="3983337" y="4182215"/>
                  <a:pt x="3983337" y="4182215"/>
                  <a:pt x="3983337" y="3849441"/>
                </a:cubicBezTo>
                <a:cubicBezTo>
                  <a:pt x="3983337" y="3849441"/>
                  <a:pt x="3983337" y="3849441"/>
                  <a:pt x="3971397" y="3839190"/>
                </a:cubicBezTo>
                <a:cubicBezTo>
                  <a:pt x="3971397" y="3839190"/>
                  <a:pt x="3971397" y="3839190"/>
                  <a:pt x="3971397" y="4186946"/>
                </a:cubicBezTo>
                <a:cubicBezTo>
                  <a:pt x="3971397" y="4186946"/>
                  <a:pt x="3971397" y="4186946"/>
                  <a:pt x="3639186" y="4470828"/>
                </a:cubicBezTo>
                <a:cubicBezTo>
                  <a:pt x="3639186" y="4470828"/>
                  <a:pt x="3639186" y="4470828"/>
                  <a:pt x="3639186" y="4839875"/>
                </a:cubicBezTo>
                <a:cubicBezTo>
                  <a:pt x="3639186" y="4839875"/>
                  <a:pt x="3639186" y="4839875"/>
                  <a:pt x="3956647" y="5116661"/>
                </a:cubicBezTo>
                <a:cubicBezTo>
                  <a:pt x="3956647" y="5116661"/>
                  <a:pt x="3956647" y="5116661"/>
                  <a:pt x="3956647" y="5100101"/>
                </a:cubicBezTo>
                <a:cubicBezTo>
                  <a:pt x="3956647" y="5100101"/>
                  <a:pt x="3956647" y="5100101"/>
                  <a:pt x="3651126" y="4833567"/>
                </a:cubicBezTo>
                <a:cubicBezTo>
                  <a:pt x="3651126" y="4833567"/>
                  <a:pt x="3651126" y="4833567"/>
                  <a:pt x="3651126" y="4487388"/>
                </a:cubicBezTo>
                <a:cubicBezTo>
                  <a:pt x="3651126" y="4487388"/>
                  <a:pt x="3651126" y="4487388"/>
                  <a:pt x="3956647" y="4753134"/>
                </a:cubicBezTo>
                <a:cubicBezTo>
                  <a:pt x="3956647" y="4753134"/>
                  <a:pt x="3956647" y="4753134"/>
                  <a:pt x="3956647" y="4737362"/>
                </a:cubicBezTo>
                <a:cubicBezTo>
                  <a:pt x="3956647" y="4737362"/>
                  <a:pt x="3956647" y="4737362"/>
                  <a:pt x="3654638" y="4473983"/>
                </a:cubicBezTo>
                <a:cubicBezTo>
                  <a:pt x="3654638" y="4473983"/>
                  <a:pt x="3654638" y="4473983"/>
                  <a:pt x="3979825" y="4196409"/>
                </a:cubicBezTo>
                <a:cubicBezTo>
                  <a:pt x="3979825" y="4196409"/>
                  <a:pt x="3979825" y="4196409"/>
                  <a:pt x="4304309" y="4478714"/>
                </a:cubicBezTo>
                <a:cubicBezTo>
                  <a:pt x="4304309" y="4478714"/>
                  <a:pt x="4304309" y="4478714"/>
                  <a:pt x="3979123" y="4756288"/>
                </a:cubicBezTo>
                <a:cubicBezTo>
                  <a:pt x="3979123" y="4756288"/>
                  <a:pt x="3979123" y="4756288"/>
                  <a:pt x="3957350" y="4737362"/>
                </a:cubicBezTo>
                <a:cubicBezTo>
                  <a:pt x="3957350" y="4737362"/>
                  <a:pt x="3957350" y="4737362"/>
                  <a:pt x="3957350" y="4753922"/>
                </a:cubicBezTo>
                <a:cubicBezTo>
                  <a:pt x="3957350" y="4753922"/>
                  <a:pt x="3957350" y="4753922"/>
                  <a:pt x="3973504" y="4768116"/>
                </a:cubicBezTo>
                <a:cubicBezTo>
                  <a:pt x="3973504" y="4768116"/>
                  <a:pt x="3973504" y="4768116"/>
                  <a:pt x="3973504" y="5114295"/>
                </a:cubicBezTo>
                <a:cubicBezTo>
                  <a:pt x="3973504" y="5114295"/>
                  <a:pt x="3973504" y="5114295"/>
                  <a:pt x="3957350" y="5100101"/>
                </a:cubicBezTo>
                <a:cubicBezTo>
                  <a:pt x="3957350" y="5100101"/>
                  <a:pt x="3957350" y="5100101"/>
                  <a:pt x="3957350" y="5116661"/>
                </a:cubicBezTo>
                <a:cubicBezTo>
                  <a:pt x="3957350" y="5116661"/>
                  <a:pt x="3957350" y="5116661"/>
                  <a:pt x="3971397" y="5129278"/>
                </a:cubicBezTo>
                <a:cubicBezTo>
                  <a:pt x="3971397" y="5129278"/>
                  <a:pt x="3971397" y="5129278"/>
                  <a:pt x="3971397" y="5306704"/>
                </a:cubicBezTo>
                <a:cubicBezTo>
                  <a:pt x="3971397" y="5306704"/>
                  <a:pt x="3971397" y="5306704"/>
                  <a:pt x="3983337" y="5309070"/>
                </a:cubicBezTo>
                <a:cubicBezTo>
                  <a:pt x="3983337" y="5309070"/>
                  <a:pt x="3983337" y="5309070"/>
                  <a:pt x="3983337" y="5134798"/>
                </a:cubicBezTo>
                <a:cubicBezTo>
                  <a:pt x="3983337" y="5134798"/>
                  <a:pt x="3983337" y="5134798"/>
                  <a:pt x="4153305" y="5283047"/>
                </a:cubicBezTo>
                <a:cubicBezTo>
                  <a:pt x="4153305" y="5283047"/>
                  <a:pt x="4153305" y="5283047"/>
                  <a:pt x="4160329" y="5272008"/>
                </a:cubicBezTo>
                <a:cubicBezTo>
                  <a:pt x="4160329" y="5272008"/>
                  <a:pt x="4160329" y="5272008"/>
                  <a:pt x="3991063" y="5125335"/>
                </a:cubicBezTo>
                <a:cubicBezTo>
                  <a:pt x="3991063" y="5125335"/>
                  <a:pt x="3991063" y="5125335"/>
                  <a:pt x="4316249" y="4847761"/>
                </a:cubicBezTo>
                <a:cubicBezTo>
                  <a:pt x="4316249" y="4847761"/>
                  <a:pt x="4316249" y="4847761"/>
                  <a:pt x="4392103" y="4913212"/>
                </a:cubicBezTo>
                <a:cubicBezTo>
                  <a:pt x="4392103" y="4913212"/>
                  <a:pt x="4392103" y="4913212"/>
                  <a:pt x="4636520" y="5126124"/>
                </a:cubicBezTo>
                <a:cubicBezTo>
                  <a:pt x="4636520" y="5126124"/>
                  <a:pt x="4636520" y="5126124"/>
                  <a:pt x="4311333" y="5403697"/>
                </a:cubicBezTo>
                <a:cubicBezTo>
                  <a:pt x="4311333" y="5403697"/>
                  <a:pt x="4311333" y="5403697"/>
                  <a:pt x="4160329" y="5272796"/>
                </a:cubicBezTo>
                <a:cubicBezTo>
                  <a:pt x="4160329" y="5272796"/>
                  <a:pt x="4160329" y="5272796"/>
                  <a:pt x="4154007" y="5283047"/>
                </a:cubicBezTo>
                <a:cubicBezTo>
                  <a:pt x="4154007" y="5283047"/>
                  <a:pt x="4154007" y="5283047"/>
                  <a:pt x="4305715" y="5415526"/>
                </a:cubicBezTo>
                <a:cubicBezTo>
                  <a:pt x="4305715" y="5415526"/>
                  <a:pt x="4305715" y="5415526"/>
                  <a:pt x="4305715" y="5761705"/>
                </a:cubicBezTo>
                <a:cubicBezTo>
                  <a:pt x="4305715" y="5761705"/>
                  <a:pt x="4305715" y="5761705"/>
                  <a:pt x="3983337" y="5480976"/>
                </a:cubicBezTo>
                <a:cubicBezTo>
                  <a:pt x="3983337" y="5480976"/>
                  <a:pt x="3983337" y="5480976"/>
                  <a:pt x="3983337" y="5309858"/>
                </a:cubicBezTo>
                <a:cubicBezTo>
                  <a:pt x="3983337" y="5309858"/>
                  <a:pt x="3983337" y="5309858"/>
                  <a:pt x="3971397" y="5307493"/>
                </a:cubicBezTo>
                <a:cubicBezTo>
                  <a:pt x="3971397" y="5307493"/>
                  <a:pt x="3971397" y="5307493"/>
                  <a:pt x="3971397" y="5487285"/>
                </a:cubicBezTo>
                <a:cubicBezTo>
                  <a:pt x="3971397" y="5487285"/>
                  <a:pt x="3971397" y="5487285"/>
                  <a:pt x="3755776" y="5671020"/>
                </a:cubicBezTo>
                <a:cubicBezTo>
                  <a:pt x="3755776" y="5671020"/>
                  <a:pt x="3755776" y="5671020"/>
                  <a:pt x="3639186" y="5770379"/>
                </a:cubicBezTo>
                <a:cubicBezTo>
                  <a:pt x="3639186" y="5770379"/>
                  <a:pt x="3639186" y="5770379"/>
                  <a:pt x="3639186" y="6021141"/>
                </a:cubicBezTo>
                <a:cubicBezTo>
                  <a:pt x="3639186" y="6021141"/>
                  <a:pt x="3639186" y="6021141"/>
                  <a:pt x="3651126" y="6026661"/>
                </a:cubicBezTo>
                <a:cubicBezTo>
                  <a:pt x="3651126" y="6026661"/>
                  <a:pt x="3651126" y="6026661"/>
                  <a:pt x="3651126" y="5786939"/>
                </a:cubicBezTo>
                <a:cubicBezTo>
                  <a:pt x="3651126" y="5786939"/>
                  <a:pt x="3651126" y="5786939"/>
                  <a:pt x="3973504" y="6067667"/>
                </a:cubicBezTo>
                <a:cubicBezTo>
                  <a:pt x="3973504" y="6067667"/>
                  <a:pt x="3973504" y="6067667"/>
                  <a:pt x="3973504" y="6413845"/>
                </a:cubicBezTo>
                <a:cubicBezTo>
                  <a:pt x="3973504" y="6413845"/>
                  <a:pt x="3973504" y="6413845"/>
                  <a:pt x="3651126" y="6133906"/>
                </a:cubicBezTo>
                <a:cubicBezTo>
                  <a:pt x="3651126" y="6133906"/>
                  <a:pt x="3651126" y="6133906"/>
                  <a:pt x="3651126" y="6027450"/>
                </a:cubicBezTo>
                <a:cubicBezTo>
                  <a:pt x="3651126" y="6027450"/>
                  <a:pt x="3651126" y="6027450"/>
                  <a:pt x="3639186" y="6021930"/>
                </a:cubicBezTo>
                <a:cubicBezTo>
                  <a:pt x="3639186" y="6021930"/>
                  <a:pt x="3639186" y="6021930"/>
                  <a:pt x="3639186" y="6140214"/>
                </a:cubicBezTo>
                <a:cubicBezTo>
                  <a:pt x="3639186" y="6140214"/>
                  <a:pt x="3639186" y="6140214"/>
                  <a:pt x="3979123" y="6435925"/>
                </a:cubicBezTo>
                <a:cubicBezTo>
                  <a:pt x="3979123" y="6435925"/>
                  <a:pt x="3979123" y="6435925"/>
                  <a:pt x="4316249" y="6147311"/>
                </a:cubicBezTo>
                <a:cubicBezTo>
                  <a:pt x="4316249" y="6147311"/>
                  <a:pt x="4316249" y="6147311"/>
                  <a:pt x="4397020" y="6217493"/>
                </a:cubicBezTo>
                <a:cubicBezTo>
                  <a:pt x="4397020" y="6217493"/>
                  <a:pt x="4397020" y="6217493"/>
                  <a:pt x="4403341" y="6206454"/>
                </a:cubicBezTo>
                <a:cubicBezTo>
                  <a:pt x="4403341" y="6206454"/>
                  <a:pt x="4403341" y="6206454"/>
                  <a:pt x="4397722" y="6218282"/>
                </a:cubicBezTo>
                <a:cubicBezTo>
                  <a:pt x="4397722" y="6218282"/>
                  <a:pt x="4397722" y="6218282"/>
                  <a:pt x="4640032" y="6429617"/>
                </a:cubicBezTo>
                <a:cubicBezTo>
                  <a:pt x="4640032" y="6429617"/>
                  <a:pt x="4640032" y="6429617"/>
                  <a:pt x="4640032" y="6784470"/>
                </a:cubicBezTo>
                <a:cubicBezTo>
                  <a:pt x="4640032" y="6784470"/>
                  <a:pt x="4640032" y="6784470"/>
                  <a:pt x="4583142" y="6833040"/>
                </a:cubicBezTo>
                <a:lnTo>
                  <a:pt x="4553907" y="6858000"/>
                </a:lnTo>
                <a:lnTo>
                  <a:pt x="3038475" y="6858000"/>
                </a:lnTo>
                <a:lnTo>
                  <a:pt x="0" y="6858000"/>
                </a:lnTo>
                <a:close/>
              </a:path>
            </a:pathLst>
          </a:custGeom>
          <a:solidFill>
            <a:schemeClr val="bg1">
              <a:lumMod val="65000"/>
            </a:schemeClr>
          </a:solidFill>
        </p:spPr>
        <p:txBody>
          <a:bodyPr wrap="square" lIns="36000" tIns="900000">
            <a:noAutofit/>
          </a:bodyPr>
          <a:lstStyle>
            <a:lvl1pPr algn="l">
              <a:defRPr>
                <a:solidFill>
                  <a:schemeClr val="accent2">
                    <a:lumMod val="40000"/>
                    <a:lumOff val="60000"/>
                  </a:schemeClr>
                </a:solidFill>
              </a:defRPr>
            </a:lvl1pPr>
          </a:lstStyle>
          <a:p>
            <a:r>
              <a:rPr lang="fr-FR" dirty="0"/>
              <a:t>Insérez ou glissez votre image ici</a:t>
            </a:r>
          </a:p>
          <a:p>
            <a:endParaRPr lang="fr-FR" dirty="0"/>
          </a:p>
        </p:txBody>
      </p:sp>
    </p:spTree>
    <p:extLst>
      <p:ext uri="{BB962C8B-B14F-4D97-AF65-F5344CB8AC3E}">
        <p14:creationId xmlns:p14="http://schemas.microsoft.com/office/powerpoint/2010/main" val="1329051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suel haut + contenu">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1C2B0A2-D20B-4AF8-11A0-04ADF7A00166}"/>
              </a:ext>
            </a:extLst>
          </p:cNvPr>
          <p:cNvSpPr>
            <a:spLocks noGrp="1"/>
          </p:cNvSpPr>
          <p:nvPr>
            <p:ph type="dt" sz="half" idx="10"/>
          </p:nvPr>
        </p:nvSpPr>
        <p:spPr/>
        <p:txBody>
          <a:bodyPr/>
          <a:lstStyle/>
          <a:p>
            <a:r>
              <a:rPr lang="fr-FR"/>
              <a:t>28/10/2022</a:t>
            </a:r>
          </a:p>
        </p:txBody>
      </p:sp>
      <p:sp>
        <p:nvSpPr>
          <p:cNvPr id="5" name="Espace réservé du pied de page 4">
            <a:extLst>
              <a:ext uri="{FF2B5EF4-FFF2-40B4-BE49-F238E27FC236}">
                <a16:creationId xmlns:a16="http://schemas.microsoft.com/office/drawing/2014/main" id="{E674BCD5-99F2-142E-3FEE-1ACCB474B9C4}"/>
              </a:ext>
            </a:extLst>
          </p:cNvPr>
          <p:cNvSpPr>
            <a:spLocks noGrp="1"/>
          </p:cNvSpPr>
          <p:nvPr>
            <p:ph type="ftr" sz="quarter" idx="11"/>
          </p:nvPr>
        </p:nvSpPr>
        <p:spPr/>
        <p:txBody>
          <a:body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8209301D-2360-8D20-B992-EE6672D60716}"/>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7" name="ZoneTexte 6">
            <a:extLst>
              <a:ext uri="{FF2B5EF4-FFF2-40B4-BE49-F238E27FC236}">
                <a16:creationId xmlns:a16="http://schemas.microsoft.com/office/drawing/2014/main" id="{31680F71-13D8-7F13-2E1C-1B43E34B35C6}"/>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Visuel  haut + contenu</a:t>
            </a:r>
          </a:p>
          <a:p>
            <a:endParaRPr lang="fr-FR" sz="1200" dirty="0">
              <a:solidFill>
                <a:schemeClr val="bg1">
                  <a:lumMod val="50000"/>
                </a:schemeClr>
              </a:solidFill>
            </a:endParaRPr>
          </a:p>
        </p:txBody>
      </p:sp>
      <p:sp>
        <p:nvSpPr>
          <p:cNvPr id="11" name="Espace réservé du contenu 2">
            <a:extLst>
              <a:ext uri="{FF2B5EF4-FFF2-40B4-BE49-F238E27FC236}">
                <a16:creationId xmlns:a16="http://schemas.microsoft.com/office/drawing/2014/main" id="{9BDF78EF-B925-4A77-F088-A8970BDC4FE9}"/>
              </a:ext>
            </a:extLst>
          </p:cNvPr>
          <p:cNvSpPr>
            <a:spLocks noGrp="1"/>
          </p:cNvSpPr>
          <p:nvPr>
            <p:ph idx="1"/>
          </p:nvPr>
        </p:nvSpPr>
        <p:spPr>
          <a:xfrm>
            <a:off x="731838" y="3381829"/>
            <a:ext cx="10836275" cy="253160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1" name="ZoneTexte 20">
            <a:extLst>
              <a:ext uri="{FF2B5EF4-FFF2-40B4-BE49-F238E27FC236}">
                <a16:creationId xmlns:a16="http://schemas.microsoft.com/office/drawing/2014/main" id="{46C622DF-824A-7030-FF06-98A537DB20A5}"/>
              </a:ext>
            </a:extLst>
          </p:cNvPr>
          <p:cNvSpPr txBox="1"/>
          <p:nvPr userDrawn="1"/>
        </p:nvSpPr>
        <p:spPr>
          <a:xfrm>
            <a:off x="-101600" y="6858000"/>
            <a:ext cx="12192000" cy="646331"/>
          </a:xfrm>
          <a:prstGeom prst="rect">
            <a:avLst/>
          </a:prstGeom>
          <a:noFill/>
        </p:spPr>
        <p:txBody>
          <a:bodyPr wrap="square" rtlCol="0">
            <a:spAutoFit/>
          </a:bodyPr>
          <a:lstStyle/>
          <a:p>
            <a:r>
              <a:rPr lang="fr-FR" sz="1200" dirty="0">
                <a:solidFill>
                  <a:schemeClr val="bg1">
                    <a:lumMod val="50000"/>
                  </a:schemeClr>
                </a:solidFill>
              </a:rPr>
              <a:t>Astuce :Après avoir insérez votre image, placez celle-ci en arrière plan : Clic droit + « Arrière plan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lumMod val="50000"/>
                  </a:schemeClr>
                </a:solidFill>
              </a:rPr>
              <a:t>Astuce :Après avoir insérez votre image, adaptez si besoin la couleur du texte en fonction de celle-ci</a:t>
            </a:r>
          </a:p>
          <a:p>
            <a:endParaRPr lang="fr-FR" sz="1200" dirty="0">
              <a:solidFill>
                <a:schemeClr val="bg1">
                  <a:lumMod val="50000"/>
                </a:schemeClr>
              </a:solidFill>
            </a:endParaRPr>
          </a:p>
        </p:txBody>
      </p:sp>
      <p:sp>
        <p:nvSpPr>
          <p:cNvPr id="10" name="Titre 1">
            <a:extLst>
              <a:ext uri="{FF2B5EF4-FFF2-40B4-BE49-F238E27FC236}">
                <a16:creationId xmlns:a16="http://schemas.microsoft.com/office/drawing/2014/main" id="{285252E3-9176-AD7B-44E7-02A49D473FFA}"/>
              </a:ext>
            </a:extLst>
          </p:cNvPr>
          <p:cNvSpPr>
            <a:spLocks noGrp="1"/>
          </p:cNvSpPr>
          <p:nvPr>
            <p:ph type="title"/>
          </p:nvPr>
        </p:nvSpPr>
        <p:spPr>
          <a:xfrm>
            <a:off x="731838" y="319314"/>
            <a:ext cx="10728325" cy="1084263"/>
          </a:xfrm>
        </p:spPr>
        <p:txBody>
          <a:bodyPr/>
          <a:lstStyle>
            <a:lvl1pPr>
              <a:defRPr>
                <a:solidFill>
                  <a:schemeClr val="bg1"/>
                </a:solidFill>
              </a:defRPr>
            </a:lvl1pPr>
          </a:lstStyle>
          <a:p>
            <a:r>
              <a:rPr lang="fr-FR"/>
              <a:t>Modifiez le style du titre</a:t>
            </a:r>
            <a:endParaRPr lang="fr-FR" dirty="0"/>
          </a:p>
        </p:txBody>
      </p:sp>
      <p:sp>
        <p:nvSpPr>
          <p:cNvPr id="12" name="Espace réservé pour une image  11">
            <a:extLst>
              <a:ext uri="{FF2B5EF4-FFF2-40B4-BE49-F238E27FC236}">
                <a16:creationId xmlns:a16="http://schemas.microsoft.com/office/drawing/2014/main" id="{5B768F97-EB7A-FDD7-6E36-781A0783E3FC}"/>
              </a:ext>
            </a:extLst>
          </p:cNvPr>
          <p:cNvSpPr>
            <a:spLocks noGrp="1"/>
          </p:cNvSpPr>
          <p:nvPr>
            <p:ph type="pic" sz="quarter" idx="14" hasCustomPrompt="1"/>
          </p:nvPr>
        </p:nvSpPr>
        <p:spPr>
          <a:xfrm>
            <a:off x="0" y="-27685"/>
            <a:ext cx="12086611" cy="2408285"/>
          </a:xfrm>
          <a:custGeom>
            <a:avLst/>
            <a:gdLst>
              <a:gd name="connsiteX0" fmla="*/ 11874479 w 12086611"/>
              <a:gd name="connsiteY0" fmla="*/ 2376194 h 2408285"/>
              <a:gd name="connsiteX1" fmla="*/ 11897822 w 12086611"/>
              <a:gd name="connsiteY1" fmla="*/ 2397884 h 2408285"/>
              <a:gd name="connsiteX2" fmla="*/ 11898186 w 12086611"/>
              <a:gd name="connsiteY2" fmla="*/ 2398222 h 2408285"/>
              <a:gd name="connsiteX3" fmla="*/ 11850311 w 12086611"/>
              <a:gd name="connsiteY3" fmla="*/ 2398222 h 2408285"/>
              <a:gd name="connsiteX4" fmla="*/ 11852466 w 12086611"/>
              <a:gd name="connsiteY4" fmla="*/ 2396257 h 2408285"/>
              <a:gd name="connsiteX5" fmla="*/ 11875838 w 12086611"/>
              <a:gd name="connsiteY5" fmla="*/ 2252563 h 2408285"/>
              <a:gd name="connsiteX6" fmla="*/ 11979865 w 12086611"/>
              <a:gd name="connsiteY6" fmla="*/ 2349082 h 2408285"/>
              <a:gd name="connsiteX7" fmla="*/ 11979865 w 12086611"/>
              <a:gd name="connsiteY7" fmla="*/ 2378140 h 2408285"/>
              <a:gd name="connsiteX8" fmla="*/ 11979865 w 12086611"/>
              <a:gd name="connsiteY8" fmla="*/ 2398222 h 2408285"/>
              <a:gd name="connsiteX9" fmla="*/ 11904568 w 12086611"/>
              <a:gd name="connsiteY9" fmla="*/ 2398222 h 2408285"/>
              <a:gd name="connsiteX10" fmla="*/ 11903035 w 12086611"/>
              <a:gd name="connsiteY10" fmla="*/ 2396799 h 2408285"/>
              <a:gd name="connsiteX11" fmla="*/ 11897822 w 12086611"/>
              <a:gd name="connsiteY11" fmla="*/ 2397884 h 2408285"/>
              <a:gd name="connsiteX12" fmla="*/ 11902808 w 12086611"/>
              <a:gd name="connsiteY12" fmla="*/ 2396528 h 2408285"/>
              <a:gd name="connsiteX13" fmla="*/ 11875838 w 12086611"/>
              <a:gd name="connsiteY13" fmla="*/ 2371585 h 2408285"/>
              <a:gd name="connsiteX14" fmla="*/ 11768639 w 12086611"/>
              <a:gd name="connsiteY14" fmla="*/ 2029973 h 2408285"/>
              <a:gd name="connsiteX15" fmla="*/ 11835724 w 12086611"/>
              <a:gd name="connsiteY15" fmla="*/ 2092331 h 2408285"/>
              <a:gd name="connsiteX16" fmla="*/ 11872666 w 12086611"/>
              <a:gd name="connsiteY16" fmla="*/ 2126492 h 2408285"/>
              <a:gd name="connsiteX17" fmla="*/ 11872666 w 12086611"/>
              <a:gd name="connsiteY17" fmla="*/ 2245514 h 2408285"/>
              <a:gd name="connsiteX18" fmla="*/ 11795609 w 12086611"/>
              <a:gd name="connsiteY18" fmla="*/ 2174210 h 2408285"/>
              <a:gd name="connsiteX19" fmla="*/ 11768639 w 12086611"/>
              <a:gd name="connsiteY19" fmla="*/ 2149266 h 2408285"/>
              <a:gd name="connsiteX20" fmla="*/ 11658947 w 12086611"/>
              <a:gd name="connsiteY20" fmla="*/ 1929930 h 2408285"/>
              <a:gd name="connsiteX21" fmla="*/ 11763653 w 12086611"/>
              <a:gd name="connsiteY21" fmla="*/ 2027262 h 2408285"/>
              <a:gd name="connsiteX22" fmla="*/ 11658721 w 12086611"/>
              <a:gd name="connsiteY22" fmla="*/ 2122697 h 2408285"/>
              <a:gd name="connsiteX23" fmla="*/ 11554014 w 12086611"/>
              <a:gd name="connsiteY23" fmla="*/ 2025364 h 2408285"/>
              <a:gd name="connsiteX24" fmla="*/ 11590503 w 12086611"/>
              <a:gd name="connsiteY24" fmla="*/ 1992287 h 2408285"/>
              <a:gd name="connsiteX25" fmla="*/ 11983265 w 12086611"/>
              <a:gd name="connsiteY25" fmla="*/ 1707069 h 2408285"/>
              <a:gd name="connsiteX26" fmla="*/ 12086611 w 12086611"/>
              <a:gd name="connsiteY26" fmla="*/ 1802775 h 2408285"/>
              <a:gd name="connsiteX27" fmla="*/ 11981678 w 12086611"/>
              <a:gd name="connsiteY27" fmla="*/ 1898209 h 2408285"/>
              <a:gd name="connsiteX28" fmla="*/ 11946776 w 12086611"/>
              <a:gd name="connsiteY28" fmla="*/ 1865674 h 2408285"/>
              <a:gd name="connsiteX29" fmla="*/ 11944736 w 12086611"/>
              <a:gd name="connsiteY29" fmla="*/ 1869741 h 2408285"/>
              <a:gd name="connsiteX30" fmla="*/ 11979865 w 12086611"/>
              <a:gd name="connsiteY30" fmla="*/ 1902276 h 2408285"/>
              <a:gd name="connsiteX31" fmla="*/ 11979865 w 12086611"/>
              <a:gd name="connsiteY31" fmla="*/ 2021298 h 2408285"/>
              <a:gd name="connsiteX32" fmla="*/ 11904621 w 12086611"/>
              <a:gd name="connsiteY32" fmla="*/ 1951619 h 2408285"/>
              <a:gd name="connsiteX33" fmla="*/ 11902582 w 12086611"/>
              <a:gd name="connsiteY33" fmla="*/ 1955957 h 2408285"/>
              <a:gd name="connsiteX34" fmla="*/ 11979412 w 12086611"/>
              <a:gd name="connsiteY34" fmla="*/ 2027262 h 2408285"/>
              <a:gd name="connsiteX35" fmla="*/ 11874479 w 12086611"/>
              <a:gd name="connsiteY35" fmla="*/ 2122697 h 2408285"/>
              <a:gd name="connsiteX36" fmla="*/ 11837764 w 12086611"/>
              <a:gd name="connsiteY36" fmla="*/ 2088535 h 2408285"/>
              <a:gd name="connsiteX37" fmla="*/ 11835724 w 12086611"/>
              <a:gd name="connsiteY37" fmla="*/ 2092331 h 2408285"/>
              <a:gd name="connsiteX38" fmla="*/ 11837537 w 12086611"/>
              <a:gd name="connsiteY38" fmla="*/ 2088264 h 2408285"/>
              <a:gd name="connsiteX39" fmla="*/ 11769772 w 12086611"/>
              <a:gd name="connsiteY39" fmla="*/ 2025364 h 2408285"/>
              <a:gd name="connsiteX40" fmla="*/ 11874705 w 12086611"/>
              <a:gd name="connsiteY40" fmla="*/ 1929930 h 2408285"/>
              <a:gd name="connsiteX41" fmla="*/ 11902355 w 12086611"/>
              <a:gd name="connsiteY41" fmla="*/ 1955686 h 2408285"/>
              <a:gd name="connsiteX42" fmla="*/ 11904621 w 12086611"/>
              <a:gd name="connsiteY42" fmla="*/ 1951349 h 2408285"/>
              <a:gd name="connsiteX43" fmla="*/ 11875838 w 12086611"/>
              <a:gd name="connsiteY43" fmla="*/ 1924778 h 2408285"/>
              <a:gd name="connsiteX44" fmla="*/ 11875838 w 12086611"/>
              <a:gd name="connsiteY44" fmla="*/ 1805757 h 2408285"/>
              <a:gd name="connsiteX45" fmla="*/ 11944736 w 12086611"/>
              <a:gd name="connsiteY45" fmla="*/ 1869470 h 2408285"/>
              <a:gd name="connsiteX46" fmla="*/ 11946549 w 12086611"/>
              <a:gd name="connsiteY46" fmla="*/ 1865674 h 2408285"/>
              <a:gd name="connsiteX47" fmla="*/ 11878332 w 12086611"/>
              <a:gd name="connsiteY47" fmla="*/ 1802503 h 2408285"/>
              <a:gd name="connsiteX48" fmla="*/ 11768639 w 12086611"/>
              <a:gd name="connsiteY48" fmla="*/ 1583167 h 2408285"/>
              <a:gd name="connsiteX49" fmla="*/ 11840257 w 12086611"/>
              <a:gd name="connsiteY49" fmla="*/ 1649591 h 2408285"/>
              <a:gd name="connsiteX50" fmla="*/ 11842523 w 12086611"/>
              <a:gd name="connsiteY50" fmla="*/ 1646067 h 2408285"/>
              <a:gd name="connsiteX51" fmla="*/ 11840483 w 12086611"/>
              <a:gd name="connsiteY51" fmla="*/ 1649591 h 2408285"/>
              <a:gd name="connsiteX52" fmla="*/ 11872666 w 12086611"/>
              <a:gd name="connsiteY52" fmla="*/ 1679686 h 2408285"/>
              <a:gd name="connsiteX53" fmla="*/ 11872666 w 12086611"/>
              <a:gd name="connsiteY53" fmla="*/ 1798708 h 2408285"/>
              <a:gd name="connsiteX54" fmla="*/ 11794249 w 12086611"/>
              <a:gd name="connsiteY54" fmla="*/ 1726047 h 2408285"/>
              <a:gd name="connsiteX55" fmla="*/ 11791983 w 12086611"/>
              <a:gd name="connsiteY55" fmla="*/ 1729572 h 2408285"/>
              <a:gd name="connsiteX56" fmla="*/ 11794023 w 12086611"/>
              <a:gd name="connsiteY56" fmla="*/ 1725776 h 2408285"/>
              <a:gd name="connsiteX57" fmla="*/ 11768639 w 12086611"/>
              <a:gd name="connsiteY57" fmla="*/ 1702189 h 2408285"/>
              <a:gd name="connsiteX58" fmla="*/ 11874705 w 12086611"/>
              <a:gd name="connsiteY58" fmla="*/ 1483123 h 2408285"/>
              <a:gd name="connsiteX59" fmla="*/ 11979412 w 12086611"/>
              <a:gd name="connsiteY59" fmla="*/ 1580184 h 2408285"/>
              <a:gd name="connsiteX60" fmla="*/ 11874479 w 12086611"/>
              <a:gd name="connsiteY60" fmla="*/ 1675619 h 2408285"/>
              <a:gd name="connsiteX61" fmla="*/ 11842523 w 12086611"/>
              <a:gd name="connsiteY61" fmla="*/ 1646067 h 2408285"/>
              <a:gd name="connsiteX62" fmla="*/ 11769772 w 12086611"/>
              <a:gd name="connsiteY62" fmla="*/ 1578558 h 2408285"/>
              <a:gd name="connsiteX63" fmla="*/ 11766146 w 12086611"/>
              <a:gd name="connsiteY63" fmla="*/ 1258907 h 2408285"/>
              <a:gd name="connsiteX64" fmla="*/ 11870853 w 12086611"/>
              <a:gd name="connsiteY64" fmla="*/ 1355968 h 2408285"/>
              <a:gd name="connsiteX65" fmla="*/ 11765920 w 12086611"/>
              <a:gd name="connsiteY65" fmla="*/ 1451673 h 2408285"/>
              <a:gd name="connsiteX66" fmla="*/ 11661213 w 12086611"/>
              <a:gd name="connsiteY66" fmla="*/ 1354341 h 2408285"/>
              <a:gd name="connsiteX67" fmla="*/ 11763200 w 12086611"/>
              <a:gd name="connsiteY67" fmla="*/ 1261618 h 2408285"/>
              <a:gd name="connsiteX68" fmla="*/ 11661213 w 12086611"/>
              <a:gd name="connsiteY68" fmla="*/ 913228 h 2408285"/>
              <a:gd name="connsiteX69" fmla="*/ 11728298 w 12086611"/>
              <a:gd name="connsiteY69" fmla="*/ 975315 h 2408285"/>
              <a:gd name="connsiteX70" fmla="*/ 11730338 w 12086611"/>
              <a:gd name="connsiteY70" fmla="*/ 971519 h 2408285"/>
              <a:gd name="connsiteX71" fmla="*/ 11728525 w 12086611"/>
              <a:gd name="connsiteY71" fmla="*/ 975586 h 2408285"/>
              <a:gd name="connsiteX72" fmla="*/ 11765240 w 12086611"/>
              <a:gd name="connsiteY72" fmla="*/ 1009747 h 2408285"/>
              <a:gd name="connsiteX73" fmla="*/ 11765240 w 12086611"/>
              <a:gd name="connsiteY73" fmla="*/ 1128769 h 2408285"/>
              <a:gd name="connsiteX74" fmla="*/ 11688410 w 12086611"/>
              <a:gd name="connsiteY74" fmla="*/ 1057464 h 2408285"/>
              <a:gd name="connsiteX75" fmla="*/ 11686370 w 12086611"/>
              <a:gd name="connsiteY75" fmla="*/ 1061260 h 2408285"/>
              <a:gd name="connsiteX76" fmla="*/ 11688183 w 12086611"/>
              <a:gd name="connsiteY76" fmla="*/ 1057193 h 2408285"/>
              <a:gd name="connsiteX77" fmla="*/ 11661213 w 12086611"/>
              <a:gd name="connsiteY77" fmla="*/ 1032250 h 2408285"/>
              <a:gd name="connsiteX78" fmla="*/ 11876065 w 12086611"/>
              <a:gd name="connsiteY78" fmla="*/ 590053 h 2408285"/>
              <a:gd name="connsiteX79" fmla="*/ 11979412 w 12086611"/>
              <a:gd name="connsiteY79" fmla="*/ 686029 h 2408285"/>
              <a:gd name="connsiteX80" fmla="*/ 11874479 w 12086611"/>
              <a:gd name="connsiteY80" fmla="*/ 781464 h 2408285"/>
              <a:gd name="connsiteX81" fmla="*/ 11839350 w 12086611"/>
              <a:gd name="connsiteY81" fmla="*/ 748929 h 2408285"/>
              <a:gd name="connsiteX82" fmla="*/ 11837537 w 12086611"/>
              <a:gd name="connsiteY82" fmla="*/ 752725 h 2408285"/>
              <a:gd name="connsiteX83" fmla="*/ 11872666 w 12086611"/>
              <a:gd name="connsiteY83" fmla="*/ 785259 h 2408285"/>
              <a:gd name="connsiteX84" fmla="*/ 11872666 w 12086611"/>
              <a:gd name="connsiteY84" fmla="*/ 904552 h 2408285"/>
              <a:gd name="connsiteX85" fmla="*/ 11797422 w 12086611"/>
              <a:gd name="connsiteY85" fmla="*/ 834603 h 2408285"/>
              <a:gd name="connsiteX86" fmla="*/ 11795383 w 12086611"/>
              <a:gd name="connsiteY86" fmla="*/ 838941 h 2408285"/>
              <a:gd name="connsiteX87" fmla="*/ 11871986 w 12086611"/>
              <a:gd name="connsiteY87" fmla="*/ 910246 h 2408285"/>
              <a:gd name="connsiteX88" fmla="*/ 11767053 w 12086611"/>
              <a:gd name="connsiteY88" fmla="*/ 1005680 h 2408285"/>
              <a:gd name="connsiteX89" fmla="*/ 11730338 w 12086611"/>
              <a:gd name="connsiteY89" fmla="*/ 971519 h 2408285"/>
              <a:gd name="connsiteX90" fmla="*/ 11662573 w 12086611"/>
              <a:gd name="connsiteY90" fmla="*/ 908619 h 2408285"/>
              <a:gd name="connsiteX91" fmla="*/ 11767506 w 12086611"/>
              <a:gd name="connsiteY91" fmla="*/ 813185 h 2408285"/>
              <a:gd name="connsiteX92" fmla="*/ 11795156 w 12086611"/>
              <a:gd name="connsiteY92" fmla="*/ 838941 h 2408285"/>
              <a:gd name="connsiteX93" fmla="*/ 11797196 w 12086611"/>
              <a:gd name="connsiteY93" fmla="*/ 834603 h 2408285"/>
              <a:gd name="connsiteX94" fmla="*/ 11768639 w 12086611"/>
              <a:gd name="connsiteY94" fmla="*/ 808034 h 2408285"/>
              <a:gd name="connsiteX95" fmla="*/ 11768639 w 12086611"/>
              <a:gd name="connsiteY95" fmla="*/ 688741 h 2408285"/>
              <a:gd name="connsiteX96" fmla="*/ 11837310 w 12086611"/>
              <a:gd name="connsiteY96" fmla="*/ 752725 h 2408285"/>
              <a:gd name="connsiteX97" fmla="*/ 11839350 w 12086611"/>
              <a:gd name="connsiteY97" fmla="*/ 748658 h 2408285"/>
              <a:gd name="connsiteX98" fmla="*/ 11771132 w 12086611"/>
              <a:gd name="connsiteY98" fmla="*/ 685487 h 2408285"/>
              <a:gd name="connsiteX99" fmla="*/ 11661213 w 12086611"/>
              <a:gd name="connsiteY99" fmla="*/ 466151 h 2408285"/>
              <a:gd name="connsiteX100" fmla="*/ 11733057 w 12086611"/>
              <a:gd name="connsiteY100" fmla="*/ 532846 h 2408285"/>
              <a:gd name="connsiteX101" fmla="*/ 11765240 w 12086611"/>
              <a:gd name="connsiteY101" fmla="*/ 562669 h 2408285"/>
              <a:gd name="connsiteX102" fmla="*/ 11765240 w 12086611"/>
              <a:gd name="connsiteY102" fmla="*/ 681691 h 2408285"/>
              <a:gd name="connsiteX103" fmla="*/ 11687050 w 12086611"/>
              <a:gd name="connsiteY103" fmla="*/ 609031 h 2408285"/>
              <a:gd name="connsiteX104" fmla="*/ 11684784 w 12086611"/>
              <a:gd name="connsiteY104" fmla="*/ 612827 h 2408285"/>
              <a:gd name="connsiteX105" fmla="*/ 11763653 w 12086611"/>
              <a:gd name="connsiteY105" fmla="*/ 686029 h 2408285"/>
              <a:gd name="connsiteX106" fmla="*/ 11658721 w 12086611"/>
              <a:gd name="connsiteY106" fmla="*/ 781464 h 2408285"/>
              <a:gd name="connsiteX107" fmla="*/ 11609994 w 12086611"/>
              <a:gd name="connsiteY107" fmla="*/ 736187 h 2408285"/>
              <a:gd name="connsiteX108" fmla="*/ 11555374 w 12086611"/>
              <a:gd name="connsiteY108" fmla="*/ 685487 h 2408285"/>
              <a:gd name="connsiteX109" fmla="*/ 11660307 w 12086611"/>
              <a:gd name="connsiteY109" fmla="*/ 590053 h 2408285"/>
              <a:gd name="connsiteX110" fmla="*/ 11684557 w 12086611"/>
              <a:gd name="connsiteY110" fmla="*/ 612556 h 2408285"/>
              <a:gd name="connsiteX111" fmla="*/ 11686824 w 12086611"/>
              <a:gd name="connsiteY111" fmla="*/ 609031 h 2408285"/>
              <a:gd name="connsiteX112" fmla="*/ 11661213 w 12086611"/>
              <a:gd name="connsiteY112" fmla="*/ 585444 h 2408285"/>
              <a:gd name="connsiteX113" fmla="*/ 11767506 w 12086611"/>
              <a:gd name="connsiteY113" fmla="*/ 366107 h 2408285"/>
              <a:gd name="connsiteX114" fmla="*/ 11871986 w 12086611"/>
              <a:gd name="connsiteY114" fmla="*/ 463440 h 2408285"/>
              <a:gd name="connsiteX115" fmla="*/ 11767053 w 12086611"/>
              <a:gd name="connsiteY115" fmla="*/ 558874 h 2408285"/>
              <a:gd name="connsiteX116" fmla="*/ 11735324 w 12086611"/>
              <a:gd name="connsiteY116" fmla="*/ 529322 h 2408285"/>
              <a:gd name="connsiteX117" fmla="*/ 11733057 w 12086611"/>
              <a:gd name="connsiteY117" fmla="*/ 532846 h 2408285"/>
              <a:gd name="connsiteX118" fmla="*/ 11735097 w 12086611"/>
              <a:gd name="connsiteY118" fmla="*/ 529051 h 2408285"/>
              <a:gd name="connsiteX119" fmla="*/ 11662573 w 12086611"/>
              <a:gd name="connsiteY119" fmla="*/ 461542 h 2408285"/>
              <a:gd name="connsiteX120" fmla="*/ 11658947 w 12086611"/>
              <a:gd name="connsiteY120" fmla="*/ 142162 h 2408285"/>
              <a:gd name="connsiteX121" fmla="*/ 11763653 w 12086611"/>
              <a:gd name="connsiteY121" fmla="*/ 239223 h 2408285"/>
              <a:gd name="connsiteX122" fmla="*/ 11658721 w 12086611"/>
              <a:gd name="connsiteY122" fmla="*/ 334657 h 2408285"/>
              <a:gd name="connsiteX123" fmla="*/ 11554014 w 12086611"/>
              <a:gd name="connsiteY123" fmla="*/ 237596 h 2408285"/>
              <a:gd name="connsiteX124" fmla="*/ 11656001 w 12086611"/>
              <a:gd name="connsiteY124" fmla="*/ 144873 h 2408285"/>
              <a:gd name="connsiteX125" fmla="*/ 11690766 w 12086611"/>
              <a:gd name="connsiteY125" fmla="*/ 40330 h 2408285"/>
              <a:gd name="connsiteX126" fmla="*/ 11845185 w 12086611"/>
              <a:gd name="connsiteY126" fmla="*/ 40330 h 2408285"/>
              <a:gd name="connsiteX127" fmla="*/ 11840228 w 12086611"/>
              <a:gd name="connsiteY127" fmla="*/ 44830 h 2408285"/>
              <a:gd name="connsiteX128" fmla="*/ 11767053 w 12086611"/>
              <a:gd name="connsiteY128" fmla="*/ 111254 h 2408285"/>
              <a:gd name="connsiteX129" fmla="*/ 11712546 w 12086611"/>
              <a:gd name="connsiteY129" fmla="*/ 60579 h 2408285"/>
              <a:gd name="connsiteX130" fmla="*/ 11661213 w 12086611"/>
              <a:gd name="connsiteY130" fmla="*/ 40330 h 2408285"/>
              <a:gd name="connsiteX131" fmla="*/ 11684643 w 12086611"/>
              <a:gd name="connsiteY131" fmla="*/ 40330 h 2408285"/>
              <a:gd name="connsiteX132" fmla="*/ 11690280 w 12086611"/>
              <a:gd name="connsiteY132" fmla="*/ 45575 h 2408285"/>
              <a:gd name="connsiteX133" fmla="*/ 11765240 w 12086611"/>
              <a:gd name="connsiteY133" fmla="*/ 115321 h 2408285"/>
              <a:gd name="connsiteX134" fmla="*/ 11765240 w 12086611"/>
              <a:gd name="connsiteY134" fmla="*/ 234343 h 2408285"/>
              <a:gd name="connsiteX135" fmla="*/ 11661213 w 12086611"/>
              <a:gd name="connsiteY135" fmla="*/ 137824 h 2408285"/>
              <a:gd name="connsiteX136" fmla="*/ 11661213 w 12086611"/>
              <a:gd name="connsiteY136" fmla="*/ 69350 h 2408285"/>
              <a:gd name="connsiteX137" fmla="*/ 0 w 12086611"/>
              <a:gd name="connsiteY137" fmla="*/ 0 h 2408285"/>
              <a:gd name="connsiteX138" fmla="*/ 11657587 w 12086611"/>
              <a:gd name="connsiteY138" fmla="*/ 40330 h 2408285"/>
              <a:gd name="connsiteX139" fmla="*/ 11657587 w 12086611"/>
              <a:gd name="connsiteY139" fmla="*/ 41002 h 2408285"/>
              <a:gd name="connsiteX140" fmla="*/ 11657587 w 12086611"/>
              <a:gd name="connsiteY140" fmla="*/ 137824 h 2408285"/>
              <a:gd name="connsiteX141" fmla="*/ 11653055 w 12086611"/>
              <a:gd name="connsiteY141" fmla="*/ 141891 h 2408285"/>
              <a:gd name="connsiteX142" fmla="*/ 11656001 w 12086611"/>
              <a:gd name="connsiteY142" fmla="*/ 144873 h 2408285"/>
              <a:gd name="connsiteX143" fmla="*/ 11652828 w 12086611"/>
              <a:gd name="connsiteY143" fmla="*/ 141891 h 2408285"/>
              <a:gd name="connsiteX144" fmla="*/ 11549028 w 12086611"/>
              <a:gd name="connsiteY144" fmla="*/ 236512 h 2408285"/>
              <a:gd name="connsiteX145" fmla="*/ 11549028 w 12086611"/>
              <a:gd name="connsiteY145" fmla="*/ 243019 h 2408285"/>
              <a:gd name="connsiteX146" fmla="*/ 11552881 w 12086611"/>
              <a:gd name="connsiteY146" fmla="*/ 246543 h 2408285"/>
              <a:gd name="connsiteX147" fmla="*/ 11552881 w 12086611"/>
              <a:gd name="connsiteY147" fmla="*/ 242205 h 2408285"/>
              <a:gd name="connsiteX148" fmla="*/ 11656681 w 12086611"/>
              <a:gd name="connsiteY148" fmla="*/ 338724 h 2408285"/>
              <a:gd name="connsiteX149" fmla="*/ 11656681 w 12086611"/>
              <a:gd name="connsiteY149" fmla="*/ 457746 h 2408285"/>
              <a:gd name="connsiteX150" fmla="*/ 11552881 w 12086611"/>
              <a:gd name="connsiteY150" fmla="*/ 361227 h 2408285"/>
              <a:gd name="connsiteX151" fmla="*/ 11552881 w 12086611"/>
              <a:gd name="connsiteY151" fmla="*/ 246814 h 2408285"/>
              <a:gd name="connsiteX152" fmla="*/ 11549028 w 12086611"/>
              <a:gd name="connsiteY152" fmla="*/ 243290 h 2408285"/>
              <a:gd name="connsiteX153" fmla="*/ 11549028 w 12086611"/>
              <a:gd name="connsiteY153" fmla="*/ 363125 h 2408285"/>
              <a:gd name="connsiteX154" fmla="*/ 11441829 w 12086611"/>
              <a:gd name="connsiteY154" fmla="*/ 460457 h 2408285"/>
              <a:gd name="connsiteX155" fmla="*/ 11441829 w 12086611"/>
              <a:gd name="connsiteY155" fmla="*/ 587613 h 2408285"/>
              <a:gd name="connsiteX156" fmla="*/ 11544269 w 12086611"/>
              <a:gd name="connsiteY156" fmla="*/ 682505 h 2408285"/>
              <a:gd name="connsiteX157" fmla="*/ 11544269 w 12086611"/>
              <a:gd name="connsiteY157" fmla="*/ 676811 h 2408285"/>
              <a:gd name="connsiteX158" fmla="*/ 11445455 w 12086611"/>
              <a:gd name="connsiteY158" fmla="*/ 585444 h 2408285"/>
              <a:gd name="connsiteX159" fmla="*/ 11445455 w 12086611"/>
              <a:gd name="connsiteY159" fmla="*/ 466151 h 2408285"/>
              <a:gd name="connsiteX160" fmla="*/ 11544269 w 12086611"/>
              <a:gd name="connsiteY160" fmla="*/ 557789 h 2408285"/>
              <a:gd name="connsiteX161" fmla="*/ 11544269 w 12086611"/>
              <a:gd name="connsiteY161" fmla="*/ 552096 h 2408285"/>
              <a:gd name="connsiteX162" fmla="*/ 11446815 w 12086611"/>
              <a:gd name="connsiteY162" fmla="*/ 461542 h 2408285"/>
              <a:gd name="connsiteX163" fmla="*/ 11551748 w 12086611"/>
              <a:gd name="connsiteY163" fmla="*/ 366107 h 2408285"/>
              <a:gd name="connsiteX164" fmla="*/ 11656454 w 12086611"/>
              <a:gd name="connsiteY164" fmla="*/ 463440 h 2408285"/>
              <a:gd name="connsiteX165" fmla="*/ 11551521 w 12086611"/>
              <a:gd name="connsiteY165" fmla="*/ 558874 h 2408285"/>
              <a:gd name="connsiteX166" fmla="*/ 11544495 w 12086611"/>
              <a:gd name="connsiteY166" fmla="*/ 552367 h 2408285"/>
              <a:gd name="connsiteX167" fmla="*/ 11544495 w 12086611"/>
              <a:gd name="connsiteY167" fmla="*/ 558061 h 2408285"/>
              <a:gd name="connsiteX168" fmla="*/ 11549482 w 12086611"/>
              <a:gd name="connsiteY168" fmla="*/ 562669 h 2408285"/>
              <a:gd name="connsiteX169" fmla="*/ 11549482 w 12086611"/>
              <a:gd name="connsiteY169" fmla="*/ 681691 h 2408285"/>
              <a:gd name="connsiteX170" fmla="*/ 11544495 w 12086611"/>
              <a:gd name="connsiteY170" fmla="*/ 677083 h 2408285"/>
              <a:gd name="connsiteX171" fmla="*/ 11544495 w 12086611"/>
              <a:gd name="connsiteY171" fmla="*/ 682776 h 2408285"/>
              <a:gd name="connsiteX172" fmla="*/ 11549028 w 12086611"/>
              <a:gd name="connsiteY172" fmla="*/ 687114 h 2408285"/>
              <a:gd name="connsiteX173" fmla="*/ 11549028 w 12086611"/>
              <a:gd name="connsiteY173" fmla="*/ 748116 h 2408285"/>
              <a:gd name="connsiteX174" fmla="*/ 11552881 w 12086611"/>
              <a:gd name="connsiteY174" fmla="*/ 748658 h 2408285"/>
              <a:gd name="connsiteX175" fmla="*/ 11552881 w 12086611"/>
              <a:gd name="connsiteY175" fmla="*/ 688741 h 2408285"/>
              <a:gd name="connsiteX176" fmla="*/ 11607727 w 12086611"/>
              <a:gd name="connsiteY176" fmla="*/ 739711 h 2408285"/>
              <a:gd name="connsiteX177" fmla="*/ 11609994 w 12086611"/>
              <a:gd name="connsiteY177" fmla="*/ 736187 h 2408285"/>
              <a:gd name="connsiteX178" fmla="*/ 11607727 w 12086611"/>
              <a:gd name="connsiteY178" fmla="*/ 739982 h 2408285"/>
              <a:gd name="connsiteX179" fmla="*/ 11656681 w 12086611"/>
              <a:gd name="connsiteY179" fmla="*/ 785259 h 2408285"/>
              <a:gd name="connsiteX180" fmla="*/ 11656681 w 12086611"/>
              <a:gd name="connsiteY180" fmla="*/ 904552 h 2408285"/>
              <a:gd name="connsiteX181" fmla="*/ 11552881 w 12086611"/>
              <a:gd name="connsiteY181" fmla="*/ 808034 h 2408285"/>
              <a:gd name="connsiteX182" fmla="*/ 11552881 w 12086611"/>
              <a:gd name="connsiteY182" fmla="*/ 748929 h 2408285"/>
              <a:gd name="connsiteX183" fmla="*/ 11549028 w 12086611"/>
              <a:gd name="connsiteY183" fmla="*/ 748387 h 2408285"/>
              <a:gd name="connsiteX184" fmla="*/ 11549028 w 12086611"/>
              <a:gd name="connsiteY184" fmla="*/ 809931 h 2408285"/>
              <a:gd name="connsiteX185" fmla="*/ 11479451 w 12086611"/>
              <a:gd name="connsiteY185" fmla="*/ 873102 h 2408285"/>
              <a:gd name="connsiteX186" fmla="*/ 11483304 w 12086611"/>
              <a:gd name="connsiteY186" fmla="*/ 875271 h 2408285"/>
              <a:gd name="connsiteX187" fmla="*/ 11551748 w 12086611"/>
              <a:gd name="connsiteY187" fmla="*/ 813185 h 2408285"/>
              <a:gd name="connsiteX188" fmla="*/ 11656454 w 12086611"/>
              <a:gd name="connsiteY188" fmla="*/ 910246 h 2408285"/>
              <a:gd name="connsiteX189" fmla="*/ 11551521 w 12086611"/>
              <a:gd name="connsiteY189" fmla="*/ 1005680 h 2408285"/>
              <a:gd name="connsiteX190" fmla="*/ 11446815 w 12086611"/>
              <a:gd name="connsiteY190" fmla="*/ 908619 h 2408285"/>
              <a:gd name="connsiteX191" fmla="*/ 11483077 w 12086611"/>
              <a:gd name="connsiteY191" fmla="*/ 875543 h 2408285"/>
              <a:gd name="connsiteX192" fmla="*/ 11479224 w 12086611"/>
              <a:gd name="connsiteY192" fmla="*/ 873374 h 2408285"/>
              <a:gd name="connsiteX193" fmla="*/ 11441829 w 12086611"/>
              <a:gd name="connsiteY193" fmla="*/ 907535 h 2408285"/>
              <a:gd name="connsiteX194" fmla="*/ 11441829 w 12086611"/>
              <a:gd name="connsiteY194" fmla="*/ 993751 h 2408285"/>
              <a:gd name="connsiteX195" fmla="*/ 11445455 w 12086611"/>
              <a:gd name="connsiteY195" fmla="*/ 995649 h 2408285"/>
              <a:gd name="connsiteX196" fmla="*/ 11445455 w 12086611"/>
              <a:gd name="connsiteY196" fmla="*/ 913228 h 2408285"/>
              <a:gd name="connsiteX197" fmla="*/ 11549482 w 12086611"/>
              <a:gd name="connsiteY197" fmla="*/ 1009747 h 2408285"/>
              <a:gd name="connsiteX198" fmla="*/ 11549482 w 12086611"/>
              <a:gd name="connsiteY198" fmla="*/ 1128769 h 2408285"/>
              <a:gd name="connsiteX199" fmla="*/ 11445455 w 12086611"/>
              <a:gd name="connsiteY199" fmla="*/ 1032250 h 2408285"/>
              <a:gd name="connsiteX200" fmla="*/ 11445455 w 12086611"/>
              <a:gd name="connsiteY200" fmla="*/ 995920 h 2408285"/>
              <a:gd name="connsiteX201" fmla="*/ 11441829 w 12086611"/>
              <a:gd name="connsiteY201" fmla="*/ 994022 h 2408285"/>
              <a:gd name="connsiteX202" fmla="*/ 11441829 w 12086611"/>
              <a:gd name="connsiteY202" fmla="*/ 1034419 h 2408285"/>
              <a:gd name="connsiteX203" fmla="*/ 11551295 w 12086611"/>
              <a:gd name="connsiteY203" fmla="*/ 1136089 h 2408285"/>
              <a:gd name="connsiteX204" fmla="*/ 11660307 w 12086611"/>
              <a:gd name="connsiteY204" fmla="*/ 1037130 h 2408285"/>
              <a:gd name="connsiteX205" fmla="*/ 11686370 w 12086611"/>
              <a:gd name="connsiteY205" fmla="*/ 1061260 h 2408285"/>
              <a:gd name="connsiteX206" fmla="*/ 11764787 w 12086611"/>
              <a:gd name="connsiteY206" fmla="*/ 1133920 h 2408285"/>
              <a:gd name="connsiteX207" fmla="*/ 11764787 w 12086611"/>
              <a:gd name="connsiteY207" fmla="*/ 1250231 h 2408285"/>
              <a:gd name="connsiteX208" fmla="*/ 11768639 w 12086611"/>
              <a:gd name="connsiteY208" fmla="*/ 1250231 h 2408285"/>
              <a:gd name="connsiteX209" fmla="*/ 11768639 w 12086611"/>
              <a:gd name="connsiteY209" fmla="*/ 1243724 h 2408285"/>
              <a:gd name="connsiteX210" fmla="*/ 11768639 w 12086611"/>
              <a:gd name="connsiteY210" fmla="*/ 1135818 h 2408285"/>
              <a:gd name="connsiteX211" fmla="*/ 11872666 w 12086611"/>
              <a:gd name="connsiteY211" fmla="*/ 1232337 h 2408285"/>
              <a:gd name="connsiteX212" fmla="*/ 11872666 w 12086611"/>
              <a:gd name="connsiteY212" fmla="*/ 1242097 h 2408285"/>
              <a:gd name="connsiteX213" fmla="*/ 11872666 w 12086611"/>
              <a:gd name="connsiteY213" fmla="*/ 1351088 h 2408285"/>
              <a:gd name="connsiteX214" fmla="*/ 11768639 w 12086611"/>
              <a:gd name="connsiteY214" fmla="*/ 1254840 h 2408285"/>
              <a:gd name="connsiteX215" fmla="*/ 11768639 w 12086611"/>
              <a:gd name="connsiteY215" fmla="*/ 1250502 h 2408285"/>
              <a:gd name="connsiteX216" fmla="*/ 11764787 w 12086611"/>
              <a:gd name="connsiteY216" fmla="*/ 1250502 h 2408285"/>
              <a:gd name="connsiteX217" fmla="*/ 11764787 w 12086611"/>
              <a:gd name="connsiteY217" fmla="*/ 1254569 h 2408285"/>
              <a:gd name="connsiteX218" fmla="*/ 11760254 w 12086611"/>
              <a:gd name="connsiteY218" fmla="*/ 1258636 h 2408285"/>
              <a:gd name="connsiteX219" fmla="*/ 11763200 w 12086611"/>
              <a:gd name="connsiteY219" fmla="*/ 1261618 h 2408285"/>
              <a:gd name="connsiteX220" fmla="*/ 11760027 w 12086611"/>
              <a:gd name="connsiteY220" fmla="*/ 1258907 h 2408285"/>
              <a:gd name="connsiteX221" fmla="*/ 11656227 w 12086611"/>
              <a:gd name="connsiteY221" fmla="*/ 1353257 h 2408285"/>
              <a:gd name="connsiteX222" fmla="*/ 11656227 w 12086611"/>
              <a:gd name="connsiteY222" fmla="*/ 1360035 h 2408285"/>
              <a:gd name="connsiteX223" fmla="*/ 11660080 w 12086611"/>
              <a:gd name="connsiteY223" fmla="*/ 1363559 h 2408285"/>
              <a:gd name="connsiteX224" fmla="*/ 11660080 w 12086611"/>
              <a:gd name="connsiteY224" fmla="*/ 1358950 h 2408285"/>
              <a:gd name="connsiteX225" fmla="*/ 11764107 w 12086611"/>
              <a:gd name="connsiteY225" fmla="*/ 1455469 h 2408285"/>
              <a:gd name="connsiteX226" fmla="*/ 11764107 w 12086611"/>
              <a:gd name="connsiteY226" fmla="*/ 1574491 h 2408285"/>
              <a:gd name="connsiteX227" fmla="*/ 11660080 w 12086611"/>
              <a:gd name="connsiteY227" fmla="*/ 1478243 h 2408285"/>
              <a:gd name="connsiteX228" fmla="*/ 11660080 w 12086611"/>
              <a:gd name="connsiteY228" fmla="*/ 1363830 h 2408285"/>
              <a:gd name="connsiteX229" fmla="*/ 11656227 w 12086611"/>
              <a:gd name="connsiteY229" fmla="*/ 1360306 h 2408285"/>
              <a:gd name="connsiteX230" fmla="*/ 11656227 w 12086611"/>
              <a:gd name="connsiteY230" fmla="*/ 1479870 h 2408285"/>
              <a:gd name="connsiteX231" fmla="*/ 11549028 w 12086611"/>
              <a:gd name="connsiteY231" fmla="*/ 1577473 h 2408285"/>
              <a:gd name="connsiteX232" fmla="*/ 11549028 w 12086611"/>
              <a:gd name="connsiteY232" fmla="*/ 1704357 h 2408285"/>
              <a:gd name="connsiteX233" fmla="*/ 11651468 w 12086611"/>
              <a:gd name="connsiteY233" fmla="*/ 1799521 h 2408285"/>
              <a:gd name="connsiteX234" fmla="*/ 11651468 w 12086611"/>
              <a:gd name="connsiteY234" fmla="*/ 1793827 h 2408285"/>
              <a:gd name="connsiteX235" fmla="*/ 11552881 w 12086611"/>
              <a:gd name="connsiteY235" fmla="*/ 1702189 h 2408285"/>
              <a:gd name="connsiteX236" fmla="*/ 11552881 w 12086611"/>
              <a:gd name="connsiteY236" fmla="*/ 1583167 h 2408285"/>
              <a:gd name="connsiteX237" fmla="*/ 11651468 w 12086611"/>
              <a:gd name="connsiteY237" fmla="*/ 1674535 h 2408285"/>
              <a:gd name="connsiteX238" fmla="*/ 11651468 w 12086611"/>
              <a:gd name="connsiteY238" fmla="*/ 1669112 h 2408285"/>
              <a:gd name="connsiteX239" fmla="*/ 11554014 w 12086611"/>
              <a:gd name="connsiteY239" fmla="*/ 1578558 h 2408285"/>
              <a:gd name="connsiteX240" fmla="*/ 11658947 w 12086611"/>
              <a:gd name="connsiteY240" fmla="*/ 1483123 h 2408285"/>
              <a:gd name="connsiteX241" fmla="*/ 11763653 w 12086611"/>
              <a:gd name="connsiteY241" fmla="*/ 1580184 h 2408285"/>
              <a:gd name="connsiteX242" fmla="*/ 11658721 w 12086611"/>
              <a:gd name="connsiteY242" fmla="*/ 1675619 h 2408285"/>
              <a:gd name="connsiteX243" fmla="*/ 11651695 w 12086611"/>
              <a:gd name="connsiteY243" fmla="*/ 1669112 h 2408285"/>
              <a:gd name="connsiteX244" fmla="*/ 11651695 w 12086611"/>
              <a:gd name="connsiteY244" fmla="*/ 1674805 h 2408285"/>
              <a:gd name="connsiteX245" fmla="*/ 11656907 w 12086611"/>
              <a:gd name="connsiteY245" fmla="*/ 1679686 h 2408285"/>
              <a:gd name="connsiteX246" fmla="*/ 11656907 w 12086611"/>
              <a:gd name="connsiteY246" fmla="*/ 1798708 h 2408285"/>
              <a:gd name="connsiteX247" fmla="*/ 11651695 w 12086611"/>
              <a:gd name="connsiteY247" fmla="*/ 1793827 h 2408285"/>
              <a:gd name="connsiteX248" fmla="*/ 11651695 w 12086611"/>
              <a:gd name="connsiteY248" fmla="*/ 1799521 h 2408285"/>
              <a:gd name="connsiteX249" fmla="*/ 11656227 w 12086611"/>
              <a:gd name="connsiteY249" fmla="*/ 1803859 h 2408285"/>
              <a:gd name="connsiteX250" fmla="*/ 11656227 w 12086611"/>
              <a:gd name="connsiteY250" fmla="*/ 1864861 h 2408285"/>
              <a:gd name="connsiteX251" fmla="*/ 11660080 w 12086611"/>
              <a:gd name="connsiteY251" fmla="*/ 1865674 h 2408285"/>
              <a:gd name="connsiteX252" fmla="*/ 11660080 w 12086611"/>
              <a:gd name="connsiteY252" fmla="*/ 1805757 h 2408285"/>
              <a:gd name="connsiteX253" fmla="*/ 11714927 w 12086611"/>
              <a:gd name="connsiteY253" fmla="*/ 1856727 h 2408285"/>
              <a:gd name="connsiteX254" fmla="*/ 11717193 w 12086611"/>
              <a:gd name="connsiteY254" fmla="*/ 1852932 h 2408285"/>
              <a:gd name="connsiteX255" fmla="*/ 11662573 w 12086611"/>
              <a:gd name="connsiteY255" fmla="*/ 1802503 h 2408285"/>
              <a:gd name="connsiteX256" fmla="*/ 11767506 w 12086611"/>
              <a:gd name="connsiteY256" fmla="*/ 1707069 h 2408285"/>
              <a:gd name="connsiteX257" fmla="*/ 11791983 w 12086611"/>
              <a:gd name="connsiteY257" fmla="*/ 1729572 h 2408285"/>
              <a:gd name="connsiteX258" fmla="*/ 11870853 w 12086611"/>
              <a:gd name="connsiteY258" fmla="*/ 1802775 h 2408285"/>
              <a:gd name="connsiteX259" fmla="*/ 11765920 w 12086611"/>
              <a:gd name="connsiteY259" fmla="*/ 1898209 h 2408285"/>
              <a:gd name="connsiteX260" fmla="*/ 11717193 w 12086611"/>
              <a:gd name="connsiteY260" fmla="*/ 1853203 h 2408285"/>
              <a:gd name="connsiteX261" fmla="*/ 11715153 w 12086611"/>
              <a:gd name="connsiteY261" fmla="*/ 1856727 h 2408285"/>
              <a:gd name="connsiteX262" fmla="*/ 11764107 w 12086611"/>
              <a:gd name="connsiteY262" fmla="*/ 1902276 h 2408285"/>
              <a:gd name="connsiteX263" fmla="*/ 11764107 w 12086611"/>
              <a:gd name="connsiteY263" fmla="*/ 2021298 h 2408285"/>
              <a:gd name="connsiteX264" fmla="*/ 11660080 w 12086611"/>
              <a:gd name="connsiteY264" fmla="*/ 1924778 h 2408285"/>
              <a:gd name="connsiteX265" fmla="*/ 11660080 w 12086611"/>
              <a:gd name="connsiteY265" fmla="*/ 1865945 h 2408285"/>
              <a:gd name="connsiteX266" fmla="*/ 11656227 w 12086611"/>
              <a:gd name="connsiteY266" fmla="*/ 1865132 h 2408285"/>
              <a:gd name="connsiteX267" fmla="*/ 11656227 w 12086611"/>
              <a:gd name="connsiteY267" fmla="*/ 1926948 h 2408285"/>
              <a:gd name="connsiteX268" fmla="*/ 11586650 w 12086611"/>
              <a:gd name="connsiteY268" fmla="*/ 1990119 h 2408285"/>
              <a:gd name="connsiteX269" fmla="*/ 11549028 w 12086611"/>
              <a:gd name="connsiteY269" fmla="*/ 2024280 h 2408285"/>
              <a:gd name="connsiteX270" fmla="*/ 11549028 w 12086611"/>
              <a:gd name="connsiteY270" fmla="*/ 2110496 h 2408285"/>
              <a:gd name="connsiteX271" fmla="*/ 11552881 w 12086611"/>
              <a:gd name="connsiteY271" fmla="*/ 2112394 h 2408285"/>
              <a:gd name="connsiteX272" fmla="*/ 11552881 w 12086611"/>
              <a:gd name="connsiteY272" fmla="*/ 2029973 h 2408285"/>
              <a:gd name="connsiteX273" fmla="*/ 11656907 w 12086611"/>
              <a:gd name="connsiteY273" fmla="*/ 2126492 h 2408285"/>
              <a:gd name="connsiteX274" fmla="*/ 11656907 w 12086611"/>
              <a:gd name="connsiteY274" fmla="*/ 2245514 h 2408285"/>
              <a:gd name="connsiteX275" fmla="*/ 11552881 w 12086611"/>
              <a:gd name="connsiteY275" fmla="*/ 2149266 h 2408285"/>
              <a:gd name="connsiteX276" fmla="*/ 11552881 w 12086611"/>
              <a:gd name="connsiteY276" fmla="*/ 2112665 h 2408285"/>
              <a:gd name="connsiteX277" fmla="*/ 11549028 w 12086611"/>
              <a:gd name="connsiteY277" fmla="*/ 2110767 h 2408285"/>
              <a:gd name="connsiteX278" fmla="*/ 11549028 w 12086611"/>
              <a:gd name="connsiteY278" fmla="*/ 2151435 h 2408285"/>
              <a:gd name="connsiteX279" fmla="*/ 11658721 w 12086611"/>
              <a:gd name="connsiteY279" fmla="*/ 2253105 h 2408285"/>
              <a:gd name="connsiteX280" fmla="*/ 11767506 w 12086611"/>
              <a:gd name="connsiteY280" fmla="*/ 2153875 h 2408285"/>
              <a:gd name="connsiteX281" fmla="*/ 11793569 w 12086611"/>
              <a:gd name="connsiteY281" fmla="*/ 2178005 h 2408285"/>
              <a:gd name="connsiteX282" fmla="*/ 11795609 w 12086611"/>
              <a:gd name="connsiteY282" fmla="*/ 2174210 h 2408285"/>
              <a:gd name="connsiteX283" fmla="*/ 11793796 w 12086611"/>
              <a:gd name="connsiteY283" fmla="*/ 2178276 h 2408285"/>
              <a:gd name="connsiteX284" fmla="*/ 11871986 w 12086611"/>
              <a:gd name="connsiteY284" fmla="*/ 2250937 h 2408285"/>
              <a:gd name="connsiteX285" fmla="*/ 11871986 w 12086611"/>
              <a:gd name="connsiteY285" fmla="*/ 2372941 h 2408285"/>
              <a:gd name="connsiteX286" fmla="*/ 11853628 w 12086611"/>
              <a:gd name="connsiteY286" fmla="*/ 2389640 h 2408285"/>
              <a:gd name="connsiteX287" fmla="*/ 11844194 w 12086611"/>
              <a:gd name="connsiteY287" fmla="*/ 2398222 h 2408285"/>
              <a:gd name="connsiteX288" fmla="*/ 0 w 12086611"/>
              <a:gd name="connsiteY288" fmla="*/ 2408285 h 240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Lst>
            <a:rect l="l" t="t" r="r" b="b"/>
            <a:pathLst>
              <a:path w="12086611" h="2408285">
                <a:moveTo>
                  <a:pt x="11874479" y="2376194"/>
                </a:moveTo>
                <a:lnTo>
                  <a:pt x="11897822" y="2397884"/>
                </a:lnTo>
                <a:lnTo>
                  <a:pt x="11898186" y="2398222"/>
                </a:lnTo>
                <a:lnTo>
                  <a:pt x="11850311" y="2398222"/>
                </a:lnTo>
                <a:lnTo>
                  <a:pt x="11852466" y="2396257"/>
                </a:lnTo>
                <a:close/>
                <a:moveTo>
                  <a:pt x="11875838" y="2252563"/>
                </a:moveTo>
                <a:lnTo>
                  <a:pt x="11979865" y="2349082"/>
                </a:lnTo>
                <a:lnTo>
                  <a:pt x="11979865" y="2378140"/>
                </a:lnTo>
                <a:lnTo>
                  <a:pt x="11979865" y="2398222"/>
                </a:lnTo>
                <a:lnTo>
                  <a:pt x="11904568" y="2398222"/>
                </a:lnTo>
                <a:lnTo>
                  <a:pt x="11903035" y="2396799"/>
                </a:lnTo>
                <a:cubicBezTo>
                  <a:pt x="11901449" y="2397071"/>
                  <a:pt x="11899635" y="2397613"/>
                  <a:pt x="11897822" y="2397884"/>
                </a:cubicBezTo>
                <a:cubicBezTo>
                  <a:pt x="11899635" y="2397341"/>
                  <a:pt x="11901222" y="2397071"/>
                  <a:pt x="11902808" y="2396528"/>
                </a:cubicBezTo>
                <a:lnTo>
                  <a:pt x="11875838" y="2371585"/>
                </a:lnTo>
                <a:close/>
                <a:moveTo>
                  <a:pt x="11768639" y="2029973"/>
                </a:moveTo>
                <a:lnTo>
                  <a:pt x="11835724" y="2092331"/>
                </a:lnTo>
                <a:lnTo>
                  <a:pt x="11872666" y="2126492"/>
                </a:lnTo>
                <a:lnTo>
                  <a:pt x="11872666" y="2245514"/>
                </a:lnTo>
                <a:lnTo>
                  <a:pt x="11795609" y="2174210"/>
                </a:lnTo>
                <a:lnTo>
                  <a:pt x="11768639" y="2149266"/>
                </a:lnTo>
                <a:close/>
                <a:moveTo>
                  <a:pt x="11658947" y="1929930"/>
                </a:moveTo>
                <a:lnTo>
                  <a:pt x="11763653" y="2027262"/>
                </a:lnTo>
                <a:lnTo>
                  <a:pt x="11658721" y="2122697"/>
                </a:lnTo>
                <a:lnTo>
                  <a:pt x="11554014" y="2025364"/>
                </a:lnTo>
                <a:lnTo>
                  <a:pt x="11590503" y="1992287"/>
                </a:lnTo>
                <a:close/>
                <a:moveTo>
                  <a:pt x="11983265" y="1707069"/>
                </a:moveTo>
                <a:lnTo>
                  <a:pt x="12086611" y="1802775"/>
                </a:lnTo>
                <a:lnTo>
                  <a:pt x="11981678" y="1898209"/>
                </a:lnTo>
                <a:lnTo>
                  <a:pt x="11946776" y="1865674"/>
                </a:lnTo>
                <a:lnTo>
                  <a:pt x="11944736" y="1869741"/>
                </a:lnTo>
                <a:lnTo>
                  <a:pt x="11979865" y="1902276"/>
                </a:lnTo>
                <a:lnTo>
                  <a:pt x="11979865" y="2021298"/>
                </a:lnTo>
                <a:lnTo>
                  <a:pt x="11904621" y="1951619"/>
                </a:lnTo>
                <a:lnTo>
                  <a:pt x="11902582" y="1955957"/>
                </a:lnTo>
                <a:lnTo>
                  <a:pt x="11979412" y="2027262"/>
                </a:lnTo>
                <a:lnTo>
                  <a:pt x="11874479" y="2122697"/>
                </a:lnTo>
                <a:lnTo>
                  <a:pt x="11837764" y="2088535"/>
                </a:lnTo>
                <a:lnTo>
                  <a:pt x="11835724" y="2092331"/>
                </a:lnTo>
                <a:lnTo>
                  <a:pt x="11837537" y="2088264"/>
                </a:lnTo>
                <a:lnTo>
                  <a:pt x="11769772" y="2025364"/>
                </a:lnTo>
                <a:lnTo>
                  <a:pt x="11874705" y="1929930"/>
                </a:lnTo>
                <a:lnTo>
                  <a:pt x="11902355" y="1955686"/>
                </a:lnTo>
                <a:lnTo>
                  <a:pt x="11904621" y="1951349"/>
                </a:lnTo>
                <a:lnTo>
                  <a:pt x="11875838" y="1924778"/>
                </a:lnTo>
                <a:lnTo>
                  <a:pt x="11875838" y="1805757"/>
                </a:lnTo>
                <a:lnTo>
                  <a:pt x="11944736" y="1869470"/>
                </a:lnTo>
                <a:lnTo>
                  <a:pt x="11946549" y="1865674"/>
                </a:lnTo>
                <a:lnTo>
                  <a:pt x="11878332" y="1802503"/>
                </a:lnTo>
                <a:close/>
                <a:moveTo>
                  <a:pt x="11768639" y="1583167"/>
                </a:moveTo>
                <a:lnTo>
                  <a:pt x="11840257" y="1649591"/>
                </a:lnTo>
                <a:lnTo>
                  <a:pt x="11842523" y="1646067"/>
                </a:lnTo>
                <a:lnTo>
                  <a:pt x="11840483" y="1649591"/>
                </a:lnTo>
                <a:lnTo>
                  <a:pt x="11872666" y="1679686"/>
                </a:lnTo>
                <a:lnTo>
                  <a:pt x="11872666" y="1798708"/>
                </a:lnTo>
                <a:lnTo>
                  <a:pt x="11794249" y="1726047"/>
                </a:lnTo>
                <a:lnTo>
                  <a:pt x="11791983" y="1729572"/>
                </a:lnTo>
                <a:lnTo>
                  <a:pt x="11794023" y="1725776"/>
                </a:lnTo>
                <a:lnTo>
                  <a:pt x="11768639" y="1702189"/>
                </a:lnTo>
                <a:close/>
                <a:moveTo>
                  <a:pt x="11874705" y="1483123"/>
                </a:moveTo>
                <a:lnTo>
                  <a:pt x="11979412" y="1580184"/>
                </a:lnTo>
                <a:lnTo>
                  <a:pt x="11874479" y="1675619"/>
                </a:lnTo>
                <a:lnTo>
                  <a:pt x="11842523" y="1646067"/>
                </a:lnTo>
                <a:lnTo>
                  <a:pt x="11769772" y="1578558"/>
                </a:lnTo>
                <a:close/>
                <a:moveTo>
                  <a:pt x="11766146" y="1258907"/>
                </a:moveTo>
                <a:lnTo>
                  <a:pt x="11870853" y="1355968"/>
                </a:lnTo>
                <a:lnTo>
                  <a:pt x="11765920" y="1451673"/>
                </a:lnTo>
                <a:lnTo>
                  <a:pt x="11661213" y="1354341"/>
                </a:lnTo>
                <a:lnTo>
                  <a:pt x="11763200" y="1261618"/>
                </a:lnTo>
                <a:close/>
                <a:moveTo>
                  <a:pt x="11661213" y="913228"/>
                </a:moveTo>
                <a:lnTo>
                  <a:pt x="11728298" y="975315"/>
                </a:lnTo>
                <a:lnTo>
                  <a:pt x="11730338" y="971519"/>
                </a:lnTo>
                <a:lnTo>
                  <a:pt x="11728525" y="975586"/>
                </a:lnTo>
                <a:lnTo>
                  <a:pt x="11765240" y="1009747"/>
                </a:lnTo>
                <a:lnTo>
                  <a:pt x="11765240" y="1128769"/>
                </a:lnTo>
                <a:lnTo>
                  <a:pt x="11688410" y="1057464"/>
                </a:lnTo>
                <a:lnTo>
                  <a:pt x="11686370" y="1061260"/>
                </a:lnTo>
                <a:lnTo>
                  <a:pt x="11688183" y="1057193"/>
                </a:lnTo>
                <a:lnTo>
                  <a:pt x="11661213" y="1032250"/>
                </a:lnTo>
                <a:close/>
                <a:moveTo>
                  <a:pt x="11876065" y="590053"/>
                </a:moveTo>
                <a:lnTo>
                  <a:pt x="11979412" y="686029"/>
                </a:lnTo>
                <a:lnTo>
                  <a:pt x="11874479" y="781464"/>
                </a:lnTo>
                <a:lnTo>
                  <a:pt x="11839350" y="748929"/>
                </a:lnTo>
                <a:lnTo>
                  <a:pt x="11837537" y="752725"/>
                </a:lnTo>
                <a:lnTo>
                  <a:pt x="11872666" y="785259"/>
                </a:lnTo>
                <a:lnTo>
                  <a:pt x="11872666" y="904552"/>
                </a:lnTo>
                <a:lnTo>
                  <a:pt x="11797422" y="834603"/>
                </a:lnTo>
                <a:lnTo>
                  <a:pt x="11795383" y="838941"/>
                </a:lnTo>
                <a:lnTo>
                  <a:pt x="11871986" y="910246"/>
                </a:lnTo>
                <a:lnTo>
                  <a:pt x="11767053" y="1005680"/>
                </a:lnTo>
                <a:lnTo>
                  <a:pt x="11730338" y="971519"/>
                </a:lnTo>
                <a:lnTo>
                  <a:pt x="11662573" y="908619"/>
                </a:lnTo>
                <a:lnTo>
                  <a:pt x="11767506" y="813185"/>
                </a:lnTo>
                <a:lnTo>
                  <a:pt x="11795156" y="838941"/>
                </a:lnTo>
                <a:lnTo>
                  <a:pt x="11797196" y="834603"/>
                </a:lnTo>
                <a:lnTo>
                  <a:pt x="11768639" y="808034"/>
                </a:lnTo>
                <a:lnTo>
                  <a:pt x="11768639" y="688741"/>
                </a:lnTo>
                <a:lnTo>
                  <a:pt x="11837310" y="752725"/>
                </a:lnTo>
                <a:lnTo>
                  <a:pt x="11839350" y="748658"/>
                </a:lnTo>
                <a:lnTo>
                  <a:pt x="11771132" y="685487"/>
                </a:lnTo>
                <a:close/>
                <a:moveTo>
                  <a:pt x="11661213" y="466151"/>
                </a:moveTo>
                <a:lnTo>
                  <a:pt x="11733057" y="532846"/>
                </a:lnTo>
                <a:lnTo>
                  <a:pt x="11765240" y="562669"/>
                </a:lnTo>
                <a:lnTo>
                  <a:pt x="11765240" y="681691"/>
                </a:lnTo>
                <a:lnTo>
                  <a:pt x="11687050" y="609031"/>
                </a:lnTo>
                <a:lnTo>
                  <a:pt x="11684784" y="612827"/>
                </a:lnTo>
                <a:lnTo>
                  <a:pt x="11763653" y="686029"/>
                </a:lnTo>
                <a:lnTo>
                  <a:pt x="11658721" y="781464"/>
                </a:lnTo>
                <a:lnTo>
                  <a:pt x="11609994" y="736187"/>
                </a:lnTo>
                <a:lnTo>
                  <a:pt x="11555374" y="685487"/>
                </a:lnTo>
                <a:lnTo>
                  <a:pt x="11660307" y="590053"/>
                </a:lnTo>
                <a:lnTo>
                  <a:pt x="11684557" y="612556"/>
                </a:lnTo>
                <a:lnTo>
                  <a:pt x="11686824" y="609031"/>
                </a:lnTo>
                <a:lnTo>
                  <a:pt x="11661213" y="585444"/>
                </a:lnTo>
                <a:close/>
                <a:moveTo>
                  <a:pt x="11767506" y="366107"/>
                </a:moveTo>
                <a:lnTo>
                  <a:pt x="11871986" y="463440"/>
                </a:lnTo>
                <a:lnTo>
                  <a:pt x="11767053" y="558874"/>
                </a:lnTo>
                <a:lnTo>
                  <a:pt x="11735324" y="529322"/>
                </a:lnTo>
                <a:lnTo>
                  <a:pt x="11733057" y="532846"/>
                </a:lnTo>
                <a:lnTo>
                  <a:pt x="11735097" y="529051"/>
                </a:lnTo>
                <a:lnTo>
                  <a:pt x="11662573" y="461542"/>
                </a:lnTo>
                <a:close/>
                <a:moveTo>
                  <a:pt x="11658947" y="142162"/>
                </a:moveTo>
                <a:lnTo>
                  <a:pt x="11763653" y="239223"/>
                </a:lnTo>
                <a:lnTo>
                  <a:pt x="11658721" y="334657"/>
                </a:lnTo>
                <a:lnTo>
                  <a:pt x="11554014" y="237596"/>
                </a:lnTo>
                <a:lnTo>
                  <a:pt x="11656001" y="144873"/>
                </a:lnTo>
                <a:close/>
                <a:moveTo>
                  <a:pt x="11690766" y="40330"/>
                </a:moveTo>
                <a:lnTo>
                  <a:pt x="11845185" y="40330"/>
                </a:lnTo>
                <a:lnTo>
                  <a:pt x="11840228" y="44830"/>
                </a:lnTo>
                <a:lnTo>
                  <a:pt x="11767053" y="111254"/>
                </a:lnTo>
                <a:lnTo>
                  <a:pt x="11712546" y="60579"/>
                </a:lnTo>
                <a:close/>
                <a:moveTo>
                  <a:pt x="11661213" y="40330"/>
                </a:moveTo>
                <a:lnTo>
                  <a:pt x="11684643" y="40330"/>
                </a:lnTo>
                <a:lnTo>
                  <a:pt x="11690280" y="45575"/>
                </a:lnTo>
                <a:lnTo>
                  <a:pt x="11765240" y="115321"/>
                </a:lnTo>
                <a:lnTo>
                  <a:pt x="11765240" y="234343"/>
                </a:lnTo>
                <a:lnTo>
                  <a:pt x="11661213" y="137824"/>
                </a:lnTo>
                <a:lnTo>
                  <a:pt x="11661213" y="69350"/>
                </a:lnTo>
                <a:close/>
                <a:moveTo>
                  <a:pt x="0" y="0"/>
                </a:moveTo>
                <a:lnTo>
                  <a:pt x="11657587" y="40330"/>
                </a:lnTo>
                <a:lnTo>
                  <a:pt x="11657587" y="41002"/>
                </a:lnTo>
                <a:lnTo>
                  <a:pt x="11657587" y="137824"/>
                </a:lnTo>
                <a:lnTo>
                  <a:pt x="11653055" y="141891"/>
                </a:lnTo>
                <a:lnTo>
                  <a:pt x="11656001" y="144873"/>
                </a:lnTo>
                <a:lnTo>
                  <a:pt x="11652828" y="141891"/>
                </a:lnTo>
                <a:lnTo>
                  <a:pt x="11549028" y="236512"/>
                </a:lnTo>
                <a:lnTo>
                  <a:pt x="11549028" y="243019"/>
                </a:lnTo>
                <a:lnTo>
                  <a:pt x="11552881" y="246543"/>
                </a:lnTo>
                <a:lnTo>
                  <a:pt x="11552881" y="242205"/>
                </a:lnTo>
                <a:lnTo>
                  <a:pt x="11656681" y="338724"/>
                </a:lnTo>
                <a:lnTo>
                  <a:pt x="11656681" y="457746"/>
                </a:lnTo>
                <a:lnTo>
                  <a:pt x="11552881" y="361227"/>
                </a:lnTo>
                <a:lnTo>
                  <a:pt x="11552881" y="246814"/>
                </a:lnTo>
                <a:lnTo>
                  <a:pt x="11549028" y="243290"/>
                </a:lnTo>
                <a:lnTo>
                  <a:pt x="11549028" y="363125"/>
                </a:lnTo>
                <a:lnTo>
                  <a:pt x="11441829" y="460457"/>
                </a:lnTo>
                <a:lnTo>
                  <a:pt x="11441829" y="587613"/>
                </a:lnTo>
                <a:lnTo>
                  <a:pt x="11544269" y="682505"/>
                </a:lnTo>
                <a:lnTo>
                  <a:pt x="11544269" y="676811"/>
                </a:lnTo>
                <a:lnTo>
                  <a:pt x="11445455" y="585444"/>
                </a:lnTo>
                <a:lnTo>
                  <a:pt x="11445455" y="466151"/>
                </a:lnTo>
                <a:lnTo>
                  <a:pt x="11544269" y="557789"/>
                </a:lnTo>
                <a:lnTo>
                  <a:pt x="11544269" y="552096"/>
                </a:lnTo>
                <a:lnTo>
                  <a:pt x="11446815" y="461542"/>
                </a:lnTo>
                <a:lnTo>
                  <a:pt x="11551748" y="366107"/>
                </a:lnTo>
                <a:lnTo>
                  <a:pt x="11656454" y="463440"/>
                </a:lnTo>
                <a:lnTo>
                  <a:pt x="11551521" y="558874"/>
                </a:lnTo>
                <a:lnTo>
                  <a:pt x="11544495" y="552367"/>
                </a:lnTo>
                <a:lnTo>
                  <a:pt x="11544495" y="558061"/>
                </a:lnTo>
                <a:lnTo>
                  <a:pt x="11549482" y="562669"/>
                </a:lnTo>
                <a:lnTo>
                  <a:pt x="11549482" y="681691"/>
                </a:lnTo>
                <a:lnTo>
                  <a:pt x="11544495" y="677083"/>
                </a:lnTo>
                <a:lnTo>
                  <a:pt x="11544495" y="682776"/>
                </a:lnTo>
                <a:lnTo>
                  <a:pt x="11549028" y="687114"/>
                </a:lnTo>
                <a:lnTo>
                  <a:pt x="11549028" y="748116"/>
                </a:lnTo>
                <a:lnTo>
                  <a:pt x="11552881" y="748658"/>
                </a:lnTo>
                <a:lnTo>
                  <a:pt x="11552881" y="688741"/>
                </a:lnTo>
                <a:lnTo>
                  <a:pt x="11607727" y="739711"/>
                </a:lnTo>
                <a:lnTo>
                  <a:pt x="11609994" y="736187"/>
                </a:lnTo>
                <a:lnTo>
                  <a:pt x="11607727" y="739982"/>
                </a:lnTo>
                <a:lnTo>
                  <a:pt x="11656681" y="785259"/>
                </a:lnTo>
                <a:lnTo>
                  <a:pt x="11656681" y="904552"/>
                </a:lnTo>
                <a:lnTo>
                  <a:pt x="11552881" y="808034"/>
                </a:lnTo>
                <a:lnTo>
                  <a:pt x="11552881" y="748929"/>
                </a:lnTo>
                <a:lnTo>
                  <a:pt x="11549028" y="748387"/>
                </a:lnTo>
                <a:lnTo>
                  <a:pt x="11549028" y="809931"/>
                </a:lnTo>
                <a:lnTo>
                  <a:pt x="11479451" y="873102"/>
                </a:lnTo>
                <a:lnTo>
                  <a:pt x="11483304" y="875271"/>
                </a:lnTo>
                <a:lnTo>
                  <a:pt x="11551748" y="813185"/>
                </a:lnTo>
                <a:lnTo>
                  <a:pt x="11656454" y="910246"/>
                </a:lnTo>
                <a:lnTo>
                  <a:pt x="11551521" y="1005680"/>
                </a:lnTo>
                <a:lnTo>
                  <a:pt x="11446815" y="908619"/>
                </a:lnTo>
                <a:lnTo>
                  <a:pt x="11483077" y="875543"/>
                </a:lnTo>
                <a:lnTo>
                  <a:pt x="11479224" y="873374"/>
                </a:lnTo>
                <a:lnTo>
                  <a:pt x="11441829" y="907535"/>
                </a:lnTo>
                <a:lnTo>
                  <a:pt x="11441829" y="993751"/>
                </a:lnTo>
                <a:lnTo>
                  <a:pt x="11445455" y="995649"/>
                </a:lnTo>
                <a:lnTo>
                  <a:pt x="11445455" y="913228"/>
                </a:lnTo>
                <a:lnTo>
                  <a:pt x="11549482" y="1009747"/>
                </a:lnTo>
                <a:lnTo>
                  <a:pt x="11549482" y="1128769"/>
                </a:lnTo>
                <a:lnTo>
                  <a:pt x="11445455" y="1032250"/>
                </a:lnTo>
                <a:lnTo>
                  <a:pt x="11445455" y="995920"/>
                </a:lnTo>
                <a:lnTo>
                  <a:pt x="11441829" y="994022"/>
                </a:lnTo>
                <a:lnTo>
                  <a:pt x="11441829" y="1034419"/>
                </a:lnTo>
                <a:lnTo>
                  <a:pt x="11551295" y="1136089"/>
                </a:lnTo>
                <a:lnTo>
                  <a:pt x="11660307" y="1037130"/>
                </a:lnTo>
                <a:lnTo>
                  <a:pt x="11686370" y="1061260"/>
                </a:lnTo>
                <a:lnTo>
                  <a:pt x="11764787" y="1133920"/>
                </a:lnTo>
                <a:lnTo>
                  <a:pt x="11764787" y="1250231"/>
                </a:lnTo>
                <a:lnTo>
                  <a:pt x="11768639" y="1250231"/>
                </a:lnTo>
                <a:lnTo>
                  <a:pt x="11768639" y="1243724"/>
                </a:lnTo>
                <a:lnTo>
                  <a:pt x="11768639" y="1135818"/>
                </a:lnTo>
                <a:lnTo>
                  <a:pt x="11872666" y="1232337"/>
                </a:lnTo>
                <a:lnTo>
                  <a:pt x="11872666" y="1242097"/>
                </a:lnTo>
                <a:lnTo>
                  <a:pt x="11872666" y="1351088"/>
                </a:lnTo>
                <a:lnTo>
                  <a:pt x="11768639" y="1254840"/>
                </a:lnTo>
                <a:lnTo>
                  <a:pt x="11768639" y="1250502"/>
                </a:lnTo>
                <a:lnTo>
                  <a:pt x="11764787" y="1250502"/>
                </a:lnTo>
                <a:lnTo>
                  <a:pt x="11764787" y="1254569"/>
                </a:lnTo>
                <a:lnTo>
                  <a:pt x="11760254" y="1258636"/>
                </a:lnTo>
                <a:lnTo>
                  <a:pt x="11763200" y="1261618"/>
                </a:lnTo>
                <a:lnTo>
                  <a:pt x="11760027" y="1258907"/>
                </a:lnTo>
                <a:lnTo>
                  <a:pt x="11656227" y="1353257"/>
                </a:lnTo>
                <a:lnTo>
                  <a:pt x="11656227" y="1360035"/>
                </a:lnTo>
                <a:lnTo>
                  <a:pt x="11660080" y="1363559"/>
                </a:lnTo>
                <a:lnTo>
                  <a:pt x="11660080" y="1358950"/>
                </a:lnTo>
                <a:lnTo>
                  <a:pt x="11764107" y="1455469"/>
                </a:lnTo>
                <a:lnTo>
                  <a:pt x="11764107" y="1574491"/>
                </a:lnTo>
                <a:lnTo>
                  <a:pt x="11660080" y="1478243"/>
                </a:lnTo>
                <a:lnTo>
                  <a:pt x="11660080" y="1363830"/>
                </a:lnTo>
                <a:lnTo>
                  <a:pt x="11656227" y="1360306"/>
                </a:lnTo>
                <a:lnTo>
                  <a:pt x="11656227" y="1479870"/>
                </a:lnTo>
                <a:lnTo>
                  <a:pt x="11549028" y="1577473"/>
                </a:lnTo>
                <a:lnTo>
                  <a:pt x="11549028" y="1704357"/>
                </a:lnTo>
                <a:lnTo>
                  <a:pt x="11651468" y="1799521"/>
                </a:lnTo>
                <a:lnTo>
                  <a:pt x="11651468" y="1793827"/>
                </a:lnTo>
                <a:lnTo>
                  <a:pt x="11552881" y="1702189"/>
                </a:lnTo>
                <a:lnTo>
                  <a:pt x="11552881" y="1583167"/>
                </a:lnTo>
                <a:lnTo>
                  <a:pt x="11651468" y="1674535"/>
                </a:lnTo>
                <a:lnTo>
                  <a:pt x="11651468" y="1669112"/>
                </a:lnTo>
                <a:lnTo>
                  <a:pt x="11554014" y="1578558"/>
                </a:lnTo>
                <a:lnTo>
                  <a:pt x="11658947" y="1483123"/>
                </a:lnTo>
                <a:lnTo>
                  <a:pt x="11763653" y="1580184"/>
                </a:lnTo>
                <a:lnTo>
                  <a:pt x="11658721" y="1675619"/>
                </a:lnTo>
                <a:lnTo>
                  <a:pt x="11651695" y="1669112"/>
                </a:lnTo>
                <a:lnTo>
                  <a:pt x="11651695" y="1674805"/>
                </a:lnTo>
                <a:lnTo>
                  <a:pt x="11656907" y="1679686"/>
                </a:lnTo>
                <a:lnTo>
                  <a:pt x="11656907" y="1798708"/>
                </a:lnTo>
                <a:lnTo>
                  <a:pt x="11651695" y="1793827"/>
                </a:lnTo>
                <a:lnTo>
                  <a:pt x="11651695" y="1799521"/>
                </a:lnTo>
                <a:lnTo>
                  <a:pt x="11656227" y="1803859"/>
                </a:lnTo>
                <a:lnTo>
                  <a:pt x="11656227" y="1864861"/>
                </a:lnTo>
                <a:lnTo>
                  <a:pt x="11660080" y="1865674"/>
                </a:lnTo>
                <a:lnTo>
                  <a:pt x="11660080" y="1805757"/>
                </a:lnTo>
                <a:lnTo>
                  <a:pt x="11714927" y="1856727"/>
                </a:lnTo>
                <a:lnTo>
                  <a:pt x="11717193" y="1852932"/>
                </a:lnTo>
                <a:lnTo>
                  <a:pt x="11662573" y="1802503"/>
                </a:lnTo>
                <a:lnTo>
                  <a:pt x="11767506" y="1707069"/>
                </a:lnTo>
                <a:lnTo>
                  <a:pt x="11791983" y="1729572"/>
                </a:lnTo>
                <a:lnTo>
                  <a:pt x="11870853" y="1802775"/>
                </a:lnTo>
                <a:lnTo>
                  <a:pt x="11765920" y="1898209"/>
                </a:lnTo>
                <a:lnTo>
                  <a:pt x="11717193" y="1853203"/>
                </a:lnTo>
                <a:lnTo>
                  <a:pt x="11715153" y="1856727"/>
                </a:lnTo>
                <a:lnTo>
                  <a:pt x="11764107" y="1902276"/>
                </a:lnTo>
                <a:lnTo>
                  <a:pt x="11764107" y="2021298"/>
                </a:lnTo>
                <a:lnTo>
                  <a:pt x="11660080" y="1924778"/>
                </a:lnTo>
                <a:lnTo>
                  <a:pt x="11660080" y="1865945"/>
                </a:lnTo>
                <a:lnTo>
                  <a:pt x="11656227" y="1865132"/>
                </a:lnTo>
                <a:lnTo>
                  <a:pt x="11656227" y="1926948"/>
                </a:lnTo>
                <a:lnTo>
                  <a:pt x="11586650" y="1990119"/>
                </a:lnTo>
                <a:lnTo>
                  <a:pt x="11549028" y="2024280"/>
                </a:lnTo>
                <a:lnTo>
                  <a:pt x="11549028" y="2110496"/>
                </a:lnTo>
                <a:lnTo>
                  <a:pt x="11552881" y="2112394"/>
                </a:lnTo>
                <a:lnTo>
                  <a:pt x="11552881" y="2029973"/>
                </a:lnTo>
                <a:lnTo>
                  <a:pt x="11656907" y="2126492"/>
                </a:lnTo>
                <a:lnTo>
                  <a:pt x="11656907" y="2245514"/>
                </a:lnTo>
                <a:lnTo>
                  <a:pt x="11552881" y="2149266"/>
                </a:lnTo>
                <a:lnTo>
                  <a:pt x="11552881" y="2112665"/>
                </a:lnTo>
                <a:lnTo>
                  <a:pt x="11549028" y="2110767"/>
                </a:lnTo>
                <a:lnTo>
                  <a:pt x="11549028" y="2151435"/>
                </a:lnTo>
                <a:lnTo>
                  <a:pt x="11658721" y="2253105"/>
                </a:lnTo>
                <a:lnTo>
                  <a:pt x="11767506" y="2153875"/>
                </a:lnTo>
                <a:lnTo>
                  <a:pt x="11793569" y="2178005"/>
                </a:lnTo>
                <a:lnTo>
                  <a:pt x="11795609" y="2174210"/>
                </a:lnTo>
                <a:lnTo>
                  <a:pt x="11793796" y="2178276"/>
                </a:lnTo>
                <a:lnTo>
                  <a:pt x="11871986" y="2250937"/>
                </a:lnTo>
                <a:lnTo>
                  <a:pt x="11871986" y="2372941"/>
                </a:lnTo>
                <a:lnTo>
                  <a:pt x="11853628" y="2389640"/>
                </a:lnTo>
                <a:lnTo>
                  <a:pt x="11844194" y="2398222"/>
                </a:lnTo>
                <a:lnTo>
                  <a:pt x="0" y="2408285"/>
                </a:lnTo>
                <a:close/>
              </a:path>
            </a:pathLst>
          </a:custGeom>
          <a:solidFill>
            <a:schemeClr val="bg1">
              <a:lumMod val="65000"/>
            </a:schemeClr>
          </a:solidFill>
        </p:spPr>
        <p:txBody>
          <a:bodyPr wrap="square" tIns="288000">
            <a:noAutofit/>
          </a:bodyPr>
          <a:lstStyle>
            <a:lvl1pPr algn="ctr">
              <a:defRPr>
                <a:solidFill>
                  <a:schemeClr val="accent2">
                    <a:lumMod val="40000"/>
                    <a:lumOff val="60000"/>
                  </a:schemeClr>
                </a:solidFill>
              </a:defRPr>
            </a:lvl1pPr>
          </a:lstStyle>
          <a:p>
            <a:r>
              <a:rPr lang="fr-FR" dirty="0"/>
              <a:t>Insérez ou glissez votre image ici</a:t>
            </a:r>
          </a:p>
          <a:p>
            <a:endParaRPr lang="fr-FR" dirty="0"/>
          </a:p>
        </p:txBody>
      </p:sp>
    </p:spTree>
    <p:extLst>
      <p:ext uri="{BB962C8B-B14F-4D97-AF65-F5344CB8AC3E}">
        <p14:creationId xmlns:p14="http://schemas.microsoft.com/office/powerpoint/2010/main" val="4293575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7B68EE-BDE5-1E9D-059B-83B50A6ACD18}"/>
              </a:ext>
            </a:extLst>
          </p:cNvPr>
          <p:cNvSpPr>
            <a:spLocks noGrp="1"/>
          </p:cNvSpPr>
          <p:nvPr>
            <p:ph type="ctrTitle"/>
          </p:nvPr>
        </p:nvSpPr>
        <p:spPr>
          <a:xfrm>
            <a:off x="731838" y="2654299"/>
            <a:ext cx="5294312" cy="1587501"/>
          </a:xfrm>
        </p:spPr>
        <p:txBody>
          <a:bodyPr lIns="0" anchor="b">
            <a:normAutofit/>
          </a:bodyPr>
          <a:lstStyle>
            <a:lvl1pPr algn="l">
              <a:defRPr sz="2800">
                <a:solidFill>
                  <a:schemeClr val="tx1"/>
                </a:solidFill>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34801059-2D37-8D44-42C0-ED46DE3A8FD1}"/>
              </a:ext>
            </a:extLst>
          </p:cNvPr>
          <p:cNvSpPr>
            <a:spLocks noGrp="1"/>
          </p:cNvSpPr>
          <p:nvPr>
            <p:ph type="subTitle" idx="1" hasCustomPrompt="1"/>
          </p:nvPr>
        </p:nvSpPr>
        <p:spPr>
          <a:xfrm>
            <a:off x="731838" y="4262438"/>
            <a:ext cx="5294312" cy="1655762"/>
          </a:xfrm>
        </p:spPr>
        <p:txBody>
          <a:bodyPr rIns="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Modifier le style des sous-titres du masque</a:t>
            </a:r>
          </a:p>
        </p:txBody>
      </p:sp>
      <p:pic>
        <p:nvPicPr>
          <p:cNvPr id="8" name="Logo CEA">
            <a:extLst>
              <a:ext uri="{FF2B5EF4-FFF2-40B4-BE49-F238E27FC236}">
                <a16:creationId xmlns:a16="http://schemas.microsoft.com/office/drawing/2014/main" id="{1051C7ED-2FE9-229E-F0BD-000C6D22DEC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1838" y="728663"/>
            <a:ext cx="1803600" cy="1803600"/>
          </a:xfrm>
          <a:prstGeom prst="rect">
            <a:avLst/>
          </a:prstGeom>
        </p:spPr>
      </p:pic>
      <p:sp>
        <p:nvSpPr>
          <p:cNvPr id="10" name="ZoneTexte 9">
            <a:extLst>
              <a:ext uri="{FF2B5EF4-FFF2-40B4-BE49-F238E27FC236}">
                <a16:creationId xmlns:a16="http://schemas.microsoft.com/office/drawing/2014/main" id="{931EACC6-5472-4DD6-3DB8-DB3936803B32}"/>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 image</a:t>
            </a:r>
          </a:p>
        </p:txBody>
      </p:sp>
      <p:sp>
        <p:nvSpPr>
          <p:cNvPr id="38" name="Rectangle 21">
            <a:extLst>
              <a:ext uri="{FF2B5EF4-FFF2-40B4-BE49-F238E27FC236}">
                <a16:creationId xmlns:a16="http://schemas.microsoft.com/office/drawing/2014/main" id="{A735B0D2-65F8-67B3-4CB3-F526012A0592}"/>
              </a:ext>
            </a:extLst>
          </p:cNvPr>
          <p:cNvSpPr>
            <a:spLocks noChangeArrowheads="1"/>
          </p:cNvSpPr>
          <p:nvPr userDrawn="1"/>
        </p:nvSpPr>
        <p:spPr bwMode="auto">
          <a:xfrm>
            <a:off x="7110585" y="-1588"/>
            <a:ext cx="20638" cy="311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Espace réservé pour une image  60">
            <a:extLst>
              <a:ext uri="{FF2B5EF4-FFF2-40B4-BE49-F238E27FC236}">
                <a16:creationId xmlns:a16="http://schemas.microsoft.com/office/drawing/2014/main" id="{570E7ABE-1C46-BCBC-E4AA-CED1991C314D}"/>
              </a:ext>
            </a:extLst>
          </p:cNvPr>
          <p:cNvSpPr>
            <a:spLocks noGrp="1"/>
          </p:cNvSpPr>
          <p:nvPr>
            <p:ph type="pic" sz="quarter" idx="10" hasCustomPrompt="1"/>
          </p:nvPr>
        </p:nvSpPr>
        <p:spPr>
          <a:xfrm>
            <a:off x="5435600" y="0"/>
            <a:ext cx="6756400" cy="6858000"/>
          </a:xfrm>
          <a:custGeom>
            <a:avLst/>
            <a:gdLst>
              <a:gd name="connsiteX0" fmla="*/ 558577 w 6756400"/>
              <a:gd name="connsiteY0" fmla="*/ 2472501 h 6858000"/>
              <a:gd name="connsiteX1" fmla="*/ 1118234 w 6756400"/>
              <a:gd name="connsiteY1" fmla="*/ 2898413 h 6858000"/>
              <a:gd name="connsiteX2" fmla="*/ 754773 w 6756400"/>
              <a:gd name="connsiteY2" fmla="*/ 3179642 h 6858000"/>
              <a:gd name="connsiteX3" fmla="*/ 765623 w 6756400"/>
              <a:gd name="connsiteY3" fmla="*/ 3197727 h 6858000"/>
              <a:gd name="connsiteX4" fmla="*/ 1132700 w 6756400"/>
              <a:gd name="connsiteY4" fmla="*/ 2912881 h 6858000"/>
              <a:gd name="connsiteX5" fmla="*/ 1132700 w 6756400"/>
              <a:gd name="connsiteY5" fmla="*/ 3443689 h 6858000"/>
              <a:gd name="connsiteX6" fmla="*/ 978998 w 6756400"/>
              <a:gd name="connsiteY6" fmla="*/ 3562149 h 6858000"/>
              <a:gd name="connsiteX7" fmla="*/ 990752 w 6756400"/>
              <a:gd name="connsiteY7" fmla="*/ 3582043 h 6858000"/>
              <a:gd name="connsiteX8" fmla="*/ 1138125 w 6756400"/>
              <a:gd name="connsiteY8" fmla="*/ 3467200 h 6858000"/>
              <a:gd name="connsiteX9" fmla="*/ 1697783 w 6756400"/>
              <a:gd name="connsiteY9" fmla="*/ 3892208 h 6858000"/>
              <a:gd name="connsiteX10" fmla="*/ 1337034 w 6756400"/>
              <a:gd name="connsiteY10" fmla="*/ 4172532 h 6858000"/>
              <a:gd name="connsiteX11" fmla="*/ 1346980 w 6756400"/>
              <a:gd name="connsiteY11" fmla="*/ 4190618 h 6858000"/>
              <a:gd name="connsiteX12" fmla="*/ 1704112 w 6756400"/>
              <a:gd name="connsiteY12" fmla="*/ 3913006 h 6858000"/>
              <a:gd name="connsiteX13" fmla="*/ 1704112 w 6756400"/>
              <a:gd name="connsiteY13" fmla="*/ 4443814 h 6858000"/>
              <a:gd name="connsiteX14" fmla="*/ 1560355 w 6756400"/>
              <a:gd name="connsiteY14" fmla="*/ 4555944 h 6858000"/>
              <a:gd name="connsiteX15" fmla="*/ 1149879 w 6756400"/>
              <a:gd name="connsiteY15" fmla="*/ 4874248 h 6858000"/>
              <a:gd name="connsiteX16" fmla="*/ 1149879 w 6756400"/>
              <a:gd name="connsiteY16" fmla="*/ 4343440 h 6858000"/>
              <a:gd name="connsiteX17" fmla="*/ 1346076 w 6756400"/>
              <a:gd name="connsiteY17" fmla="*/ 4190618 h 6858000"/>
              <a:gd name="connsiteX18" fmla="*/ 1336130 w 6756400"/>
              <a:gd name="connsiteY18" fmla="*/ 4173437 h 6858000"/>
              <a:gd name="connsiteX19" fmla="*/ 1139934 w 6756400"/>
              <a:gd name="connsiteY19" fmla="*/ 4325354 h 6858000"/>
              <a:gd name="connsiteX20" fmla="*/ 580276 w 6756400"/>
              <a:gd name="connsiteY20" fmla="*/ 3900346 h 6858000"/>
              <a:gd name="connsiteX21" fmla="*/ 989848 w 6756400"/>
              <a:gd name="connsiteY21" fmla="*/ 3582043 h 6858000"/>
              <a:gd name="connsiteX22" fmla="*/ 978094 w 6756400"/>
              <a:gd name="connsiteY22" fmla="*/ 3563053 h 6858000"/>
              <a:gd name="connsiteX23" fmla="*/ 577563 w 6756400"/>
              <a:gd name="connsiteY23" fmla="*/ 3874123 h 6858000"/>
              <a:gd name="connsiteX24" fmla="*/ 577563 w 6756400"/>
              <a:gd name="connsiteY24" fmla="*/ 3342411 h 6858000"/>
              <a:gd name="connsiteX25" fmla="*/ 764719 w 6756400"/>
              <a:gd name="connsiteY25" fmla="*/ 3197727 h 6858000"/>
              <a:gd name="connsiteX26" fmla="*/ 754773 w 6756400"/>
              <a:gd name="connsiteY26" fmla="*/ 3180546 h 6858000"/>
              <a:gd name="connsiteX27" fmla="*/ 567618 w 6756400"/>
              <a:gd name="connsiteY27" fmla="*/ 3325229 h 6858000"/>
              <a:gd name="connsiteX28" fmla="*/ 7960 w 6756400"/>
              <a:gd name="connsiteY28" fmla="*/ 2899317 h 6858000"/>
              <a:gd name="connsiteX29" fmla="*/ 558577 w 6756400"/>
              <a:gd name="connsiteY29" fmla="*/ 2472501 h 6858000"/>
              <a:gd name="connsiteX30" fmla="*/ 1724907 w 6756400"/>
              <a:gd name="connsiteY30" fmla="*/ 0 h 6858000"/>
              <a:gd name="connsiteX31" fmla="*/ 6756400 w 6756400"/>
              <a:gd name="connsiteY31" fmla="*/ 0 h 6858000"/>
              <a:gd name="connsiteX32" fmla="*/ 6756400 w 6756400"/>
              <a:gd name="connsiteY32" fmla="*/ 6858000 h 6858000"/>
              <a:gd name="connsiteX33" fmla="*/ 0 w 6756400"/>
              <a:gd name="connsiteY33" fmla="*/ 6858000 h 6858000"/>
              <a:gd name="connsiteX34" fmla="*/ 0 w 6756400"/>
              <a:gd name="connsiteY34" fmla="*/ 6856412 h 6858000"/>
              <a:gd name="connsiteX35" fmla="*/ 162738 w 6756400"/>
              <a:gd name="connsiteY35" fmla="*/ 6856412 h 6858000"/>
              <a:gd name="connsiteX36" fmla="*/ 1149879 w 6756400"/>
              <a:gd name="connsiteY36" fmla="*/ 6856412 h 6858000"/>
              <a:gd name="connsiteX37" fmla="*/ 1149879 w 6756400"/>
              <a:gd name="connsiteY37" fmla="*/ 6332839 h 6858000"/>
              <a:gd name="connsiteX38" fmla="*/ 1704112 w 6756400"/>
              <a:gd name="connsiteY38" fmla="*/ 5902405 h 6858000"/>
              <a:gd name="connsiteX39" fmla="*/ 1704112 w 6756400"/>
              <a:gd name="connsiteY39" fmla="*/ 6433213 h 6858000"/>
              <a:gd name="connsiteX40" fmla="*/ 1159824 w 6756400"/>
              <a:gd name="connsiteY40" fmla="*/ 6855508 h 6858000"/>
              <a:gd name="connsiteX41" fmla="*/ 1193277 w 6756400"/>
              <a:gd name="connsiteY41" fmla="*/ 6855508 h 6858000"/>
              <a:gd name="connsiteX42" fmla="*/ 1724907 w 6756400"/>
              <a:gd name="connsiteY42" fmla="*/ 6443160 h 6858000"/>
              <a:gd name="connsiteX43" fmla="*/ 1724907 w 6756400"/>
              <a:gd name="connsiteY43" fmla="*/ 5877086 h 6858000"/>
              <a:gd name="connsiteX44" fmla="*/ 1386762 w 6756400"/>
              <a:gd name="connsiteY44" fmla="*/ 5620272 h 6858000"/>
              <a:gd name="connsiteX45" fmla="*/ 1343363 w 6756400"/>
              <a:gd name="connsiteY45" fmla="*/ 5612134 h 6858000"/>
              <a:gd name="connsiteX46" fmla="*/ 1697783 w 6756400"/>
              <a:gd name="connsiteY46" fmla="*/ 5881607 h 6858000"/>
              <a:gd name="connsiteX47" fmla="*/ 1139934 w 6756400"/>
              <a:gd name="connsiteY47" fmla="*/ 6314753 h 6858000"/>
              <a:gd name="connsiteX48" fmla="*/ 581180 w 6756400"/>
              <a:gd name="connsiteY48" fmla="*/ 5889745 h 6858000"/>
              <a:gd name="connsiteX49" fmla="*/ 1014259 w 6756400"/>
              <a:gd name="connsiteY49" fmla="*/ 5553356 h 6858000"/>
              <a:gd name="connsiteX50" fmla="*/ 987135 w 6756400"/>
              <a:gd name="connsiteY50" fmla="*/ 5548835 h 6858000"/>
              <a:gd name="connsiteX51" fmla="*/ 577563 w 6756400"/>
              <a:gd name="connsiteY51" fmla="*/ 5866234 h 6858000"/>
              <a:gd name="connsiteX52" fmla="*/ 577563 w 6756400"/>
              <a:gd name="connsiteY52" fmla="*/ 5335426 h 6858000"/>
              <a:gd name="connsiteX53" fmla="*/ 1132700 w 6756400"/>
              <a:gd name="connsiteY53" fmla="*/ 4905897 h 6858000"/>
              <a:gd name="connsiteX54" fmla="*/ 1132700 w 6756400"/>
              <a:gd name="connsiteY54" fmla="*/ 5435801 h 6858000"/>
              <a:gd name="connsiteX55" fmla="*/ 988039 w 6756400"/>
              <a:gd name="connsiteY55" fmla="*/ 5547930 h 6858000"/>
              <a:gd name="connsiteX56" fmla="*/ 1015163 w 6756400"/>
              <a:gd name="connsiteY56" fmla="*/ 5552452 h 6858000"/>
              <a:gd name="connsiteX57" fmla="*/ 1139029 w 6756400"/>
              <a:gd name="connsiteY57" fmla="*/ 5456599 h 6858000"/>
              <a:gd name="connsiteX58" fmla="*/ 1342459 w 6756400"/>
              <a:gd name="connsiteY58" fmla="*/ 5611229 h 6858000"/>
              <a:gd name="connsiteX59" fmla="*/ 1384953 w 6756400"/>
              <a:gd name="connsiteY59" fmla="*/ 5619368 h 6858000"/>
              <a:gd name="connsiteX60" fmla="*/ 1152591 w 6756400"/>
              <a:gd name="connsiteY60" fmla="*/ 5442131 h 6858000"/>
              <a:gd name="connsiteX61" fmla="*/ 1152591 w 6756400"/>
              <a:gd name="connsiteY61" fmla="*/ 4897759 h 6858000"/>
              <a:gd name="connsiteX62" fmla="*/ 1570300 w 6756400"/>
              <a:gd name="connsiteY62" fmla="*/ 4573125 h 6858000"/>
              <a:gd name="connsiteX63" fmla="*/ 1560355 w 6756400"/>
              <a:gd name="connsiteY63" fmla="*/ 4555944 h 6858000"/>
              <a:gd name="connsiteX64" fmla="*/ 1571205 w 6756400"/>
              <a:gd name="connsiteY64" fmla="*/ 4573125 h 6858000"/>
              <a:gd name="connsiteX65" fmla="*/ 1709537 w 6756400"/>
              <a:gd name="connsiteY65" fmla="*/ 4465517 h 6858000"/>
              <a:gd name="connsiteX66" fmla="*/ 2290894 w 6756400"/>
              <a:gd name="connsiteY66" fmla="*/ 4907706 h 6858000"/>
              <a:gd name="connsiteX67" fmla="*/ 2874963 w 6756400"/>
              <a:gd name="connsiteY67" fmla="*/ 4453761 h 6858000"/>
              <a:gd name="connsiteX68" fmla="*/ 2874963 w 6756400"/>
              <a:gd name="connsiteY68" fmla="*/ 4272907 h 6858000"/>
              <a:gd name="connsiteX69" fmla="*/ 2855072 w 6756400"/>
              <a:gd name="connsiteY69" fmla="*/ 4281949 h 6858000"/>
              <a:gd name="connsiteX70" fmla="*/ 2855072 w 6756400"/>
              <a:gd name="connsiteY70" fmla="*/ 4443814 h 6858000"/>
              <a:gd name="connsiteX71" fmla="*/ 2300839 w 6756400"/>
              <a:gd name="connsiteY71" fmla="*/ 4874248 h 6858000"/>
              <a:gd name="connsiteX72" fmla="*/ 2300839 w 6756400"/>
              <a:gd name="connsiteY72" fmla="*/ 4343440 h 6858000"/>
              <a:gd name="connsiteX73" fmla="*/ 2855072 w 6756400"/>
              <a:gd name="connsiteY73" fmla="*/ 3913006 h 6858000"/>
              <a:gd name="connsiteX74" fmla="*/ 2855072 w 6756400"/>
              <a:gd name="connsiteY74" fmla="*/ 4281045 h 6858000"/>
              <a:gd name="connsiteX75" fmla="*/ 2874963 w 6756400"/>
              <a:gd name="connsiteY75" fmla="*/ 4272002 h 6858000"/>
              <a:gd name="connsiteX76" fmla="*/ 2874963 w 6756400"/>
              <a:gd name="connsiteY76" fmla="*/ 3887687 h 6858000"/>
              <a:gd name="connsiteX77" fmla="*/ 2675150 w 6756400"/>
              <a:gd name="connsiteY77" fmla="*/ 3735769 h 6858000"/>
              <a:gd name="connsiteX78" fmla="*/ 2654355 w 6756400"/>
              <a:gd name="connsiteY78" fmla="*/ 3744812 h 6858000"/>
              <a:gd name="connsiteX79" fmla="*/ 2848743 w 6756400"/>
              <a:gd name="connsiteY79" fmla="*/ 3892208 h 6858000"/>
              <a:gd name="connsiteX80" fmla="*/ 2290894 w 6756400"/>
              <a:gd name="connsiteY80" fmla="*/ 4325354 h 6858000"/>
              <a:gd name="connsiteX81" fmla="*/ 1731236 w 6756400"/>
              <a:gd name="connsiteY81" fmla="*/ 3900346 h 6858000"/>
              <a:gd name="connsiteX82" fmla="*/ 2289086 w 6756400"/>
              <a:gd name="connsiteY82" fmla="*/ 3467200 h 6858000"/>
              <a:gd name="connsiteX83" fmla="*/ 2653451 w 6756400"/>
              <a:gd name="connsiteY83" fmla="*/ 3743907 h 6858000"/>
              <a:gd name="connsiteX84" fmla="*/ 2674246 w 6756400"/>
              <a:gd name="connsiteY84" fmla="*/ 3734865 h 6858000"/>
              <a:gd name="connsiteX85" fmla="*/ 2303552 w 6756400"/>
              <a:gd name="connsiteY85" fmla="*/ 3452732 h 6858000"/>
              <a:gd name="connsiteX86" fmla="*/ 2303552 w 6756400"/>
              <a:gd name="connsiteY86" fmla="*/ 3177833 h 6858000"/>
              <a:gd name="connsiteX87" fmla="*/ 2282757 w 6756400"/>
              <a:gd name="connsiteY87" fmla="*/ 3180546 h 6858000"/>
              <a:gd name="connsiteX88" fmla="*/ 2282757 w 6756400"/>
              <a:gd name="connsiteY88" fmla="*/ 3443689 h 6858000"/>
              <a:gd name="connsiteX89" fmla="*/ 1728524 w 6756400"/>
              <a:gd name="connsiteY89" fmla="*/ 3874123 h 6858000"/>
              <a:gd name="connsiteX90" fmla="*/ 1728524 w 6756400"/>
              <a:gd name="connsiteY90" fmla="*/ 3342411 h 6858000"/>
              <a:gd name="connsiteX91" fmla="*/ 1989818 w 6756400"/>
              <a:gd name="connsiteY91" fmla="*/ 3140758 h 6858000"/>
              <a:gd name="connsiteX92" fmla="*/ 1978064 w 6756400"/>
              <a:gd name="connsiteY92" fmla="*/ 3124481 h 6858000"/>
              <a:gd name="connsiteX93" fmla="*/ 1718578 w 6756400"/>
              <a:gd name="connsiteY93" fmla="*/ 3325229 h 6858000"/>
              <a:gd name="connsiteX94" fmla="*/ 1158920 w 6756400"/>
              <a:gd name="connsiteY94" fmla="*/ 2899317 h 6858000"/>
              <a:gd name="connsiteX95" fmla="*/ 1579342 w 6756400"/>
              <a:gd name="connsiteY95" fmla="*/ 2573779 h 6858000"/>
              <a:gd name="connsiteX96" fmla="*/ 1567588 w 6756400"/>
              <a:gd name="connsiteY96" fmla="*/ 2557502 h 6858000"/>
              <a:gd name="connsiteX97" fmla="*/ 1149879 w 6756400"/>
              <a:gd name="connsiteY97" fmla="*/ 2881232 h 6858000"/>
              <a:gd name="connsiteX98" fmla="*/ 1149879 w 6756400"/>
              <a:gd name="connsiteY98" fmla="*/ 2350424 h 6858000"/>
              <a:gd name="connsiteX99" fmla="*/ 1321664 w 6756400"/>
              <a:gd name="connsiteY99" fmla="*/ 2216592 h 6858000"/>
              <a:gd name="connsiteX100" fmla="*/ 1309910 w 6756400"/>
              <a:gd name="connsiteY100" fmla="*/ 2201219 h 6858000"/>
              <a:gd name="connsiteX101" fmla="*/ 1139934 w 6756400"/>
              <a:gd name="connsiteY101" fmla="*/ 2332339 h 6858000"/>
              <a:gd name="connsiteX102" fmla="*/ 580276 w 6756400"/>
              <a:gd name="connsiteY102" fmla="*/ 1907331 h 6858000"/>
              <a:gd name="connsiteX103" fmla="*/ 1138125 w 6756400"/>
              <a:gd name="connsiteY103" fmla="*/ 1474184 h 6858000"/>
              <a:gd name="connsiteX104" fmla="*/ 1697783 w 6756400"/>
              <a:gd name="connsiteY104" fmla="*/ 1899192 h 6858000"/>
              <a:gd name="connsiteX105" fmla="*/ 1310815 w 6756400"/>
              <a:gd name="connsiteY105" fmla="*/ 2200315 h 6858000"/>
              <a:gd name="connsiteX106" fmla="*/ 1322568 w 6756400"/>
              <a:gd name="connsiteY106" fmla="*/ 2216592 h 6858000"/>
              <a:gd name="connsiteX107" fmla="*/ 1704112 w 6756400"/>
              <a:gd name="connsiteY107" fmla="*/ 1919991 h 6858000"/>
              <a:gd name="connsiteX108" fmla="*/ 1704112 w 6756400"/>
              <a:gd name="connsiteY108" fmla="*/ 2450798 h 6858000"/>
              <a:gd name="connsiteX109" fmla="*/ 1568492 w 6756400"/>
              <a:gd name="connsiteY109" fmla="*/ 2556598 h 6858000"/>
              <a:gd name="connsiteX110" fmla="*/ 1580246 w 6756400"/>
              <a:gd name="connsiteY110" fmla="*/ 2572875 h 6858000"/>
              <a:gd name="connsiteX111" fmla="*/ 1709537 w 6756400"/>
              <a:gd name="connsiteY111" fmla="*/ 2472501 h 6858000"/>
              <a:gd name="connsiteX112" fmla="*/ 2269195 w 6756400"/>
              <a:gd name="connsiteY112" fmla="*/ 2898413 h 6858000"/>
              <a:gd name="connsiteX113" fmla="*/ 1978968 w 6756400"/>
              <a:gd name="connsiteY113" fmla="*/ 3123577 h 6858000"/>
              <a:gd name="connsiteX114" fmla="*/ 1990722 w 6756400"/>
              <a:gd name="connsiteY114" fmla="*/ 3139854 h 6858000"/>
              <a:gd name="connsiteX115" fmla="*/ 2282757 w 6756400"/>
              <a:gd name="connsiteY115" fmla="*/ 2912881 h 6858000"/>
              <a:gd name="connsiteX116" fmla="*/ 2282757 w 6756400"/>
              <a:gd name="connsiteY116" fmla="*/ 3179642 h 6858000"/>
              <a:gd name="connsiteX117" fmla="*/ 2303552 w 6756400"/>
              <a:gd name="connsiteY117" fmla="*/ 3176929 h 6858000"/>
              <a:gd name="connsiteX118" fmla="*/ 2303552 w 6756400"/>
              <a:gd name="connsiteY118" fmla="*/ 2904743 h 6858000"/>
              <a:gd name="connsiteX119" fmla="*/ 2327963 w 6756400"/>
              <a:gd name="connsiteY119" fmla="*/ 2885753 h 6858000"/>
              <a:gd name="connsiteX120" fmla="*/ 2327963 w 6756400"/>
              <a:gd name="connsiteY120" fmla="*/ 2860433 h 6858000"/>
              <a:gd name="connsiteX121" fmla="*/ 2300839 w 6756400"/>
              <a:gd name="connsiteY121" fmla="*/ 2881232 h 6858000"/>
              <a:gd name="connsiteX122" fmla="*/ 2300839 w 6756400"/>
              <a:gd name="connsiteY122" fmla="*/ 2350424 h 6858000"/>
              <a:gd name="connsiteX123" fmla="*/ 2327963 w 6756400"/>
              <a:gd name="connsiteY123" fmla="*/ 2328721 h 6858000"/>
              <a:gd name="connsiteX124" fmla="*/ 2327963 w 6756400"/>
              <a:gd name="connsiteY124" fmla="*/ 2303402 h 6858000"/>
              <a:gd name="connsiteX125" fmla="*/ 2290894 w 6756400"/>
              <a:gd name="connsiteY125" fmla="*/ 2332339 h 6858000"/>
              <a:gd name="connsiteX126" fmla="*/ 1731236 w 6756400"/>
              <a:gd name="connsiteY126" fmla="*/ 1907331 h 6858000"/>
              <a:gd name="connsiteX127" fmla="*/ 2289086 w 6756400"/>
              <a:gd name="connsiteY127" fmla="*/ 1474184 h 6858000"/>
              <a:gd name="connsiteX128" fmla="*/ 2848743 w 6756400"/>
              <a:gd name="connsiteY128" fmla="*/ 1899192 h 6858000"/>
              <a:gd name="connsiteX129" fmla="*/ 2328867 w 6756400"/>
              <a:gd name="connsiteY129" fmla="*/ 2302498 h 6858000"/>
              <a:gd name="connsiteX130" fmla="*/ 2328867 w 6756400"/>
              <a:gd name="connsiteY130" fmla="*/ 2327817 h 6858000"/>
              <a:gd name="connsiteX131" fmla="*/ 2855072 w 6756400"/>
              <a:gd name="connsiteY131" fmla="*/ 1919991 h 6858000"/>
              <a:gd name="connsiteX132" fmla="*/ 2855072 w 6756400"/>
              <a:gd name="connsiteY132" fmla="*/ 2450798 h 6858000"/>
              <a:gd name="connsiteX133" fmla="*/ 2328867 w 6756400"/>
              <a:gd name="connsiteY133" fmla="*/ 2859529 h 6858000"/>
              <a:gd name="connsiteX134" fmla="*/ 2328867 w 6756400"/>
              <a:gd name="connsiteY134" fmla="*/ 2884849 h 6858000"/>
              <a:gd name="connsiteX135" fmla="*/ 2874963 w 6756400"/>
              <a:gd name="connsiteY135" fmla="*/ 2460745 h 6858000"/>
              <a:gd name="connsiteX136" fmla="*/ 2874963 w 6756400"/>
              <a:gd name="connsiteY136" fmla="*/ 1894671 h 6858000"/>
              <a:gd name="connsiteX137" fmla="*/ 2303552 w 6756400"/>
              <a:gd name="connsiteY137" fmla="*/ 1459716 h 6858000"/>
              <a:gd name="connsiteX138" fmla="*/ 2303552 w 6756400"/>
              <a:gd name="connsiteY138" fmla="*/ 926195 h 6858000"/>
              <a:gd name="connsiteX139" fmla="*/ 2282757 w 6756400"/>
              <a:gd name="connsiteY139" fmla="*/ 941568 h 6858000"/>
              <a:gd name="connsiteX140" fmla="*/ 2282757 w 6756400"/>
              <a:gd name="connsiteY140" fmla="*/ 1451578 h 6858000"/>
              <a:gd name="connsiteX141" fmla="*/ 1728524 w 6756400"/>
              <a:gd name="connsiteY141" fmla="*/ 1882011 h 6858000"/>
              <a:gd name="connsiteX142" fmla="*/ 1728524 w 6756400"/>
              <a:gd name="connsiteY142" fmla="*/ 1351203 h 6858000"/>
              <a:gd name="connsiteX143" fmla="*/ 2282757 w 6756400"/>
              <a:gd name="connsiteY143" fmla="*/ 920770 h 6858000"/>
              <a:gd name="connsiteX144" fmla="*/ 2282757 w 6756400"/>
              <a:gd name="connsiteY144" fmla="*/ 940664 h 6858000"/>
              <a:gd name="connsiteX145" fmla="*/ 2303552 w 6756400"/>
              <a:gd name="connsiteY145" fmla="*/ 924387 h 6858000"/>
              <a:gd name="connsiteX146" fmla="*/ 2303552 w 6756400"/>
              <a:gd name="connsiteY146" fmla="*/ 895450 h 6858000"/>
              <a:gd name="connsiteX147" fmla="*/ 1749319 w 6756400"/>
              <a:gd name="connsiteY147" fmla="*/ 474059 h 6858000"/>
              <a:gd name="connsiteX148" fmla="*/ 1733044 w 6756400"/>
              <a:gd name="connsiteY148" fmla="*/ 486719 h 6858000"/>
              <a:gd name="connsiteX149" fmla="*/ 2276428 w 6756400"/>
              <a:gd name="connsiteY149" fmla="*/ 899971 h 6858000"/>
              <a:gd name="connsiteX150" fmla="*/ 1718578 w 6756400"/>
              <a:gd name="connsiteY150" fmla="*/ 1333118 h 6858000"/>
              <a:gd name="connsiteX151" fmla="*/ 1158920 w 6756400"/>
              <a:gd name="connsiteY151" fmla="*/ 908110 h 6858000"/>
              <a:gd name="connsiteX152" fmla="*/ 1716770 w 6756400"/>
              <a:gd name="connsiteY152" fmla="*/ 474964 h 6858000"/>
              <a:gd name="connsiteX153" fmla="*/ 1732140 w 6756400"/>
              <a:gd name="connsiteY153" fmla="*/ 486719 h 6858000"/>
              <a:gd name="connsiteX154" fmla="*/ 1748415 w 6756400"/>
              <a:gd name="connsiteY154" fmla="*/ 474059 h 6858000"/>
              <a:gd name="connsiteX155" fmla="*/ 1724907 w 6756400"/>
              <a:gd name="connsiteY155" fmla="*/ 455070 h 6858000"/>
              <a:gd name="connsiteX156" fmla="*/ 1724907 w 6756400"/>
              <a:gd name="connsiteY156" fmla="*/ 206 h 6858000"/>
              <a:gd name="connsiteX157" fmla="*/ 1606490 w 6756400"/>
              <a:gd name="connsiteY157" fmla="*/ 0 h 6858000"/>
              <a:gd name="connsiteX158" fmla="*/ 1704112 w 6756400"/>
              <a:gd name="connsiteY158" fmla="*/ 0 h 6858000"/>
              <a:gd name="connsiteX159" fmla="*/ 1704112 w 6756400"/>
              <a:gd name="connsiteY159" fmla="*/ 79700 h 6858000"/>
              <a:gd name="connsiteX160" fmla="*/ 1704112 w 6756400"/>
              <a:gd name="connsiteY160" fmla="*/ 455974 h 6858000"/>
              <a:gd name="connsiteX161" fmla="*/ 1149879 w 6756400"/>
              <a:gd name="connsiteY161" fmla="*/ 885503 h 6858000"/>
              <a:gd name="connsiteX162" fmla="*/ 1149879 w 6756400"/>
              <a:gd name="connsiteY162" fmla="*/ 354695 h 6858000"/>
              <a:gd name="connsiteX163" fmla="*/ 1606476 w 6756400"/>
              <a:gd name="connsiteY163" fmla="*/ 11 h 6858000"/>
              <a:gd name="connsiteX164" fmla="*/ 696284 w 6756400"/>
              <a:gd name="connsiteY164" fmla="*/ 0 h 6858000"/>
              <a:gd name="connsiteX165" fmla="*/ 1573942 w 6756400"/>
              <a:gd name="connsiteY165" fmla="*/ 0 h 6858000"/>
              <a:gd name="connsiteX166" fmla="*/ 1498270 w 6756400"/>
              <a:gd name="connsiteY166" fmla="*/ 58848 h 6858000"/>
              <a:gd name="connsiteX167" fmla="*/ 1139934 w 6756400"/>
              <a:gd name="connsiteY167" fmla="*/ 337514 h 6858000"/>
              <a:gd name="connsiteX168" fmla="*/ 701161 w 6756400"/>
              <a:gd name="connsiteY168" fmla="*/ 37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6756400" h="6858000">
                <a:moveTo>
                  <a:pt x="558577" y="2472501"/>
                </a:moveTo>
                <a:cubicBezTo>
                  <a:pt x="1118234" y="2898413"/>
                  <a:pt x="1118234" y="2898413"/>
                  <a:pt x="1118234" y="2898413"/>
                </a:cubicBezTo>
                <a:cubicBezTo>
                  <a:pt x="754773" y="3179642"/>
                  <a:pt x="754773" y="3179642"/>
                  <a:pt x="754773" y="3179642"/>
                </a:cubicBezTo>
                <a:cubicBezTo>
                  <a:pt x="765623" y="3197727"/>
                  <a:pt x="765623" y="3197727"/>
                  <a:pt x="765623" y="3197727"/>
                </a:cubicBezTo>
                <a:cubicBezTo>
                  <a:pt x="1132700" y="2912881"/>
                  <a:pt x="1132700" y="2912881"/>
                  <a:pt x="1132700" y="2912881"/>
                </a:cubicBezTo>
                <a:cubicBezTo>
                  <a:pt x="1132700" y="3443689"/>
                  <a:pt x="1132700" y="3443689"/>
                  <a:pt x="1132700" y="3443689"/>
                </a:cubicBezTo>
                <a:cubicBezTo>
                  <a:pt x="978998" y="3562149"/>
                  <a:pt x="978998" y="3562149"/>
                  <a:pt x="978998" y="3562149"/>
                </a:cubicBezTo>
                <a:cubicBezTo>
                  <a:pt x="990752" y="3582043"/>
                  <a:pt x="990752" y="3582043"/>
                  <a:pt x="990752" y="3582043"/>
                </a:cubicBezTo>
                <a:cubicBezTo>
                  <a:pt x="1138125" y="3467200"/>
                  <a:pt x="1138125" y="3467200"/>
                  <a:pt x="1138125" y="3467200"/>
                </a:cubicBezTo>
                <a:cubicBezTo>
                  <a:pt x="1697783" y="3892208"/>
                  <a:pt x="1697783" y="3892208"/>
                  <a:pt x="1697783" y="3892208"/>
                </a:cubicBezTo>
                <a:cubicBezTo>
                  <a:pt x="1337034" y="4172532"/>
                  <a:pt x="1337034" y="4172532"/>
                  <a:pt x="1337034" y="4172532"/>
                </a:cubicBezTo>
                <a:cubicBezTo>
                  <a:pt x="1346980" y="4190618"/>
                  <a:pt x="1346980" y="4190618"/>
                  <a:pt x="1346980" y="4190618"/>
                </a:cubicBezTo>
                <a:cubicBezTo>
                  <a:pt x="1704112" y="3913006"/>
                  <a:pt x="1704112" y="3913006"/>
                  <a:pt x="1704112" y="3913006"/>
                </a:cubicBezTo>
                <a:cubicBezTo>
                  <a:pt x="1704112" y="4443814"/>
                  <a:pt x="1704112" y="4443814"/>
                  <a:pt x="1704112" y="4443814"/>
                </a:cubicBezTo>
                <a:cubicBezTo>
                  <a:pt x="1560355" y="4555944"/>
                  <a:pt x="1560355" y="4555944"/>
                  <a:pt x="1560355" y="4555944"/>
                </a:cubicBezTo>
                <a:cubicBezTo>
                  <a:pt x="1149879" y="4874248"/>
                  <a:pt x="1149879" y="4874248"/>
                  <a:pt x="1149879" y="4874248"/>
                </a:cubicBezTo>
                <a:cubicBezTo>
                  <a:pt x="1149879" y="4343440"/>
                  <a:pt x="1149879" y="4343440"/>
                  <a:pt x="1149879" y="4343440"/>
                </a:cubicBezTo>
                <a:cubicBezTo>
                  <a:pt x="1346076" y="4190618"/>
                  <a:pt x="1346076" y="4190618"/>
                  <a:pt x="1346076" y="4190618"/>
                </a:cubicBezTo>
                <a:cubicBezTo>
                  <a:pt x="1336130" y="4173437"/>
                  <a:pt x="1336130" y="4173437"/>
                  <a:pt x="1336130" y="4173437"/>
                </a:cubicBezTo>
                <a:cubicBezTo>
                  <a:pt x="1139934" y="4325354"/>
                  <a:pt x="1139934" y="4325354"/>
                  <a:pt x="1139934" y="4325354"/>
                </a:cubicBezTo>
                <a:cubicBezTo>
                  <a:pt x="580276" y="3900346"/>
                  <a:pt x="580276" y="3900346"/>
                  <a:pt x="580276" y="3900346"/>
                </a:cubicBezTo>
                <a:cubicBezTo>
                  <a:pt x="989848" y="3582043"/>
                  <a:pt x="989848" y="3582043"/>
                  <a:pt x="989848" y="3582043"/>
                </a:cubicBezTo>
                <a:cubicBezTo>
                  <a:pt x="978094" y="3563053"/>
                  <a:pt x="978094" y="3563053"/>
                  <a:pt x="978094" y="3563053"/>
                </a:cubicBezTo>
                <a:cubicBezTo>
                  <a:pt x="577563" y="3874123"/>
                  <a:pt x="577563" y="3874123"/>
                  <a:pt x="577563" y="3874123"/>
                </a:cubicBezTo>
                <a:cubicBezTo>
                  <a:pt x="577563" y="3342411"/>
                  <a:pt x="577563" y="3342411"/>
                  <a:pt x="577563" y="3342411"/>
                </a:cubicBezTo>
                <a:cubicBezTo>
                  <a:pt x="764719" y="3197727"/>
                  <a:pt x="764719" y="3197727"/>
                  <a:pt x="764719" y="3197727"/>
                </a:cubicBezTo>
                <a:cubicBezTo>
                  <a:pt x="754773" y="3180546"/>
                  <a:pt x="754773" y="3180546"/>
                  <a:pt x="754773" y="3180546"/>
                </a:cubicBezTo>
                <a:cubicBezTo>
                  <a:pt x="567618" y="3325229"/>
                  <a:pt x="567618" y="3325229"/>
                  <a:pt x="567618" y="3325229"/>
                </a:cubicBezTo>
                <a:cubicBezTo>
                  <a:pt x="7960" y="2899317"/>
                  <a:pt x="7960" y="2899317"/>
                  <a:pt x="7960" y="2899317"/>
                </a:cubicBezTo>
                <a:cubicBezTo>
                  <a:pt x="558577" y="2472501"/>
                  <a:pt x="558577" y="2472501"/>
                  <a:pt x="558577" y="2472501"/>
                </a:cubicBezTo>
                <a:close/>
                <a:moveTo>
                  <a:pt x="1724907" y="0"/>
                </a:moveTo>
                <a:lnTo>
                  <a:pt x="6756400" y="0"/>
                </a:lnTo>
                <a:lnTo>
                  <a:pt x="6756400" y="6858000"/>
                </a:lnTo>
                <a:lnTo>
                  <a:pt x="0" y="6858000"/>
                </a:lnTo>
                <a:lnTo>
                  <a:pt x="0" y="6856412"/>
                </a:lnTo>
                <a:lnTo>
                  <a:pt x="162738" y="6856412"/>
                </a:lnTo>
                <a:cubicBezTo>
                  <a:pt x="1149879" y="6856412"/>
                  <a:pt x="1149879" y="6856412"/>
                  <a:pt x="1149879" y="6856412"/>
                </a:cubicBezTo>
                <a:cubicBezTo>
                  <a:pt x="1149879" y="6332839"/>
                  <a:pt x="1149879" y="6332839"/>
                  <a:pt x="1149879" y="6332839"/>
                </a:cubicBezTo>
                <a:cubicBezTo>
                  <a:pt x="1704112" y="5902405"/>
                  <a:pt x="1704112" y="5902405"/>
                  <a:pt x="1704112" y="5902405"/>
                </a:cubicBezTo>
                <a:cubicBezTo>
                  <a:pt x="1704112" y="6433213"/>
                  <a:pt x="1704112" y="6433213"/>
                  <a:pt x="1704112" y="6433213"/>
                </a:cubicBezTo>
                <a:cubicBezTo>
                  <a:pt x="1159824" y="6855508"/>
                  <a:pt x="1159824" y="6855508"/>
                  <a:pt x="1159824" y="6855508"/>
                </a:cubicBezTo>
                <a:cubicBezTo>
                  <a:pt x="1193277" y="6855508"/>
                  <a:pt x="1193277" y="6855508"/>
                  <a:pt x="1193277" y="6855508"/>
                </a:cubicBezTo>
                <a:cubicBezTo>
                  <a:pt x="1724907" y="6443160"/>
                  <a:pt x="1724907" y="6443160"/>
                  <a:pt x="1724907" y="6443160"/>
                </a:cubicBezTo>
                <a:cubicBezTo>
                  <a:pt x="1724907" y="5877086"/>
                  <a:pt x="1724907" y="5877086"/>
                  <a:pt x="1724907" y="5877086"/>
                </a:cubicBezTo>
                <a:cubicBezTo>
                  <a:pt x="1386762" y="5620272"/>
                  <a:pt x="1386762" y="5620272"/>
                  <a:pt x="1386762" y="5620272"/>
                </a:cubicBezTo>
                <a:cubicBezTo>
                  <a:pt x="1372296" y="5617559"/>
                  <a:pt x="1357829" y="5614847"/>
                  <a:pt x="1343363" y="5612134"/>
                </a:cubicBezTo>
                <a:cubicBezTo>
                  <a:pt x="1697783" y="5881607"/>
                  <a:pt x="1697783" y="5881607"/>
                  <a:pt x="1697783" y="5881607"/>
                </a:cubicBezTo>
                <a:cubicBezTo>
                  <a:pt x="1139934" y="6314753"/>
                  <a:pt x="1139934" y="6314753"/>
                  <a:pt x="1139934" y="6314753"/>
                </a:cubicBezTo>
                <a:cubicBezTo>
                  <a:pt x="581180" y="5889745"/>
                  <a:pt x="581180" y="5889745"/>
                  <a:pt x="581180" y="5889745"/>
                </a:cubicBezTo>
                <a:cubicBezTo>
                  <a:pt x="1014259" y="5553356"/>
                  <a:pt x="1014259" y="5553356"/>
                  <a:pt x="1014259" y="5553356"/>
                </a:cubicBezTo>
                <a:cubicBezTo>
                  <a:pt x="1005218" y="5551548"/>
                  <a:pt x="995272" y="5549739"/>
                  <a:pt x="987135" y="5548835"/>
                </a:cubicBezTo>
                <a:cubicBezTo>
                  <a:pt x="577563" y="5866234"/>
                  <a:pt x="577563" y="5866234"/>
                  <a:pt x="577563" y="5866234"/>
                </a:cubicBezTo>
                <a:cubicBezTo>
                  <a:pt x="577563" y="5335426"/>
                  <a:pt x="577563" y="5335426"/>
                  <a:pt x="577563" y="5335426"/>
                </a:cubicBezTo>
                <a:cubicBezTo>
                  <a:pt x="1132700" y="4905897"/>
                  <a:pt x="1132700" y="4905897"/>
                  <a:pt x="1132700" y="4905897"/>
                </a:cubicBezTo>
                <a:cubicBezTo>
                  <a:pt x="1132700" y="5435801"/>
                  <a:pt x="1132700" y="5435801"/>
                  <a:pt x="1132700" y="5435801"/>
                </a:cubicBezTo>
                <a:cubicBezTo>
                  <a:pt x="988039" y="5547930"/>
                  <a:pt x="988039" y="5547930"/>
                  <a:pt x="988039" y="5547930"/>
                </a:cubicBezTo>
                <a:cubicBezTo>
                  <a:pt x="997081" y="5549739"/>
                  <a:pt x="1006122" y="5550643"/>
                  <a:pt x="1015163" y="5552452"/>
                </a:cubicBezTo>
                <a:cubicBezTo>
                  <a:pt x="1139029" y="5456599"/>
                  <a:pt x="1139029" y="5456599"/>
                  <a:pt x="1139029" y="5456599"/>
                </a:cubicBezTo>
                <a:cubicBezTo>
                  <a:pt x="1342459" y="5611229"/>
                  <a:pt x="1342459" y="5611229"/>
                  <a:pt x="1342459" y="5611229"/>
                </a:cubicBezTo>
                <a:cubicBezTo>
                  <a:pt x="1356925" y="5613942"/>
                  <a:pt x="1371391" y="5616655"/>
                  <a:pt x="1384953" y="5619368"/>
                </a:cubicBezTo>
                <a:cubicBezTo>
                  <a:pt x="1152591" y="5442131"/>
                  <a:pt x="1152591" y="5442131"/>
                  <a:pt x="1152591" y="5442131"/>
                </a:cubicBezTo>
                <a:cubicBezTo>
                  <a:pt x="1152591" y="4897759"/>
                  <a:pt x="1152591" y="4897759"/>
                  <a:pt x="1152591" y="4897759"/>
                </a:cubicBezTo>
                <a:cubicBezTo>
                  <a:pt x="1570300" y="4573125"/>
                  <a:pt x="1570300" y="4573125"/>
                  <a:pt x="1570300" y="4573125"/>
                </a:cubicBezTo>
                <a:cubicBezTo>
                  <a:pt x="1560355" y="4555944"/>
                  <a:pt x="1560355" y="4555944"/>
                  <a:pt x="1560355" y="4555944"/>
                </a:cubicBezTo>
                <a:cubicBezTo>
                  <a:pt x="1571205" y="4573125"/>
                  <a:pt x="1571205" y="4573125"/>
                  <a:pt x="1571205" y="4573125"/>
                </a:cubicBezTo>
                <a:cubicBezTo>
                  <a:pt x="1709537" y="4465517"/>
                  <a:pt x="1709537" y="4465517"/>
                  <a:pt x="1709537" y="4465517"/>
                </a:cubicBezTo>
                <a:cubicBezTo>
                  <a:pt x="2290894" y="4907706"/>
                  <a:pt x="2290894" y="4907706"/>
                  <a:pt x="2290894" y="4907706"/>
                </a:cubicBezTo>
                <a:cubicBezTo>
                  <a:pt x="2874963" y="4453761"/>
                  <a:pt x="2874963" y="4453761"/>
                  <a:pt x="2874963" y="4453761"/>
                </a:cubicBezTo>
                <a:cubicBezTo>
                  <a:pt x="2874963" y="4272907"/>
                  <a:pt x="2874963" y="4272907"/>
                  <a:pt x="2874963" y="4272907"/>
                </a:cubicBezTo>
                <a:cubicBezTo>
                  <a:pt x="2855072" y="4281949"/>
                  <a:pt x="2855072" y="4281949"/>
                  <a:pt x="2855072" y="4281949"/>
                </a:cubicBezTo>
                <a:cubicBezTo>
                  <a:pt x="2855072" y="4443814"/>
                  <a:pt x="2855072" y="4443814"/>
                  <a:pt x="2855072" y="4443814"/>
                </a:cubicBezTo>
                <a:cubicBezTo>
                  <a:pt x="2300839" y="4874248"/>
                  <a:pt x="2300839" y="4874248"/>
                  <a:pt x="2300839" y="4874248"/>
                </a:cubicBezTo>
                <a:cubicBezTo>
                  <a:pt x="2300839" y="4343440"/>
                  <a:pt x="2300839" y="4343440"/>
                  <a:pt x="2300839" y="4343440"/>
                </a:cubicBezTo>
                <a:cubicBezTo>
                  <a:pt x="2855072" y="3913006"/>
                  <a:pt x="2855072" y="3913006"/>
                  <a:pt x="2855072" y="3913006"/>
                </a:cubicBezTo>
                <a:cubicBezTo>
                  <a:pt x="2855072" y="4281045"/>
                  <a:pt x="2855072" y="4281045"/>
                  <a:pt x="2855072" y="4281045"/>
                </a:cubicBezTo>
                <a:cubicBezTo>
                  <a:pt x="2874963" y="4272002"/>
                  <a:pt x="2874963" y="4272002"/>
                  <a:pt x="2874963" y="4272002"/>
                </a:cubicBezTo>
                <a:cubicBezTo>
                  <a:pt x="2874963" y="3887687"/>
                  <a:pt x="2874963" y="3887687"/>
                  <a:pt x="2874963" y="3887687"/>
                </a:cubicBezTo>
                <a:cubicBezTo>
                  <a:pt x="2675150" y="3735769"/>
                  <a:pt x="2675150" y="3735769"/>
                  <a:pt x="2675150" y="3735769"/>
                </a:cubicBezTo>
                <a:cubicBezTo>
                  <a:pt x="2654355" y="3744812"/>
                  <a:pt x="2654355" y="3744812"/>
                  <a:pt x="2654355" y="3744812"/>
                </a:cubicBezTo>
                <a:cubicBezTo>
                  <a:pt x="2848743" y="3892208"/>
                  <a:pt x="2848743" y="3892208"/>
                  <a:pt x="2848743" y="3892208"/>
                </a:cubicBezTo>
                <a:cubicBezTo>
                  <a:pt x="2290894" y="4325354"/>
                  <a:pt x="2290894" y="4325354"/>
                  <a:pt x="2290894" y="4325354"/>
                </a:cubicBezTo>
                <a:cubicBezTo>
                  <a:pt x="1731236" y="3900346"/>
                  <a:pt x="1731236" y="3900346"/>
                  <a:pt x="1731236" y="3900346"/>
                </a:cubicBezTo>
                <a:cubicBezTo>
                  <a:pt x="2289086" y="3467200"/>
                  <a:pt x="2289086" y="3467200"/>
                  <a:pt x="2289086" y="3467200"/>
                </a:cubicBezTo>
                <a:cubicBezTo>
                  <a:pt x="2653451" y="3743907"/>
                  <a:pt x="2653451" y="3743907"/>
                  <a:pt x="2653451" y="3743907"/>
                </a:cubicBezTo>
                <a:cubicBezTo>
                  <a:pt x="2674246" y="3734865"/>
                  <a:pt x="2674246" y="3734865"/>
                  <a:pt x="2674246" y="3734865"/>
                </a:cubicBezTo>
                <a:cubicBezTo>
                  <a:pt x="2303552" y="3452732"/>
                  <a:pt x="2303552" y="3452732"/>
                  <a:pt x="2303552" y="3452732"/>
                </a:cubicBezTo>
                <a:cubicBezTo>
                  <a:pt x="2303552" y="3177833"/>
                  <a:pt x="2303552" y="3177833"/>
                  <a:pt x="2303552" y="3177833"/>
                </a:cubicBezTo>
                <a:cubicBezTo>
                  <a:pt x="2282757" y="3180546"/>
                  <a:pt x="2282757" y="3180546"/>
                  <a:pt x="2282757" y="3180546"/>
                </a:cubicBezTo>
                <a:cubicBezTo>
                  <a:pt x="2282757" y="3443689"/>
                  <a:pt x="2282757" y="3443689"/>
                  <a:pt x="2282757" y="3443689"/>
                </a:cubicBezTo>
                <a:cubicBezTo>
                  <a:pt x="1728524" y="3874123"/>
                  <a:pt x="1728524" y="3874123"/>
                  <a:pt x="1728524" y="3874123"/>
                </a:cubicBezTo>
                <a:cubicBezTo>
                  <a:pt x="1728524" y="3342411"/>
                  <a:pt x="1728524" y="3342411"/>
                  <a:pt x="1728524" y="3342411"/>
                </a:cubicBezTo>
                <a:cubicBezTo>
                  <a:pt x="1989818" y="3140758"/>
                  <a:pt x="1989818" y="3140758"/>
                  <a:pt x="1989818" y="3140758"/>
                </a:cubicBezTo>
                <a:cubicBezTo>
                  <a:pt x="1978064" y="3124481"/>
                  <a:pt x="1978064" y="3124481"/>
                  <a:pt x="1978064" y="3124481"/>
                </a:cubicBezTo>
                <a:cubicBezTo>
                  <a:pt x="1718578" y="3325229"/>
                  <a:pt x="1718578" y="3325229"/>
                  <a:pt x="1718578" y="3325229"/>
                </a:cubicBezTo>
                <a:cubicBezTo>
                  <a:pt x="1158920" y="2899317"/>
                  <a:pt x="1158920" y="2899317"/>
                  <a:pt x="1158920" y="2899317"/>
                </a:cubicBezTo>
                <a:cubicBezTo>
                  <a:pt x="1579342" y="2573779"/>
                  <a:pt x="1579342" y="2573779"/>
                  <a:pt x="1579342" y="2573779"/>
                </a:cubicBezTo>
                <a:cubicBezTo>
                  <a:pt x="1567588" y="2557502"/>
                  <a:pt x="1567588" y="2557502"/>
                  <a:pt x="1567588" y="2557502"/>
                </a:cubicBezTo>
                <a:cubicBezTo>
                  <a:pt x="1149879" y="2881232"/>
                  <a:pt x="1149879" y="2881232"/>
                  <a:pt x="1149879" y="2881232"/>
                </a:cubicBezTo>
                <a:cubicBezTo>
                  <a:pt x="1149879" y="2350424"/>
                  <a:pt x="1149879" y="2350424"/>
                  <a:pt x="1149879" y="2350424"/>
                </a:cubicBezTo>
                <a:cubicBezTo>
                  <a:pt x="1321664" y="2216592"/>
                  <a:pt x="1321664" y="2216592"/>
                  <a:pt x="1321664" y="2216592"/>
                </a:cubicBezTo>
                <a:cubicBezTo>
                  <a:pt x="1309910" y="2201219"/>
                  <a:pt x="1309910" y="2201219"/>
                  <a:pt x="1309910" y="2201219"/>
                </a:cubicBezTo>
                <a:cubicBezTo>
                  <a:pt x="1139934" y="2332339"/>
                  <a:pt x="1139934" y="2332339"/>
                  <a:pt x="1139934" y="2332339"/>
                </a:cubicBezTo>
                <a:cubicBezTo>
                  <a:pt x="580276" y="1907331"/>
                  <a:pt x="580276" y="1907331"/>
                  <a:pt x="580276" y="1907331"/>
                </a:cubicBezTo>
                <a:cubicBezTo>
                  <a:pt x="1138125" y="1474184"/>
                  <a:pt x="1138125" y="1474184"/>
                  <a:pt x="1138125" y="1474184"/>
                </a:cubicBezTo>
                <a:cubicBezTo>
                  <a:pt x="1697783" y="1899192"/>
                  <a:pt x="1697783" y="1899192"/>
                  <a:pt x="1697783" y="1899192"/>
                </a:cubicBezTo>
                <a:cubicBezTo>
                  <a:pt x="1310815" y="2200315"/>
                  <a:pt x="1310815" y="2200315"/>
                  <a:pt x="1310815" y="2200315"/>
                </a:cubicBezTo>
                <a:cubicBezTo>
                  <a:pt x="1322568" y="2216592"/>
                  <a:pt x="1322568" y="2216592"/>
                  <a:pt x="1322568" y="2216592"/>
                </a:cubicBezTo>
                <a:cubicBezTo>
                  <a:pt x="1704112" y="1919991"/>
                  <a:pt x="1704112" y="1919991"/>
                  <a:pt x="1704112" y="1919991"/>
                </a:cubicBezTo>
                <a:cubicBezTo>
                  <a:pt x="1704112" y="2450798"/>
                  <a:pt x="1704112" y="2450798"/>
                  <a:pt x="1704112" y="2450798"/>
                </a:cubicBezTo>
                <a:cubicBezTo>
                  <a:pt x="1568492" y="2556598"/>
                  <a:pt x="1568492" y="2556598"/>
                  <a:pt x="1568492" y="2556598"/>
                </a:cubicBezTo>
                <a:cubicBezTo>
                  <a:pt x="1580246" y="2572875"/>
                  <a:pt x="1580246" y="2572875"/>
                  <a:pt x="1580246" y="2572875"/>
                </a:cubicBezTo>
                <a:cubicBezTo>
                  <a:pt x="1709537" y="2472501"/>
                  <a:pt x="1709537" y="2472501"/>
                  <a:pt x="1709537" y="2472501"/>
                </a:cubicBezTo>
                <a:cubicBezTo>
                  <a:pt x="2269195" y="2898413"/>
                  <a:pt x="2269195" y="2898413"/>
                  <a:pt x="2269195" y="2898413"/>
                </a:cubicBezTo>
                <a:cubicBezTo>
                  <a:pt x="1978968" y="3123577"/>
                  <a:pt x="1978968" y="3123577"/>
                  <a:pt x="1978968" y="3123577"/>
                </a:cubicBezTo>
                <a:cubicBezTo>
                  <a:pt x="1990722" y="3139854"/>
                  <a:pt x="1990722" y="3139854"/>
                  <a:pt x="1990722" y="3139854"/>
                </a:cubicBezTo>
                <a:cubicBezTo>
                  <a:pt x="2282757" y="2912881"/>
                  <a:pt x="2282757" y="2912881"/>
                  <a:pt x="2282757" y="2912881"/>
                </a:cubicBezTo>
                <a:cubicBezTo>
                  <a:pt x="2282757" y="3179642"/>
                  <a:pt x="2282757" y="3179642"/>
                  <a:pt x="2282757" y="3179642"/>
                </a:cubicBezTo>
                <a:cubicBezTo>
                  <a:pt x="2303552" y="3176929"/>
                  <a:pt x="2303552" y="3176929"/>
                  <a:pt x="2303552" y="3176929"/>
                </a:cubicBezTo>
                <a:cubicBezTo>
                  <a:pt x="2303552" y="2904743"/>
                  <a:pt x="2303552" y="2904743"/>
                  <a:pt x="2303552" y="2904743"/>
                </a:cubicBezTo>
                <a:cubicBezTo>
                  <a:pt x="2327963" y="2885753"/>
                  <a:pt x="2327963" y="2885753"/>
                  <a:pt x="2327963" y="2885753"/>
                </a:cubicBezTo>
                <a:cubicBezTo>
                  <a:pt x="2327963" y="2860433"/>
                  <a:pt x="2327963" y="2860433"/>
                  <a:pt x="2327963" y="2860433"/>
                </a:cubicBezTo>
                <a:cubicBezTo>
                  <a:pt x="2300839" y="2881232"/>
                  <a:pt x="2300839" y="2881232"/>
                  <a:pt x="2300839" y="2881232"/>
                </a:cubicBezTo>
                <a:cubicBezTo>
                  <a:pt x="2300839" y="2350424"/>
                  <a:pt x="2300839" y="2350424"/>
                  <a:pt x="2300839" y="2350424"/>
                </a:cubicBezTo>
                <a:cubicBezTo>
                  <a:pt x="2327963" y="2328721"/>
                  <a:pt x="2327963" y="2328721"/>
                  <a:pt x="2327963" y="2328721"/>
                </a:cubicBezTo>
                <a:cubicBezTo>
                  <a:pt x="2327963" y="2303402"/>
                  <a:pt x="2327963" y="2303402"/>
                  <a:pt x="2327963" y="2303402"/>
                </a:cubicBezTo>
                <a:cubicBezTo>
                  <a:pt x="2290894" y="2332339"/>
                  <a:pt x="2290894" y="2332339"/>
                  <a:pt x="2290894" y="2332339"/>
                </a:cubicBezTo>
                <a:cubicBezTo>
                  <a:pt x="1731236" y="1907331"/>
                  <a:pt x="1731236" y="1907331"/>
                  <a:pt x="1731236" y="1907331"/>
                </a:cubicBezTo>
                <a:cubicBezTo>
                  <a:pt x="2289086" y="1474184"/>
                  <a:pt x="2289086" y="1474184"/>
                  <a:pt x="2289086" y="1474184"/>
                </a:cubicBezTo>
                <a:cubicBezTo>
                  <a:pt x="2848743" y="1899192"/>
                  <a:pt x="2848743" y="1899192"/>
                  <a:pt x="2848743" y="1899192"/>
                </a:cubicBezTo>
                <a:cubicBezTo>
                  <a:pt x="2328867" y="2302498"/>
                  <a:pt x="2328867" y="2302498"/>
                  <a:pt x="2328867" y="2302498"/>
                </a:cubicBezTo>
                <a:cubicBezTo>
                  <a:pt x="2328867" y="2327817"/>
                  <a:pt x="2328867" y="2327817"/>
                  <a:pt x="2328867" y="2327817"/>
                </a:cubicBezTo>
                <a:cubicBezTo>
                  <a:pt x="2855072" y="1919991"/>
                  <a:pt x="2855072" y="1919991"/>
                  <a:pt x="2855072" y="1919991"/>
                </a:cubicBezTo>
                <a:cubicBezTo>
                  <a:pt x="2855072" y="2450798"/>
                  <a:pt x="2855072" y="2450798"/>
                  <a:pt x="2855072" y="2450798"/>
                </a:cubicBezTo>
                <a:lnTo>
                  <a:pt x="2328867" y="2859529"/>
                </a:lnTo>
                <a:cubicBezTo>
                  <a:pt x="2328867" y="2884849"/>
                  <a:pt x="2328867" y="2884849"/>
                  <a:pt x="2328867" y="2884849"/>
                </a:cubicBezTo>
                <a:cubicBezTo>
                  <a:pt x="2874963" y="2460745"/>
                  <a:pt x="2874963" y="2460745"/>
                  <a:pt x="2874963" y="2460745"/>
                </a:cubicBezTo>
                <a:cubicBezTo>
                  <a:pt x="2874963" y="1894671"/>
                  <a:pt x="2874963" y="1894671"/>
                  <a:pt x="2874963" y="1894671"/>
                </a:cubicBezTo>
                <a:cubicBezTo>
                  <a:pt x="2303552" y="1459716"/>
                  <a:pt x="2303552" y="1459716"/>
                  <a:pt x="2303552" y="1459716"/>
                </a:cubicBezTo>
                <a:cubicBezTo>
                  <a:pt x="2303552" y="926195"/>
                  <a:pt x="2303552" y="926195"/>
                  <a:pt x="2303552" y="926195"/>
                </a:cubicBezTo>
                <a:cubicBezTo>
                  <a:pt x="2282757" y="941568"/>
                  <a:pt x="2282757" y="941568"/>
                  <a:pt x="2282757" y="941568"/>
                </a:cubicBezTo>
                <a:cubicBezTo>
                  <a:pt x="2282757" y="1451578"/>
                  <a:pt x="2282757" y="1451578"/>
                  <a:pt x="2282757" y="1451578"/>
                </a:cubicBezTo>
                <a:cubicBezTo>
                  <a:pt x="1728524" y="1882011"/>
                  <a:pt x="1728524" y="1882011"/>
                  <a:pt x="1728524" y="1882011"/>
                </a:cubicBezTo>
                <a:cubicBezTo>
                  <a:pt x="1728524" y="1351203"/>
                  <a:pt x="1728524" y="1351203"/>
                  <a:pt x="1728524" y="1351203"/>
                </a:cubicBezTo>
                <a:cubicBezTo>
                  <a:pt x="2282757" y="920770"/>
                  <a:pt x="2282757" y="920770"/>
                  <a:pt x="2282757" y="920770"/>
                </a:cubicBezTo>
                <a:cubicBezTo>
                  <a:pt x="2282757" y="940664"/>
                  <a:pt x="2282757" y="940664"/>
                  <a:pt x="2282757" y="940664"/>
                </a:cubicBezTo>
                <a:cubicBezTo>
                  <a:pt x="2303552" y="924387"/>
                  <a:pt x="2303552" y="924387"/>
                  <a:pt x="2303552" y="924387"/>
                </a:cubicBezTo>
                <a:cubicBezTo>
                  <a:pt x="2303552" y="895450"/>
                  <a:pt x="2303552" y="895450"/>
                  <a:pt x="2303552" y="895450"/>
                </a:cubicBezTo>
                <a:cubicBezTo>
                  <a:pt x="1749319" y="474059"/>
                  <a:pt x="1749319" y="474059"/>
                  <a:pt x="1749319" y="474059"/>
                </a:cubicBezTo>
                <a:cubicBezTo>
                  <a:pt x="1733044" y="486719"/>
                  <a:pt x="1733044" y="486719"/>
                  <a:pt x="1733044" y="486719"/>
                </a:cubicBezTo>
                <a:cubicBezTo>
                  <a:pt x="2276428" y="899971"/>
                  <a:pt x="2276428" y="899971"/>
                  <a:pt x="2276428" y="899971"/>
                </a:cubicBezTo>
                <a:cubicBezTo>
                  <a:pt x="1718578" y="1333118"/>
                  <a:pt x="1718578" y="1333118"/>
                  <a:pt x="1718578" y="1333118"/>
                </a:cubicBezTo>
                <a:cubicBezTo>
                  <a:pt x="1158920" y="908110"/>
                  <a:pt x="1158920" y="908110"/>
                  <a:pt x="1158920" y="908110"/>
                </a:cubicBezTo>
                <a:cubicBezTo>
                  <a:pt x="1716770" y="474964"/>
                  <a:pt x="1716770" y="474964"/>
                  <a:pt x="1716770" y="474964"/>
                </a:cubicBezTo>
                <a:cubicBezTo>
                  <a:pt x="1732140" y="486719"/>
                  <a:pt x="1732140" y="486719"/>
                  <a:pt x="1732140" y="486719"/>
                </a:cubicBezTo>
                <a:cubicBezTo>
                  <a:pt x="1748415" y="474059"/>
                  <a:pt x="1748415" y="474059"/>
                  <a:pt x="1748415" y="474059"/>
                </a:cubicBezTo>
                <a:cubicBezTo>
                  <a:pt x="1724907" y="455070"/>
                  <a:pt x="1724907" y="455070"/>
                  <a:pt x="1724907" y="455070"/>
                </a:cubicBezTo>
                <a:cubicBezTo>
                  <a:pt x="1724907" y="56286"/>
                  <a:pt x="1724907" y="6438"/>
                  <a:pt x="1724907" y="206"/>
                </a:cubicBezTo>
                <a:close/>
                <a:moveTo>
                  <a:pt x="1606490" y="0"/>
                </a:moveTo>
                <a:lnTo>
                  <a:pt x="1704112" y="0"/>
                </a:lnTo>
                <a:lnTo>
                  <a:pt x="1704112" y="79700"/>
                </a:lnTo>
                <a:cubicBezTo>
                  <a:pt x="1704112" y="455974"/>
                  <a:pt x="1704112" y="455974"/>
                  <a:pt x="1704112" y="455974"/>
                </a:cubicBezTo>
                <a:cubicBezTo>
                  <a:pt x="1149879" y="885503"/>
                  <a:pt x="1149879" y="885503"/>
                  <a:pt x="1149879" y="885503"/>
                </a:cubicBezTo>
                <a:cubicBezTo>
                  <a:pt x="1149879" y="354695"/>
                  <a:pt x="1149879" y="354695"/>
                  <a:pt x="1149879" y="354695"/>
                </a:cubicBezTo>
                <a:cubicBezTo>
                  <a:pt x="1550183" y="43739"/>
                  <a:pt x="1600221" y="4869"/>
                  <a:pt x="1606476" y="11"/>
                </a:cubicBezTo>
                <a:close/>
                <a:moveTo>
                  <a:pt x="696284" y="0"/>
                </a:moveTo>
                <a:lnTo>
                  <a:pt x="1573942" y="0"/>
                </a:lnTo>
                <a:lnTo>
                  <a:pt x="1498270" y="58848"/>
                </a:lnTo>
                <a:cubicBezTo>
                  <a:pt x="1139934" y="337514"/>
                  <a:pt x="1139934" y="337514"/>
                  <a:pt x="1139934" y="337514"/>
                </a:cubicBezTo>
                <a:cubicBezTo>
                  <a:pt x="805631" y="83188"/>
                  <a:pt x="722055" y="19606"/>
                  <a:pt x="701161" y="3711"/>
                </a:cubicBezTo>
                <a:close/>
              </a:path>
            </a:pathLst>
          </a:custGeom>
          <a:solidFill>
            <a:schemeClr val="bg1">
              <a:lumMod val="65000"/>
            </a:schemeClr>
          </a:solidFill>
        </p:spPr>
        <p:txBody>
          <a:bodyPr wrap="square" tIns="684000" rIns="756000">
            <a:noAutofit/>
          </a:bodyPr>
          <a:lstStyle>
            <a:lvl1pPr algn="r">
              <a:defRPr i="1">
                <a:solidFill>
                  <a:schemeClr val="accent2">
                    <a:lumMod val="40000"/>
                    <a:lumOff val="60000"/>
                  </a:schemeClr>
                </a:solidFill>
              </a:defRPr>
            </a:lvl1pPr>
          </a:lstStyle>
          <a:p>
            <a:r>
              <a:rPr lang="fr-FR" dirty="0"/>
              <a:t>Insérez ou glissez votre image ici</a:t>
            </a:r>
          </a:p>
        </p:txBody>
      </p:sp>
      <p:sp>
        <p:nvSpPr>
          <p:cNvPr id="4" name="Espace réservé du texte 4">
            <a:extLst>
              <a:ext uri="{FF2B5EF4-FFF2-40B4-BE49-F238E27FC236}">
                <a16:creationId xmlns:a16="http://schemas.microsoft.com/office/drawing/2014/main" id="{1CD6972B-DFC0-49E0-CEDD-F3560A107C30}"/>
              </a:ext>
            </a:extLst>
          </p:cNvPr>
          <p:cNvSpPr>
            <a:spLocks noGrp="1"/>
          </p:cNvSpPr>
          <p:nvPr>
            <p:ph type="body" sz="quarter" idx="17" hasCustomPrompt="1"/>
          </p:nvPr>
        </p:nvSpPr>
        <p:spPr>
          <a:xfrm>
            <a:off x="742949" y="5892800"/>
            <a:ext cx="6578600" cy="558800"/>
          </a:xfrm>
        </p:spPr>
        <p:txBody>
          <a:bodyPr>
            <a:normAutofit/>
          </a:bodyPr>
          <a:lstStyle>
            <a:lvl1pPr>
              <a:defRPr sz="1200" i="1">
                <a:solidFill>
                  <a:schemeClr val="tx1"/>
                </a:solidFill>
              </a:defRPr>
            </a:lvl1pPr>
          </a:lstStyle>
          <a:p>
            <a:pPr lvl="0"/>
            <a:r>
              <a:rPr lang="fr-FR" dirty="0"/>
              <a:t>Emplacement logotypes financeurs/partenaires</a:t>
            </a:r>
          </a:p>
        </p:txBody>
      </p:sp>
    </p:spTree>
    <p:extLst>
      <p:ext uri="{BB962C8B-B14F-4D97-AF65-F5344CB8AC3E}">
        <p14:creationId xmlns:p14="http://schemas.microsoft.com/office/powerpoint/2010/main" val="21415786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suel  Bas+ contenu">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E1C2B0A2-D20B-4AF8-11A0-04ADF7A00166}"/>
              </a:ext>
            </a:extLst>
          </p:cNvPr>
          <p:cNvSpPr>
            <a:spLocks noGrp="1"/>
          </p:cNvSpPr>
          <p:nvPr>
            <p:ph type="dt" sz="half" idx="10"/>
          </p:nvPr>
        </p:nvSpPr>
        <p:spPr/>
        <p:txBody>
          <a:bodyPr/>
          <a:lstStyle/>
          <a:p>
            <a:r>
              <a:rPr lang="fr-FR"/>
              <a:t>28/10/2022</a:t>
            </a:r>
          </a:p>
        </p:txBody>
      </p:sp>
      <p:sp>
        <p:nvSpPr>
          <p:cNvPr id="5" name="Espace réservé du pied de page 4">
            <a:extLst>
              <a:ext uri="{FF2B5EF4-FFF2-40B4-BE49-F238E27FC236}">
                <a16:creationId xmlns:a16="http://schemas.microsoft.com/office/drawing/2014/main" id="{E674BCD5-99F2-142E-3FEE-1ACCB474B9C4}"/>
              </a:ext>
            </a:extLst>
          </p:cNvPr>
          <p:cNvSpPr>
            <a:spLocks noGrp="1"/>
          </p:cNvSpPr>
          <p:nvPr>
            <p:ph type="ftr" sz="quarter" idx="11"/>
          </p:nvPr>
        </p:nvSpPr>
        <p:spPr/>
        <p:txBody>
          <a:body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8209301D-2360-8D20-B992-EE6672D60716}"/>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7" name="ZoneTexte 6">
            <a:extLst>
              <a:ext uri="{FF2B5EF4-FFF2-40B4-BE49-F238E27FC236}">
                <a16:creationId xmlns:a16="http://schemas.microsoft.com/office/drawing/2014/main" id="{31680F71-13D8-7F13-2E1C-1B43E34B35C6}"/>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Visuel  Bas+ contenu</a:t>
            </a:r>
          </a:p>
          <a:p>
            <a:endParaRPr lang="fr-FR" sz="1200" dirty="0">
              <a:solidFill>
                <a:schemeClr val="bg1">
                  <a:lumMod val="50000"/>
                </a:schemeClr>
              </a:solidFill>
            </a:endParaRPr>
          </a:p>
        </p:txBody>
      </p:sp>
      <p:sp>
        <p:nvSpPr>
          <p:cNvPr id="10" name="Espace réservé du contenu 2">
            <a:extLst>
              <a:ext uri="{FF2B5EF4-FFF2-40B4-BE49-F238E27FC236}">
                <a16:creationId xmlns:a16="http://schemas.microsoft.com/office/drawing/2014/main" id="{96CEC976-242A-291F-5C18-817BBE12E980}"/>
              </a:ext>
            </a:extLst>
          </p:cNvPr>
          <p:cNvSpPr>
            <a:spLocks noGrp="1"/>
          </p:cNvSpPr>
          <p:nvPr>
            <p:ph idx="1"/>
          </p:nvPr>
        </p:nvSpPr>
        <p:spPr>
          <a:xfrm>
            <a:off x="715646" y="1381125"/>
            <a:ext cx="10744517" cy="207327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9" name="ZoneTexte 28">
            <a:extLst>
              <a:ext uri="{FF2B5EF4-FFF2-40B4-BE49-F238E27FC236}">
                <a16:creationId xmlns:a16="http://schemas.microsoft.com/office/drawing/2014/main" id="{E462F4B3-C673-4762-4C2C-2CE0330E60F9}"/>
              </a:ext>
            </a:extLst>
          </p:cNvPr>
          <p:cNvSpPr txBox="1"/>
          <p:nvPr userDrawn="1"/>
        </p:nvSpPr>
        <p:spPr>
          <a:xfrm>
            <a:off x="-101600" y="6858000"/>
            <a:ext cx="12192000" cy="276999"/>
          </a:xfrm>
          <a:prstGeom prst="rect">
            <a:avLst/>
          </a:prstGeom>
          <a:noFill/>
        </p:spPr>
        <p:txBody>
          <a:bodyPr wrap="square" rtlCol="0">
            <a:spAutoFit/>
          </a:bodyPr>
          <a:lstStyle/>
          <a:p>
            <a:r>
              <a:rPr lang="fr-FR" sz="1200" dirty="0">
                <a:solidFill>
                  <a:schemeClr val="bg1">
                    <a:lumMod val="50000"/>
                  </a:schemeClr>
                </a:solidFill>
              </a:rPr>
              <a:t>Astuce :Après avoir insérez votre image, placez celle-ci en arrière plan : Clic droit + « Arrière plan »</a:t>
            </a:r>
          </a:p>
        </p:txBody>
      </p:sp>
      <p:sp>
        <p:nvSpPr>
          <p:cNvPr id="8" name="Espace réservé pour une image  7">
            <a:extLst>
              <a:ext uri="{FF2B5EF4-FFF2-40B4-BE49-F238E27FC236}">
                <a16:creationId xmlns:a16="http://schemas.microsoft.com/office/drawing/2014/main" id="{9DA4377E-E879-7766-B5D1-D1A5E41F4CD5}"/>
              </a:ext>
            </a:extLst>
          </p:cNvPr>
          <p:cNvSpPr>
            <a:spLocks noGrp="1"/>
          </p:cNvSpPr>
          <p:nvPr>
            <p:ph type="pic" sz="quarter" idx="13" hasCustomPrompt="1"/>
          </p:nvPr>
        </p:nvSpPr>
        <p:spPr>
          <a:xfrm>
            <a:off x="500197" y="3824036"/>
            <a:ext cx="11691803" cy="2356755"/>
          </a:xfrm>
          <a:custGeom>
            <a:avLst/>
            <a:gdLst>
              <a:gd name="connsiteX0" fmla="*/ 205830 w 11691803"/>
              <a:gd name="connsiteY0" fmla="*/ 2325379 h 2356755"/>
              <a:gd name="connsiteX1" fmla="*/ 227189 w 11691803"/>
              <a:gd name="connsiteY1" fmla="*/ 2345014 h 2356755"/>
              <a:gd name="connsiteX2" fmla="*/ 229280 w 11691803"/>
              <a:gd name="connsiteY2" fmla="*/ 2346937 h 2356755"/>
              <a:gd name="connsiteX3" fmla="*/ 182828 w 11691803"/>
              <a:gd name="connsiteY3" fmla="*/ 2346937 h 2356755"/>
              <a:gd name="connsiteX4" fmla="*/ 183180 w 11691803"/>
              <a:gd name="connsiteY4" fmla="*/ 2346606 h 2356755"/>
              <a:gd name="connsiteX5" fmla="*/ 204511 w 11691803"/>
              <a:gd name="connsiteY5" fmla="*/ 2204386 h 2356755"/>
              <a:gd name="connsiteX6" fmla="*/ 204511 w 11691803"/>
              <a:gd name="connsiteY6" fmla="*/ 2320869 h 2356755"/>
              <a:gd name="connsiteX7" fmla="*/ 178342 w 11691803"/>
              <a:gd name="connsiteY7" fmla="*/ 2345280 h 2356755"/>
              <a:gd name="connsiteX8" fmla="*/ 183180 w 11691803"/>
              <a:gd name="connsiteY8" fmla="*/ 2346606 h 2356755"/>
              <a:gd name="connsiteX9" fmla="*/ 178122 w 11691803"/>
              <a:gd name="connsiteY9" fmla="*/ 2345545 h 2356755"/>
              <a:gd name="connsiteX10" fmla="*/ 176635 w 11691803"/>
              <a:gd name="connsiteY10" fmla="*/ 2346937 h 2356755"/>
              <a:gd name="connsiteX11" fmla="*/ 103575 w 11691803"/>
              <a:gd name="connsiteY11" fmla="*/ 2346937 h 2356755"/>
              <a:gd name="connsiteX12" fmla="*/ 103575 w 11691803"/>
              <a:gd name="connsiteY12" fmla="*/ 2327284 h 2356755"/>
              <a:gd name="connsiteX13" fmla="*/ 103575 w 11691803"/>
              <a:gd name="connsiteY13" fmla="*/ 2298846 h 2356755"/>
              <a:gd name="connsiteX14" fmla="*/ 308525 w 11691803"/>
              <a:gd name="connsiteY14" fmla="*/ 1986544 h 2356755"/>
              <a:gd name="connsiteX15" fmla="*/ 308525 w 11691803"/>
              <a:gd name="connsiteY15" fmla="*/ 2103293 h 2356755"/>
              <a:gd name="connsiteX16" fmla="*/ 282357 w 11691803"/>
              <a:gd name="connsiteY16" fmla="*/ 2127704 h 2356755"/>
              <a:gd name="connsiteX17" fmla="*/ 207589 w 11691803"/>
              <a:gd name="connsiteY17" fmla="*/ 2197487 h 2356755"/>
              <a:gd name="connsiteX18" fmla="*/ 207589 w 11691803"/>
              <a:gd name="connsiteY18" fmla="*/ 2081004 h 2356755"/>
              <a:gd name="connsiteX19" fmla="*/ 243434 w 11691803"/>
              <a:gd name="connsiteY19" fmla="*/ 2047572 h 2356755"/>
              <a:gd name="connsiteX20" fmla="*/ 414959 w 11691803"/>
              <a:gd name="connsiteY20" fmla="*/ 1888635 h 2356755"/>
              <a:gd name="connsiteX21" fmla="*/ 481370 w 11691803"/>
              <a:gd name="connsiteY21" fmla="*/ 1949662 h 2356755"/>
              <a:gd name="connsiteX22" fmla="*/ 516774 w 11691803"/>
              <a:gd name="connsiteY22" fmla="*/ 1982034 h 2356755"/>
              <a:gd name="connsiteX23" fmla="*/ 415179 w 11691803"/>
              <a:gd name="connsiteY23" fmla="*/ 2077290 h 2356755"/>
              <a:gd name="connsiteX24" fmla="*/ 313363 w 11691803"/>
              <a:gd name="connsiteY24" fmla="*/ 1983891 h 2356755"/>
              <a:gd name="connsiteX25" fmla="*/ 100276 w 11691803"/>
              <a:gd name="connsiteY25" fmla="*/ 1670528 h 2356755"/>
              <a:gd name="connsiteX26" fmla="*/ 202092 w 11691803"/>
              <a:gd name="connsiteY26" fmla="*/ 1763927 h 2356755"/>
              <a:gd name="connsiteX27" fmla="*/ 135901 w 11691803"/>
              <a:gd name="connsiteY27" fmla="*/ 1825750 h 2356755"/>
              <a:gd name="connsiteX28" fmla="*/ 137660 w 11691803"/>
              <a:gd name="connsiteY28" fmla="*/ 1829465 h 2356755"/>
              <a:gd name="connsiteX29" fmla="*/ 204511 w 11691803"/>
              <a:gd name="connsiteY29" fmla="*/ 1767111 h 2356755"/>
              <a:gd name="connsiteX30" fmla="*/ 204511 w 11691803"/>
              <a:gd name="connsiteY30" fmla="*/ 1883594 h 2356755"/>
              <a:gd name="connsiteX31" fmla="*/ 176583 w 11691803"/>
              <a:gd name="connsiteY31" fmla="*/ 1909597 h 2356755"/>
              <a:gd name="connsiteX32" fmla="*/ 178782 w 11691803"/>
              <a:gd name="connsiteY32" fmla="*/ 1913842 h 2356755"/>
              <a:gd name="connsiteX33" fmla="*/ 205610 w 11691803"/>
              <a:gd name="connsiteY33" fmla="*/ 1888635 h 2356755"/>
              <a:gd name="connsiteX34" fmla="*/ 307426 w 11691803"/>
              <a:gd name="connsiteY34" fmla="*/ 1982034 h 2356755"/>
              <a:gd name="connsiteX35" fmla="*/ 241675 w 11691803"/>
              <a:gd name="connsiteY35" fmla="*/ 2043592 h 2356755"/>
              <a:gd name="connsiteX36" fmla="*/ 243434 w 11691803"/>
              <a:gd name="connsiteY36" fmla="*/ 2047572 h 2356755"/>
              <a:gd name="connsiteX37" fmla="*/ 241455 w 11691803"/>
              <a:gd name="connsiteY37" fmla="*/ 2043857 h 2356755"/>
              <a:gd name="connsiteX38" fmla="*/ 205830 w 11691803"/>
              <a:gd name="connsiteY38" fmla="*/ 2077290 h 2356755"/>
              <a:gd name="connsiteX39" fmla="*/ 104015 w 11691803"/>
              <a:gd name="connsiteY39" fmla="*/ 1983891 h 2356755"/>
              <a:gd name="connsiteX40" fmla="*/ 178562 w 11691803"/>
              <a:gd name="connsiteY40" fmla="*/ 1914107 h 2356755"/>
              <a:gd name="connsiteX41" fmla="*/ 176583 w 11691803"/>
              <a:gd name="connsiteY41" fmla="*/ 1909862 h 2356755"/>
              <a:gd name="connsiteX42" fmla="*/ 103575 w 11691803"/>
              <a:gd name="connsiteY42" fmla="*/ 1978054 h 2356755"/>
              <a:gd name="connsiteX43" fmla="*/ 103575 w 11691803"/>
              <a:gd name="connsiteY43" fmla="*/ 1861571 h 2356755"/>
              <a:gd name="connsiteX44" fmla="*/ 137660 w 11691803"/>
              <a:gd name="connsiteY44" fmla="*/ 1829730 h 2356755"/>
              <a:gd name="connsiteX45" fmla="*/ 135681 w 11691803"/>
              <a:gd name="connsiteY45" fmla="*/ 1825750 h 2356755"/>
              <a:gd name="connsiteX46" fmla="*/ 101816 w 11691803"/>
              <a:gd name="connsiteY46" fmla="*/ 1857591 h 2356755"/>
              <a:gd name="connsiteX47" fmla="*/ 0 w 11691803"/>
              <a:gd name="connsiteY47" fmla="*/ 1764192 h 2356755"/>
              <a:gd name="connsiteX48" fmla="*/ 308525 w 11691803"/>
              <a:gd name="connsiteY48" fmla="*/ 1549269 h 2356755"/>
              <a:gd name="connsiteX49" fmla="*/ 308525 w 11691803"/>
              <a:gd name="connsiteY49" fmla="*/ 1665752 h 2356755"/>
              <a:gd name="connsiteX50" fmla="*/ 283896 w 11691803"/>
              <a:gd name="connsiteY50" fmla="*/ 1688836 h 2356755"/>
              <a:gd name="connsiteX51" fmla="*/ 285875 w 11691803"/>
              <a:gd name="connsiteY51" fmla="*/ 1692551 h 2356755"/>
              <a:gd name="connsiteX52" fmla="*/ 283676 w 11691803"/>
              <a:gd name="connsiteY52" fmla="*/ 1689102 h 2356755"/>
              <a:gd name="connsiteX53" fmla="*/ 207589 w 11691803"/>
              <a:gd name="connsiteY53" fmla="*/ 1760212 h 2356755"/>
              <a:gd name="connsiteX54" fmla="*/ 207589 w 11691803"/>
              <a:gd name="connsiteY54" fmla="*/ 1643729 h 2356755"/>
              <a:gd name="connsiteX55" fmla="*/ 238816 w 11691803"/>
              <a:gd name="connsiteY55" fmla="*/ 1614277 h 2356755"/>
              <a:gd name="connsiteX56" fmla="*/ 236837 w 11691803"/>
              <a:gd name="connsiteY56" fmla="*/ 1610828 h 2356755"/>
              <a:gd name="connsiteX57" fmla="*/ 239036 w 11691803"/>
              <a:gd name="connsiteY57" fmla="*/ 1614277 h 2356755"/>
              <a:gd name="connsiteX58" fmla="*/ 205610 w 11691803"/>
              <a:gd name="connsiteY58" fmla="*/ 1451360 h 2356755"/>
              <a:gd name="connsiteX59" fmla="*/ 307426 w 11691803"/>
              <a:gd name="connsiteY59" fmla="*/ 1544759 h 2356755"/>
              <a:gd name="connsiteX60" fmla="*/ 236837 w 11691803"/>
              <a:gd name="connsiteY60" fmla="*/ 1610828 h 2356755"/>
              <a:gd name="connsiteX61" fmla="*/ 205830 w 11691803"/>
              <a:gd name="connsiteY61" fmla="*/ 1639749 h 2356755"/>
              <a:gd name="connsiteX62" fmla="*/ 104015 w 11691803"/>
              <a:gd name="connsiteY62" fmla="*/ 1546351 h 2356755"/>
              <a:gd name="connsiteX63" fmla="*/ 310944 w 11691803"/>
              <a:gd name="connsiteY63" fmla="*/ 1231926 h 2356755"/>
              <a:gd name="connsiteX64" fmla="*/ 313803 w 11691803"/>
              <a:gd name="connsiteY64" fmla="*/ 1234580 h 2356755"/>
              <a:gd name="connsiteX65" fmla="*/ 412760 w 11691803"/>
              <a:gd name="connsiteY65" fmla="*/ 1325325 h 2356755"/>
              <a:gd name="connsiteX66" fmla="*/ 311164 w 11691803"/>
              <a:gd name="connsiteY66" fmla="*/ 1420581 h 2356755"/>
              <a:gd name="connsiteX67" fmla="*/ 209349 w 11691803"/>
              <a:gd name="connsiteY67" fmla="*/ 1326917 h 2356755"/>
              <a:gd name="connsiteX68" fmla="*/ 412760 w 11691803"/>
              <a:gd name="connsiteY68" fmla="*/ 893622 h 2356755"/>
              <a:gd name="connsiteX69" fmla="*/ 412760 w 11691803"/>
              <a:gd name="connsiteY69" fmla="*/ 1010105 h 2356755"/>
              <a:gd name="connsiteX70" fmla="*/ 386591 w 11691803"/>
              <a:gd name="connsiteY70" fmla="*/ 1034516 h 2356755"/>
              <a:gd name="connsiteX71" fmla="*/ 388351 w 11691803"/>
              <a:gd name="connsiteY71" fmla="*/ 1038496 h 2356755"/>
              <a:gd name="connsiteX72" fmla="*/ 386371 w 11691803"/>
              <a:gd name="connsiteY72" fmla="*/ 1034781 h 2356755"/>
              <a:gd name="connsiteX73" fmla="*/ 311824 w 11691803"/>
              <a:gd name="connsiteY73" fmla="*/ 1104565 h 2356755"/>
              <a:gd name="connsiteX74" fmla="*/ 311824 w 11691803"/>
              <a:gd name="connsiteY74" fmla="*/ 988082 h 2356755"/>
              <a:gd name="connsiteX75" fmla="*/ 347448 w 11691803"/>
              <a:gd name="connsiteY75" fmla="*/ 954650 h 2356755"/>
              <a:gd name="connsiteX76" fmla="*/ 345689 w 11691803"/>
              <a:gd name="connsiteY76" fmla="*/ 950669 h 2356755"/>
              <a:gd name="connsiteX77" fmla="*/ 347668 w 11691803"/>
              <a:gd name="connsiteY77" fmla="*/ 954384 h 2356755"/>
              <a:gd name="connsiteX78" fmla="*/ 204291 w 11691803"/>
              <a:gd name="connsiteY78" fmla="*/ 577340 h 2356755"/>
              <a:gd name="connsiteX79" fmla="*/ 306106 w 11691803"/>
              <a:gd name="connsiteY79" fmla="*/ 670739 h 2356755"/>
              <a:gd name="connsiteX80" fmla="*/ 239915 w 11691803"/>
              <a:gd name="connsiteY80" fmla="*/ 732563 h 2356755"/>
              <a:gd name="connsiteX81" fmla="*/ 241895 w 11691803"/>
              <a:gd name="connsiteY81" fmla="*/ 736542 h 2356755"/>
              <a:gd name="connsiteX82" fmla="*/ 308525 w 11691803"/>
              <a:gd name="connsiteY82" fmla="*/ 673923 h 2356755"/>
              <a:gd name="connsiteX83" fmla="*/ 308525 w 11691803"/>
              <a:gd name="connsiteY83" fmla="*/ 790671 h 2356755"/>
              <a:gd name="connsiteX84" fmla="*/ 280818 w 11691803"/>
              <a:gd name="connsiteY84" fmla="*/ 816674 h 2356755"/>
              <a:gd name="connsiteX85" fmla="*/ 282797 w 11691803"/>
              <a:gd name="connsiteY85" fmla="*/ 820920 h 2356755"/>
              <a:gd name="connsiteX86" fmla="*/ 309625 w 11691803"/>
              <a:gd name="connsiteY86" fmla="*/ 795713 h 2356755"/>
              <a:gd name="connsiteX87" fmla="*/ 411440 w 11691803"/>
              <a:gd name="connsiteY87" fmla="*/ 889111 h 2356755"/>
              <a:gd name="connsiteX88" fmla="*/ 345689 w 11691803"/>
              <a:gd name="connsiteY88" fmla="*/ 950669 h 2356755"/>
              <a:gd name="connsiteX89" fmla="*/ 310065 w 11691803"/>
              <a:gd name="connsiteY89" fmla="*/ 984102 h 2356755"/>
              <a:gd name="connsiteX90" fmla="*/ 208249 w 11691803"/>
              <a:gd name="connsiteY90" fmla="*/ 890703 h 2356755"/>
              <a:gd name="connsiteX91" fmla="*/ 282577 w 11691803"/>
              <a:gd name="connsiteY91" fmla="*/ 820920 h 2356755"/>
              <a:gd name="connsiteX92" fmla="*/ 280597 w 11691803"/>
              <a:gd name="connsiteY92" fmla="*/ 816674 h 2356755"/>
              <a:gd name="connsiteX93" fmla="*/ 207589 w 11691803"/>
              <a:gd name="connsiteY93" fmla="*/ 885131 h 2356755"/>
              <a:gd name="connsiteX94" fmla="*/ 207589 w 11691803"/>
              <a:gd name="connsiteY94" fmla="*/ 768383 h 2356755"/>
              <a:gd name="connsiteX95" fmla="*/ 241675 w 11691803"/>
              <a:gd name="connsiteY95" fmla="*/ 736542 h 2356755"/>
              <a:gd name="connsiteX96" fmla="*/ 239915 w 11691803"/>
              <a:gd name="connsiteY96" fmla="*/ 732828 h 2356755"/>
              <a:gd name="connsiteX97" fmla="*/ 205830 w 11691803"/>
              <a:gd name="connsiteY97" fmla="*/ 764668 h 2356755"/>
              <a:gd name="connsiteX98" fmla="*/ 104015 w 11691803"/>
              <a:gd name="connsiteY98" fmla="*/ 671270 h 2356755"/>
              <a:gd name="connsiteX99" fmla="*/ 412760 w 11691803"/>
              <a:gd name="connsiteY99" fmla="*/ 456082 h 2356755"/>
              <a:gd name="connsiteX100" fmla="*/ 412760 w 11691803"/>
              <a:gd name="connsiteY100" fmla="*/ 572830 h 2356755"/>
              <a:gd name="connsiteX101" fmla="*/ 387911 w 11691803"/>
              <a:gd name="connsiteY101" fmla="*/ 595914 h 2356755"/>
              <a:gd name="connsiteX102" fmla="*/ 390110 w 11691803"/>
              <a:gd name="connsiteY102" fmla="*/ 599364 h 2356755"/>
              <a:gd name="connsiteX103" fmla="*/ 413639 w 11691803"/>
              <a:gd name="connsiteY103" fmla="*/ 577340 h 2356755"/>
              <a:gd name="connsiteX104" fmla="*/ 515455 w 11691803"/>
              <a:gd name="connsiteY104" fmla="*/ 670739 h 2356755"/>
              <a:gd name="connsiteX105" fmla="*/ 462458 w 11691803"/>
              <a:gd name="connsiteY105" fmla="*/ 720357 h 2356755"/>
              <a:gd name="connsiteX106" fmla="*/ 415179 w 11691803"/>
              <a:gd name="connsiteY106" fmla="*/ 764668 h 2356755"/>
              <a:gd name="connsiteX107" fmla="*/ 313363 w 11691803"/>
              <a:gd name="connsiteY107" fmla="*/ 671270 h 2356755"/>
              <a:gd name="connsiteX108" fmla="*/ 389890 w 11691803"/>
              <a:gd name="connsiteY108" fmla="*/ 599629 h 2356755"/>
              <a:gd name="connsiteX109" fmla="*/ 387691 w 11691803"/>
              <a:gd name="connsiteY109" fmla="*/ 595914 h 2356755"/>
              <a:gd name="connsiteX110" fmla="*/ 311824 w 11691803"/>
              <a:gd name="connsiteY110" fmla="*/ 667024 h 2356755"/>
              <a:gd name="connsiteX111" fmla="*/ 311824 w 11691803"/>
              <a:gd name="connsiteY111" fmla="*/ 550541 h 2356755"/>
              <a:gd name="connsiteX112" fmla="*/ 343050 w 11691803"/>
              <a:gd name="connsiteY112" fmla="*/ 521355 h 2356755"/>
              <a:gd name="connsiteX113" fmla="*/ 309625 w 11691803"/>
              <a:gd name="connsiteY113" fmla="*/ 358172 h 2356755"/>
              <a:gd name="connsiteX114" fmla="*/ 411440 w 11691803"/>
              <a:gd name="connsiteY114" fmla="*/ 451571 h 2356755"/>
              <a:gd name="connsiteX115" fmla="*/ 341071 w 11691803"/>
              <a:gd name="connsiteY115" fmla="*/ 517640 h 2356755"/>
              <a:gd name="connsiteX116" fmla="*/ 343050 w 11691803"/>
              <a:gd name="connsiteY116" fmla="*/ 521355 h 2356755"/>
              <a:gd name="connsiteX117" fmla="*/ 340851 w 11691803"/>
              <a:gd name="connsiteY117" fmla="*/ 517905 h 2356755"/>
              <a:gd name="connsiteX118" fmla="*/ 310065 w 11691803"/>
              <a:gd name="connsiteY118" fmla="*/ 546827 h 2356755"/>
              <a:gd name="connsiteX119" fmla="*/ 208249 w 11691803"/>
              <a:gd name="connsiteY119" fmla="*/ 453428 h 2356755"/>
              <a:gd name="connsiteX120" fmla="*/ 414959 w 11691803"/>
              <a:gd name="connsiteY120" fmla="*/ 139004 h 2356755"/>
              <a:gd name="connsiteX121" fmla="*/ 417818 w 11691803"/>
              <a:gd name="connsiteY121" fmla="*/ 141657 h 2356755"/>
              <a:gd name="connsiteX122" fmla="*/ 516774 w 11691803"/>
              <a:gd name="connsiteY122" fmla="*/ 232402 h 2356755"/>
              <a:gd name="connsiteX123" fmla="*/ 415179 w 11691803"/>
              <a:gd name="connsiteY123" fmla="*/ 327393 h 2356755"/>
              <a:gd name="connsiteX124" fmla="*/ 313363 w 11691803"/>
              <a:gd name="connsiteY124" fmla="*/ 233995 h 2356755"/>
              <a:gd name="connsiteX125" fmla="*/ 390027 w 11691803"/>
              <a:gd name="connsiteY125" fmla="*/ 39345 h 2356755"/>
              <a:gd name="connsiteX126" fmla="*/ 412760 w 11691803"/>
              <a:gd name="connsiteY126" fmla="*/ 39345 h 2356755"/>
              <a:gd name="connsiteX127" fmla="*/ 412760 w 11691803"/>
              <a:gd name="connsiteY127" fmla="*/ 67745 h 2356755"/>
              <a:gd name="connsiteX128" fmla="*/ 412760 w 11691803"/>
              <a:gd name="connsiteY128" fmla="*/ 134759 h 2356755"/>
              <a:gd name="connsiteX129" fmla="*/ 311824 w 11691803"/>
              <a:gd name="connsiteY129" fmla="*/ 229219 h 2356755"/>
              <a:gd name="connsiteX130" fmla="*/ 311824 w 11691803"/>
              <a:gd name="connsiteY130" fmla="*/ 112736 h 2356755"/>
              <a:gd name="connsiteX131" fmla="*/ 384557 w 11691803"/>
              <a:gd name="connsiteY131" fmla="*/ 44478 h 2356755"/>
              <a:gd name="connsiteX132" fmla="*/ 234254 w 11691803"/>
              <a:gd name="connsiteY132" fmla="*/ 39345 h 2356755"/>
              <a:gd name="connsiteX133" fmla="*/ 384085 w 11691803"/>
              <a:gd name="connsiteY133" fmla="*/ 39345 h 2356755"/>
              <a:gd name="connsiteX134" fmla="*/ 362952 w 11691803"/>
              <a:gd name="connsiteY134" fmla="*/ 59162 h 2356755"/>
              <a:gd name="connsiteX135" fmla="*/ 310065 w 11691803"/>
              <a:gd name="connsiteY135" fmla="*/ 108755 h 2356755"/>
              <a:gd name="connsiteX136" fmla="*/ 239063 w 11691803"/>
              <a:gd name="connsiteY136" fmla="*/ 43748 h 2356755"/>
              <a:gd name="connsiteX137" fmla="*/ 11691803 w 11691803"/>
              <a:gd name="connsiteY137" fmla="*/ 0 h 2356755"/>
              <a:gd name="connsiteX138" fmla="*/ 11691803 w 11691803"/>
              <a:gd name="connsiteY138" fmla="*/ 2356755 h 2356755"/>
              <a:gd name="connsiteX139" fmla="*/ 235215 w 11691803"/>
              <a:gd name="connsiteY139" fmla="*/ 2346937 h 2356755"/>
              <a:gd name="connsiteX140" fmla="*/ 226061 w 11691803"/>
              <a:gd name="connsiteY140" fmla="*/ 2338538 h 2356755"/>
              <a:gd name="connsiteX141" fmla="*/ 208249 w 11691803"/>
              <a:gd name="connsiteY141" fmla="*/ 2322195 h 2356755"/>
              <a:gd name="connsiteX142" fmla="*/ 208249 w 11691803"/>
              <a:gd name="connsiteY142" fmla="*/ 2202794 h 2356755"/>
              <a:gd name="connsiteX143" fmla="*/ 284116 w 11691803"/>
              <a:gd name="connsiteY143" fmla="*/ 2131684 h 2356755"/>
              <a:gd name="connsiteX144" fmla="*/ 282357 w 11691803"/>
              <a:gd name="connsiteY144" fmla="*/ 2127704 h 2356755"/>
              <a:gd name="connsiteX145" fmla="*/ 284336 w 11691803"/>
              <a:gd name="connsiteY145" fmla="*/ 2131418 h 2356755"/>
              <a:gd name="connsiteX146" fmla="*/ 309625 w 11691803"/>
              <a:gd name="connsiteY146" fmla="*/ 2107803 h 2356755"/>
              <a:gd name="connsiteX147" fmla="*/ 415179 w 11691803"/>
              <a:gd name="connsiteY147" fmla="*/ 2204916 h 2356755"/>
              <a:gd name="connsiteX148" fmla="*/ 521612 w 11691803"/>
              <a:gd name="connsiteY148" fmla="*/ 2105415 h 2356755"/>
              <a:gd name="connsiteX149" fmla="*/ 521612 w 11691803"/>
              <a:gd name="connsiteY149" fmla="*/ 2065615 h 2356755"/>
              <a:gd name="connsiteX150" fmla="*/ 517874 w 11691803"/>
              <a:gd name="connsiteY150" fmla="*/ 2067472 h 2356755"/>
              <a:gd name="connsiteX151" fmla="*/ 517874 w 11691803"/>
              <a:gd name="connsiteY151" fmla="*/ 2103293 h 2356755"/>
              <a:gd name="connsiteX152" fmla="*/ 416938 w 11691803"/>
              <a:gd name="connsiteY152" fmla="*/ 2197487 h 2356755"/>
              <a:gd name="connsiteX153" fmla="*/ 416938 w 11691803"/>
              <a:gd name="connsiteY153" fmla="*/ 2081004 h 2356755"/>
              <a:gd name="connsiteX154" fmla="*/ 517874 w 11691803"/>
              <a:gd name="connsiteY154" fmla="*/ 1986544 h 2356755"/>
              <a:gd name="connsiteX155" fmla="*/ 517874 w 11691803"/>
              <a:gd name="connsiteY155" fmla="*/ 2067207 h 2356755"/>
              <a:gd name="connsiteX156" fmla="*/ 521612 w 11691803"/>
              <a:gd name="connsiteY156" fmla="*/ 2065349 h 2356755"/>
              <a:gd name="connsiteX157" fmla="*/ 521612 w 11691803"/>
              <a:gd name="connsiteY157" fmla="*/ 1980972 h 2356755"/>
              <a:gd name="connsiteX158" fmla="*/ 485108 w 11691803"/>
              <a:gd name="connsiteY158" fmla="*/ 1947540 h 2356755"/>
              <a:gd name="connsiteX159" fmla="*/ 417598 w 11691803"/>
              <a:gd name="connsiteY159" fmla="*/ 1885716 h 2356755"/>
              <a:gd name="connsiteX160" fmla="*/ 417598 w 11691803"/>
              <a:gd name="connsiteY160" fmla="*/ 1825220 h 2356755"/>
              <a:gd name="connsiteX161" fmla="*/ 413859 w 11691803"/>
              <a:gd name="connsiteY161" fmla="*/ 1826015 h 2356755"/>
              <a:gd name="connsiteX162" fmla="*/ 413859 w 11691803"/>
              <a:gd name="connsiteY162" fmla="*/ 1883594 h 2356755"/>
              <a:gd name="connsiteX163" fmla="*/ 312923 w 11691803"/>
              <a:gd name="connsiteY163" fmla="*/ 1978054 h 2356755"/>
              <a:gd name="connsiteX164" fmla="*/ 312923 w 11691803"/>
              <a:gd name="connsiteY164" fmla="*/ 1861571 h 2356755"/>
              <a:gd name="connsiteX165" fmla="*/ 360423 w 11691803"/>
              <a:gd name="connsiteY165" fmla="*/ 1816994 h 2356755"/>
              <a:gd name="connsiteX166" fmla="*/ 358443 w 11691803"/>
              <a:gd name="connsiteY166" fmla="*/ 1813545 h 2356755"/>
              <a:gd name="connsiteX167" fmla="*/ 311164 w 11691803"/>
              <a:gd name="connsiteY167" fmla="*/ 1857591 h 2356755"/>
              <a:gd name="connsiteX168" fmla="*/ 209349 w 11691803"/>
              <a:gd name="connsiteY168" fmla="*/ 1764192 h 2356755"/>
              <a:gd name="connsiteX169" fmla="*/ 285875 w 11691803"/>
              <a:gd name="connsiteY169" fmla="*/ 1692551 h 2356755"/>
              <a:gd name="connsiteX170" fmla="*/ 309625 w 11691803"/>
              <a:gd name="connsiteY170" fmla="*/ 1670528 h 2356755"/>
              <a:gd name="connsiteX171" fmla="*/ 411440 w 11691803"/>
              <a:gd name="connsiteY171" fmla="*/ 1763927 h 2356755"/>
              <a:gd name="connsiteX172" fmla="*/ 358443 w 11691803"/>
              <a:gd name="connsiteY172" fmla="*/ 1813280 h 2356755"/>
              <a:gd name="connsiteX173" fmla="*/ 360642 w 11691803"/>
              <a:gd name="connsiteY173" fmla="*/ 1816994 h 2356755"/>
              <a:gd name="connsiteX174" fmla="*/ 413859 w 11691803"/>
              <a:gd name="connsiteY174" fmla="*/ 1767111 h 2356755"/>
              <a:gd name="connsiteX175" fmla="*/ 413859 w 11691803"/>
              <a:gd name="connsiteY175" fmla="*/ 1825750 h 2356755"/>
              <a:gd name="connsiteX176" fmla="*/ 417598 w 11691803"/>
              <a:gd name="connsiteY176" fmla="*/ 1824954 h 2356755"/>
              <a:gd name="connsiteX177" fmla="*/ 417598 w 11691803"/>
              <a:gd name="connsiteY177" fmla="*/ 1765254 h 2356755"/>
              <a:gd name="connsiteX178" fmla="*/ 421996 w 11691803"/>
              <a:gd name="connsiteY178" fmla="*/ 1761008 h 2356755"/>
              <a:gd name="connsiteX179" fmla="*/ 421996 w 11691803"/>
              <a:gd name="connsiteY179" fmla="*/ 1755436 h 2356755"/>
              <a:gd name="connsiteX180" fmla="*/ 416938 w 11691803"/>
              <a:gd name="connsiteY180" fmla="*/ 1760212 h 2356755"/>
              <a:gd name="connsiteX181" fmla="*/ 416938 w 11691803"/>
              <a:gd name="connsiteY181" fmla="*/ 1643729 h 2356755"/>
              <a:gd name="connsiteX182" fmla="*/ 421996 w 11691803"/>
              <a:gd name="connsiteY182" fmla="*/ 1638953 h 2356755"/>
              <a:gd name="connsiteX183" fmla="*/ 421996 w 11691803"/>
              <a:gd name="connsiteY183" fmla="*/ 1633381 h 2356755"/>
              <a:gd name="connsiteX184" fmla="*/ 415179 w 11691803"/>
              <a:gd name="connsiteY184" fmla="*/ 1639749 h 2356755"/>
              <a:gd name="connsiteX185" fmla="*/ 313363 w 11691803"/>
              <a:gd name="connsiteY185" fmla="*/ 1546351 h 2356755"/>
              <a:gd name="connsiteX186" fmla="*/ 414959 w 11691803"/>
              <a:gd name="connsiteY186" fmla="*/ 1451360 h 2356755"/>
              <a:gd name="connsiteX187" fmla="*/ 516774 w 11691803"/>
              <a:gd name="connsiteY187" fmla="*/ 1544759 h 2356755"/>
              <a:gd name="connsiteX188" fmla="*/ 422216 w 11691803"/>
              <a:gd name="connsiteY188" fmla="*/ 1633381 h 2356755"/>
              <a:gd name="connsiteX189" fmla="*/ 422216 w 11691803"/>
              <a:gd name="connsiteY189" fmla="*/ 1638688 h 2356755"/>
              <a:gd name="connsiteX190" fmla="*/ 517874 w 11691803"/>
              <a:gd name="connsiteY190" fmla="*/ 1549269 h 2356755"/>
              <a:gd name="connsiteX191" fmla="*/ 517874 w 11691803"/>
              <a:gd name="connsiteY191" fmla="*/ 1665752 h 2356755"/>
              <a:gd name="connsiteX192" fmla="*/ 422216 w 11691803"/>
              <a:gd name="connsiteY192" fmla="*/ 1755436 h 2356755"/>
              <a:gd name="connsiteX193" fmla="*/ 422216 w 11691803"/>
              <a:gd name="connsiteY193" fmla="*/ 1761008 h 2356755"/>
              <a:gd name="connsiteX194" fmla="*/ 521612 w 11691803"/>
              <a:gd name="connsiteY194" fmla="*/ 1667875 h 2356755"/>
              <a:gd name="connsiteX195" fmla="*/ 521612 w 11691803"/>
              <a:gd name="connsiteY195" fmla="*/ 1543697 h 2356755"/>
              <a:gd name="connsiteX196" fmla="*/ 417598 w 11691803"/>
              <a:gd name="connsiteY196" fmla="*/ 1448176 h 2356755"/>
              <a:gd name="connsiteX197" fmla="*/ 417598 w 11691803"/>
              <a:gd name="connsiteY197" fmla="*/ 1331162 h 2356755"/>
              <a:gd name="connsiteX198" fmla="*/ 413859 w 11691803"/>
              <a:gd name="connsiteY198" fmla="*/ 1334612 h 2356755"/>
              <a:gd name="connsiteX199" fmla="*/ 413859 w 11691803"/>
              <a:gd name="connsiteY199" fmla="*/ 1446584 h 2356755"/>
              <a:gd name="connsiteX200" fmla="*/ 312923 w 11691803"/>
              <a:gd name="connsiteY200" fmla="*/ 1540778 h 2356755"/>
              <a:gd name="connsiteX201" fmla="*/ 312923 w 11691803"/>
              <a:gd name="connsiteY201" fmla="*/ 1424295 h 2356755"/>
              <a:gd name="connsiteX202" fmla="*/ 413859 w 11691803"/>
              <a:gd name="connsiteY202" fmla="*/ 1329836 h 2356755"/>
              <a:gd name="connsiteX203" fmla="*/ 413859 w 11691803"/>
              <a:gd name="connsiteY203" fmla="*/ 1334346 h 2356755"/>
              <a:gd name="connsiteX204" fmla="*/ 417598 w 11691803"/>
              <a:gd name="connsiteY204" fmla="*/ 1330897 h 2356755"/>
              <a:gd name="connsiteX205" fmla="*/ 417598 w 11691803"/>
              <a:gd name="connsiteY205" fmla="*/ 1324264 h 2356755"/>
              <a:gd name="connsiteX206" fmla="*/ 316882 w 11691803"/>
              <a:gd name="connsiteY206" fmla="*/ 1231926 h 2356755"/>
              <a:gd name="connsiteX207" fmla="*/ 313803 w 11691803"/>
              <a:gd name="connsiteY207" fmla="*/ 1234580 h 2356755"/>
              <a:gd name="connsiteX208" fmla="*/ 316662 w 11691803"/>
              <a:gd name="connsiteY208" fmla="*/ 1231661 h 2356755"/>
              <a:gd name="connsiteX209" fmla="*/ 312264 w 11691803"/>
              <a:gd name="connsiteY209" fmla="*/ 1227681 h 2356755"/>
              <a:gd name="connsiteX210" fmla="*/ 312264 w 11691803"/>
              <a:gd name="connsiteY210" fmla="*/ 1223701 h 2356755"/>
              <a:gd name="connsiteX211" fmla="*/ 308525 w 11691803"/>
              <a:gd name="connsiteY211" fmla="*/ 1223701 h 2356755"/>
              <a:gd name="connsiteX212" fmla="*/ 308525 w 11691803"/>
              <a:gd name="connsiteY212" fmla="*/ 1227946 h 2356755"/>
              <a:gd name="connsiteX213" fmla="*/ 207589 w 11691803"/>
              <a:gd name="connsiteY213" fmla="*/ 1322141 h 2356755"/>
              <a:gd name="connsiteX214" fmla="*/ 207589 w 11691803"/>
              <a:gd name="connsiteY214" fmla="*/ 1215476 h 2356755"/>
              <a:gd name="connsiteX215" fmla="*/ 207589 w 11691803"/>
              <a:gd name="connsiteY215" fmla="*/ 1205923 h 2356755"/>
              <a:gd name="connsiteX216" fmla="*/ 308525 w 11691803"/>
              <a:gd name="connsiteY216" fmla="*/ 1111464 h 2356755"/>
              <a:gd name="connsiteX217" fmla="*/ 308525 w 11691803"/>
              <a:gd name="connsiteY217" fmla="*/ 1217068 h 2356755"/>
              <a:gd name="connsiteX218" fmla="*/ 308525 w 11691803"/>
              <a:gd name="connsiteY218" fmla="*/ 1223436 h 2356755"/>
              <a:gd name="connsiteX219" fmla="*/ 312264 w 11691803"/>
              <a:gd name="connsiteY219" fmla="*/ 1223436 h 2356755"/>
              <a:gd name="connsiteX220" fmla="*/ 312264 w 11691803"/>
              <a:gd name="connsiteY220" fmla="*/ 1109606 h 2356755"/>
              <a:gd name="connsiteX221" fmla="*/ 388351 w 11691803"/>
              <a:gd name="connsiteY221" fmla="*/ 1038496 h 2356755"/>
              <a:gd name="connsiteX222" fmla="*/ 413639 w 11691803"/>
              <a:gd name="connsiteY222" fmla="*/ 1014881 h 2356755"/>
              <a:gd name="connsiteX223" fmla="*/ 519413 w 11691803"/>
              <a:gd name="connsiteY223" fmla="*/ 1111729 h 2356755"/>
              <a:gd name="connsiteX224" fmla="*/ 625626 w 11691803"/>
              <a:gd name="connsiteY224" fmla="*/ 1012228 h 2356755"/>
              <a:gd name="connsiteX225" fmla="*/ 625626 w 11691803"/>
              <a:gd name="connsiteY225" fmla="*/ 972692 h 2356755"/>
              <a:gd name="connsiteX226" fmla="*/ 622108 w 11691803"/>
              <a:gd name="connsiteY226" fmla="*/ 974550 h 2356755"/>
              <a:gd name="connsiteX227" fmla="*/ 622108 w 11691803"/>
              <a:gd name="connsiteY227" fmla="*/ 1010105 h 2356755"/>
              <a:gd name="connsiteX228" fmla="*/ 521172 w 11691803"/>
              <a:gd name="connsiteY228" fmla="*/ 1104565 h 2356755"/>
              <a:gd name="connsiteX229" fmla="*/ 521172 w 11691803"/>
              <a:gd name="connsiteY229" fmla="*/ 988082 h 2356755"/>
              <a:gd name="connsiteX230" fmla="*/ 622108 w 11691803"/>
              <a:gd name="connsiteY230" fmla="*/ 893622 h 2356755"/>
              <a:gd name="connsiteX231" fmla="*/ 622108 w 11691803"/>
              <a:gd name="connsiteY231" fmla="*/ 974284 h 2356755"/>
              <a:gd name="connsiteX232" fmla="*/ 625626 w 11691803"/>
              <a:gd name="connsiteY232" fmla="*/ 972427 h 2356755"/>
              <a:gd name="connsiteX233" fmla="*/ 625626 w 11691803"/>
              <a:gd name="connsiteY233" fmla="*/ 888050 h 2356755"/>
              <a:gd name="connsiteX234" fmla="*/ 589342 w 11691803"/>
              <a:gd name="connsiteY234" fmla="*/ 854618 h 2356755"/>
              <a:gd name="connsiteX235" fmla="*/ 585604 w 11691803"/>
              <a:gd name="connsiteY235" fmla="*/ 856740 h 2356755"/>
              <a:gd name="connsiteX236" fmla="*/ 620789 w 11691803"/>
              <a:gd name="connsiteY236" fmla="*/ 889111 h 2356755"/>
              <a:gd name="connsiteX237" fmla="*/ 519193 w 11691803"/>
              <a:gd name="connsiteY237" fmla="*/ 984102 h 2356755"/>
              <a:gd name="connsiteX238" fmla="*/ 417378 w 11691803"/>
              <a:gd name="connsiteY238" fmla="*/ 890703 h 2356755"/>
              <a:gd name="connsiteX239" fmla="*/ 518973 w 11691803"/>
              <a:gd name="connsiteY239" fmla="*/ 795713 h 2356755"/>
              <a:gd name="connsiteX240" fmla="*/ 585384 w 11691803"/>
              <a:gd name="connsiteY240" fmla="*/ 856475 h 2356755"/>
              <a:gd name="connsiteX241" fmla="*/ 589122 w 11691803"/>
              <a:gd name="connsiteY241" fmla="*/ 854352 h 2356755"/>
              <a:gd name="connsiteX242" fmla="*/ 521612 w 11691803"/>
              <a:gd name="connsiteY242" fmla="*/ 792529 h 2356755"/>
              <a:gd name="connsiteX243" fmla="*/ 521612 w 11691803"/>
              <a:gd name="connsiteY243" fmla="*/ 732297 h 2356755"/>
              <a:gd name="connsiteX244" fmla="*/ 517874 w 11691803"/>
              <a:gd name="connsiteY244" fmla="*/ 732828 h 2356755"/>
              <a:gd name="connsiteX245" fmla="*/ 517874 w 11691803"/>
              <a:gd name="connsiteY245" fmla="*/ 790671 h 2356755"/>
              <a:gd name="connsiteX246" fmla="*/ 417158 w 11691803"/>
              <a:gd name="connsiteY246" fmla="*/ 885131 h 2356755"/>
              <a:gd name="connsiteX247" fmla="*/ 417158 w 11691803"/>
              <a:gd name="connsiteY247" fmla="*/ 768383 h 2356755"/>
              <a:gd name="connsiteX248" fmla="*/ 464657 w 11691803"/>
              <a:gd name="connsiteY248" fmla="*/ 724072 h 2356755"/>
              <a:gd name="connsiteX249" fmla="*/ 462458 w 11691803"/>
              <a:gd name="connsiteY249" fmla="*/ 720357 h 2356755"/>
              <a:gd name="connsiteX250" fmla="*/ 464657 w 11691803"/>
              <a:gd name="connsiteY250" fmla="*/ 723807 h 2356755"/>
              <a:gd name="connsiteX251" fmla="*/ 517874 w 11691803"/>
              <a:gd name="connsiteY251" fmla="*/ 673923 h 2356755"/>
              <a:gd name="connsiteX252" fmla="*/ 517874 w 11691803"/>
              <a:gd name="connsiteY252" fmla="*/ 732563 h 2356755"/>
              <a:gd name="connsiteX253" fmla="*/ 521612 w 11691803"/>
              <a:gd name="connsiteY253" fmla="*/ 732032 h 2356755"/>
              <a:gd name="connsiteX254" fmla="*/ 521612 w 11691803"/>
              <a:gd name="connsiteY254" fmla="*/ 672331 h 2356755"/>
              <a:gd name="connsiteX255" fmla="*/ 526010 w 11691803"/>
              <a:gd name="connsiteY255" fmla="*/ 668086 h 2356755"/>
              <a:gd name="connsiteX256" fmla="*/ 526010 w 11691803"/>
              <a:gd name="connsiteY256" fmla="*/ 662514 h 2356755"/>
              <a:gd name="connsiteX257" fmla="*/ 521172 w 11691803"/>
              <a:gd name="connsiteY257" fmla="*/ 667024 h 2356755"/>
              <a:gd name="connsiteX258" fmla="*/ 521172 w 11691803"/>
              <a:gd name="connsiteY258" fmla="*/ 550541 h 2356755"/>
              <a:gd name="connsiteX259" fmla="*/ 526010 w 11691803"/>
              <a:gd name="connsiteY259" fmla="*/ 546031 h 2356755"/>
              <a:gd name="connsiteX260" fmla="*/ 526010 w 11691803"/>
              <a:gd name="connsiteY260" fmla="*/ 540459 h 2356755"/>
              <a:gd name="connsiteX261" fmla="*/ 519193 w 11691803"/>
              <a:gd name="connsiteY261" fmla="*/ 546827 h 2356755"/>
              <a:gd name="connsiteX262" fmla="*/ 417378 w 11691803"/>
              <a:gd name="connsiteY262" fmla="*/ 453428 h 2356755"/>
              <a:gd name="connsiteX263" fmla="*/ 518973 w 11691803"/>
              <a:gd name="connsiteY263" fmla="*/ 358172 h 2356755"/>
              <a:gd name="connsiteX264" fmla="*/ 620789 w 11691803"/>
              <a:gd name="connsiteY264" fmla="*/ 451571 h 2356755"/>
              <a:gd name="connsiteX265" fmla="*/ 526230 w 11691803"/>
              <a:gd name="connsiteY265" fmla="*/ 540194 h 2356755"/>
              <a:gd name="connsiteX266" fmla="*/ 526230 w 11691803"/>
              <a:gd name="connsiteY266" fmla="*/ 545765 h 2356755"/>
              <a:gd name="connsiteX267" fmla="*/ 622108 w 11691803"/>
              <a:gd name="connsiteY267" fmla="*/ 456082 h 2356755"/>
              <a:gd name="connsiteX268" fmla="*/ 622108 w 11691803"/>
              <a:gd name="connsiteY268" fmla="*/ 572830 h 2356755"/>
              <a:gd name="connsiteX269" fmla="*/ 526230 w 11691803"/>
              <a:gd name="connsiteY269" fmla="*/ 662248 h 2356755"/>
              <a:gd name="connsiteX270" fmla="*/ 526230 w 11691803"/>
              <a:gd name="connsiteY270" fmla="*/ 667820 h 2356755"/>
              <a:gd name="connsiteX271" fmla="*/ 625626 w 11691803"/>
              <a:gd name="connsiteY271" fmla="*/ 574952 h 2356755"/>
              <a:gd name="connsiteX272" fmla="*/ 625626 w 11691803"/>
              <a:gd name="connsiteY272" fmla="*/ 450509 h 2356755"/>
              <a:gd name="connsiteX273" fmla="*/ 521612 w 11691803"/>
              <a:gd name="connsiteY273" fmla="*/ 355254 h 2356755"/>
              <a:gd name="connsiteX274" fmla="*/ 521612 w 11691803"/>
              <a:gd name="connsiteY274" fmla="*/ 237975 h 2356755"/>
              <a:gd name="connsiteX275" fmla="*/ 517874 w 11691803"/>
              <a:gd name="connsiteY275" fmla="*/ 241424 h 2356755"/>
              <a:gd name="connsiteX276" fmla="*/ 517874 w 11691803"/>
              <a:gd name="connsiteY276" fmla="*/ 353396 h 2356755"/>
              <a:gd name="connsiteX277" fmla="*/ 417158 w 11691803"/>
              <a:gd name="connsiteY277" fmla="*/ 447856 h 2356755"/>
              <a:gd name="connsiteX278" fmla="*/ 417158 w 11691803"/>
              <a:gd name="connsiteY278" fmla="*/ 331373 h 2356755"/>
              <a:gd name="connsiteX279" fmla="*/ 517874 w 11691803"/>
              <a:gd name="connsiteY279" fmla="*/ 236913 h 2356755"/>
              <a:gd name="connsiteX280" fmla="*/ 517874 w 11691803"/>
              <a:gd name="connsiteY280" fmla="*/ 241159 h 2356755"/>
              <a:gd name="connsiteX281" fmla="*/ 521612 w 11691803"/>
              <a:gd name="connsiteY281" fmla="*/ 237709 h 2356755"/>
              <a:gd name="connsiteX282" fmla="*/ 521612 w 11691803"/>
              <a:gd name="connsiteY282" fmla="*/ 231341 h 2356755"/>
              <a:gd name="connsiteX283" fmla="*/ 420896 w 11691803"/>
              <a:gd name="connsiteY283" fmla="*/ 138739 h 2356755"/>
              <a:gd name="connsiteX284" fmla="*/ 417818 w 11691803"/>
              <a:gd name="connsiteY284" fmla="*/ 141657 h 2356755"/>
              <a:gd name="connsiteX285" fmla="*/ 420676 w 11691803"/>
              <a:gd name="connsiteY285" fmla="*/ 138739 h 2356755"/>
              <a:gd name="connsiteX286" fmla="*/ 416278 w 11691803"/>
              <a:gd name="connsiteY286" fmla="*/ 134759 h 2356755"/>
              <a:gd name="connsiteX287" fmla="*/ 416278 w 11691803"/>
              <a:gd name="connsiteY287" fmla="*/ 40002 h 2356755"/>
              <a:gd name="connsiteX288" fmla="*/ 416278 w 11691803"/>
              <a:gd name="connsiteY288" fmla="*/ 39345 h 235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Lst>
            <a:rect l="l" t="t" r="r" b="b"/>
            <a:pathLst>
              <a:path w="11691803" h="2356755">
                <a:moveTo>
                  <a:pt x="205830" y="2325379"/>
                </a:moveTo>
                <a:lnTo>
                  <a:pt x="227189" y="2345014"/>
                </a:lnTo>
                <a:lnTo>
                  <a:pt x="229280" y="2346937"/>
                </a:lnTo>
                <a:lnTo>
                  <a:pt x="182828" y="2346937"/>
                </a:lnTo>
                <a:lnTo>
                  <a:pt x="183180" y="2346606"/>
                </a:lnTo>
                <a:close/>
                <a:moveTo>
                  <a:pt x="204511" y="2204386"/>
                </a:moveTo>
                <a:lnTo>
                  <a:pt x="204511" y="2320869"/>
                </a:lnTo>
                <a:lnTo>
                  <a:pt x="178342" y="2345280"/>
                </a:lnTo>
                <a:cubicBezTo>
                  <a:pt x="179882" y="2345810"/>
                  <a:pt x="181421" y="2346076"/>
                  <a:pt x="183180" y="2346606"/>
                </a:cubicBezTo>
                <a:cubicBezTo>
                  <a:pt x="181421" y="2346341"/>
                  <a:pt x="179662" y="2345810"/>
                  <a:pt x="178122" y="2345545"/>
                </a:cubicBezTo>
                <a:lnTo>
                  <a:pt x="176635" y="2346937"/>
                </a:lnTo>
                <a:lnTo>
                  <a:pt x="103575" y="2346937"/>
                </a:lnTo>
                <a:lnTo>
                  <a:pt x="103575" y="2327284"/>
                </a:lnTo>
                <a:lnTo>
                  <a:pt x="103575" y="2298846"/>
                </a:lnTo>
                <a:close/>
                <a:moveTo>
                  <a:pt x="308525" y="1986544"/>
                </a:moveTo>
                <a:lnTo>
                  <a:pt x="308525" y="2103293"/>
                </a:lnTo>
                <a:lnTo>
                  <a:pt x="282357" y="2127704"/>
                </a:lnTo>
                <a:lnTo>
                  <a:pt x="207589" y="2197487"/>
                </a:lnTo>
                <a:lnTo>
                  <a:pt x="207589" y="2081004"/>
                </a:lnTo>
                <a:lnTo>
                  <a:pt x="243434" y="2047572"/>
                </a:lnTo>
                <a:close/>
                <a:moveTo>
                  <a:pt x="414959" y="1888635"/>
                </a:moveTo>
                <a:lnTo>
                  <a:pt x="481370" y="1949662"/>
                </a:lnTo>
                <a:lnTo>
                  <a:pt x="516774" y="1982034"/>
                </a:lnTo>
                <a:lnTo>
                  <a:pt x="415179" y="2077290"/>
                </a:lnTo>
                <a:lnTo>
                  <a:pt x="313363" y="1983891"/>
                </a:lnTo>
                <a:close/>
                <a:moveTo>
                  <a:pt x="100276" y="1670528"/>
                </a:moveTo>
                <a:lnTo>
                  <a:pt x="202092" y="1763927"/>
                </a:lnTo>
                <a:lnTo>
                  <a:pt x="135901" y="1825750"/>
                </a:lnTo>
                <a:lnTo>
                  <a:pt x="137660" y="1829465"/>
                </a:lnTo>
                <a:lnTo>
                  <a:pt x="204511" y="1767111"/>
                </a:lnTo>
                <a:lnTo>
                  <a:pt x="204511" y="1883594"/>
                </a:lnTo>
                <a:lnTo>
                  <a:pt x="176583" y="1909597"/>
                </a:lnTo>
                <a:lnTo>
                  <a:pt x="178782" y="1913842"/>
                </a:lnTo>
                <a:lnTo>
                  <a:pt x="205610" y="1888635"/>
                </a:lnTo>
                <a:lnTo>
                  <a:pt x="307426" y="1982034"/>
                </a:lnTo>
                <a:lnTo>
                  <a:pt x="241675" y="2043592"/>
                </a:lnTo>
                <a:lnTo>
                  <a:pt x="243434" y="2047572"/>
                </a:lnTo>
                <a:lnTo>
                  <a:pt x="241455" y="2043857"/>
                </a:lnTo>
                <a:lnTo>
                  <a:pt x="205830" y="2077290"/>
                </a:lnTo>
                <a:lnTo>
                  <a:pt x="104015" y="1983891"/>
                </a:lnTo>
                <a:lnTo>
                  <a:pt x="178562" y="1914107"/>
                </a:lnTo>
                <a:lnTo>
                  <a:pt x="176583" y="1909862"/>
                </a:lnTo>
                <a:lnTo>
                  <a:pt x="103575" y="1978054"/>
                </a:lnTo>
                <a:lnTo>
                  <a:pt x="103575" y="1861571"/>
                </a:lnTo>
                <a:lnTo>
                  <a:pt x="137660" y="1829730"/>
                </a:lnTo>
                <a:lnTo>
                  <a:pt x="135681" y="1825750"/>
                </a:lnTo>
                <a:lnTo>
                  <a:pt x="101816" y="1857591"/>
                </a:lnTo>
                <a:lnTo>
                  <a:pt x="0" y="1764192"/>
                </a:lnTo>
                <a:close/>
                <a:moveTo>
                  <a:pt x="308525" y="1549269"/>
                </a:moveTo>
                <a:lnTo>
                  <a:pt x="308525" y="1665752"/>
                </a:lnTo>
                <a:lnTo>
                  <a:pt x="283896" y="1688836"/>
                </a:lnTo>
                <a:lnTo>
                  <a:pt x="285875" y="1692551"/>
                </a:lnTo>
                <a:lnTo>
                  <a:pt x="283676" y="1689102"/>
                </a:lnTo>
                <a:lnTo>
                  <a:pt x="207589" y="1760212"/>
                </a:lnTo>
                <a:lnTo>
                  <a:pt x="207589" y="1643729"/>
                </a:lnTo>
                <a:lnTo>
                  <a:pt x="238816" y="1614277"/>
                </a:lnTo>
                <a:lnTo>
                  <a:pt x="236837" y="1610828"/>
                </a:lnTo>
                <a:lnTo>
                  <a:pt x="239036" y="1614277"/>
                </a:lnTo>
                <a:close/>
                <a:moveTo>
                  <a:pt x="205610" y="1451360"/>
                </a:moveTo>
                <a:lnTo>
                  <a:pt x="307426" y="1544759"/>
                </a:lnTo>
                <a:lnTo>
                  <a:pt x="236837" y="1610828"/>
                </a:lnTo>
                <a:lnTo>
                  <a:pt x="205830" y="1639749"/>
                </a:lnTo>
                <a:lnTo>
                  <a:pt x="104015" y="1546351"/>
                </a:lnTo>
                <a:close/>
                <a:moveTo>
                  <a:pt x="310944" y="1231926"/>
                </a:moveTo>
                <a:lnTo>
                  <a:pt x="313803" y="1234580"/>
                </a:lnTo>
                <a:lnTo>
                  <a:pt x="412760" y="1325325"/>
                </a:lnTo>
                <a:lnTo>
                  <a:pt x="311164" y="1420581"/>
                </a:lnTo>
                <a:lnTo>
                  <a:pt x="209349" y="1326917"/>
                </a:lnTo>
                <a:close/>
                <a:moveTo>
                  <a:pt x="412760" y="893622"/>
                </a:moveTo>
                <a:lnTo>
                  <a:pt x="412760" y="1010105"/>
                </a:lnTo>
                <a:lnTo>
                  <a:pt x="386591" y="1034516"/>
                </a:lnTo>
                <a:lnTo>
                  <a:pt x="388351" y="1038496"/>
                </a:lnTo>
                <a:lnTo>
                  <a:pt x="386371" y="1034781"/>
                </a:lnTo>
                <a:lnTo>
                  <a:pt x="311824" y="1104565"/>
                </a:lnTo>
                <a:lnTo>
                  <a:pt x="311824" y="988082"/>
                </a:lnTo>
                <a:lnTo>
                  <a:pt x="347448" y="954650"/>
                </a:lnTo>
                <a:lnTo>
                  <a:pt x="345689" y="950669"/>
                </a:lnTo>
                <a:lnTo>
                  <a:pt x="347668" y="954384"/>
                </a:lnTo>
                <a:close/>
                <a:moveTo>
                  <a:pt x="204291" y="577340"/>
                </a:moveTo>
                <a:lnTo>
                  <a:pt x="306106" y="670739"/>
                </a:lnTo>
                <a:lnTo>
                  <a:pt x="239915" y="732563"/>
                </a:lnTo>
                <a:lnTo>
                  <a:pt x="241895" y="736542"/>
                </a:lnTo>
                <a:lnTo>
                  <a:pt x="308525" y="673923"/>
                </a:lnTo>
                <a:lnTo>
                  <a:pt x="308525" y="790671"/>
                </a:lnTo>
                <a:lnTo>
                  <a:pt x="280818" y="816674"/>
                </a:lnTo>
                <a:lnTo>
                  <a:pt x="282797" y="820920"/>
                </a:lnTo>
                <a:lnTo>
                  <a:pt x="309625" y="795713"/>
                </a:lnTo>
                <a:lnTo>
                  <a:pt x="411440" y="889111"/>
                </a:lnTo>
                <a:lnTo>
                  <a:pt x="345689" y="950669"/>
                </a:lnTo>
                <a:lnTo>
                  <a:pt x="310065" y="984102"/>
                </a:lnTo>
                <a:lnTo>
                  <a:pt x="208249" y="890703"/>
                </a:lnTo>
                <a:lnTo>
                  <a:pt x="282577" y="820920"/>
                </a:lnTo>
                <a:lnTo>
                  <a:pt x="280597" y="816674"/>
                </a:lnTo>
                <a:lnTo>
                  <a:pt x="207589" y="885131"/>
                </a:lnTo>
                <a:lnTo>
                  <a:pt x="207589" y="768383"/>
                </a:lnTo>
                <a:lnTo>
                  <a:pt x="241675" y="736542"/>
                </a:lnTo>
                <a:lnTo>
                  <a:pt x="239915" y="732828"/>
                </a:lnTo>
                <a:lnTo>
                  <a:pt x="205830" y="764668"/>
                </a:lnTo>
                <a:lnTo>
                  <a:pt x="104015" y="671270"/>
                </a:lnTo>
                <a:close/>
                <a:moveTo>
                  <a:pt x="412760" y="456082"/>
                </a:moveTo>
                <a:lnTo>
                  <a:pt x="412760" y="572830"/>
                </a:lnTo>
                <a:lnTo>
                  <a:pt x="387911" y="595914"/>
                </a:lnTo>
                <a:lnTo>
                  <a:pt x="390110" y="599364"/>
                </a:lnTo>
                <a:lnTo>
                  <a:pt x="413639" y="577340"/>
                </a:lnTo>
                <a:lnTo>
                  <a:pt x="515455" y="670739"/>
                </a:lnTo>
                <a:lnTo>
                  <a:pt x="462458" y="720357"/>
                </a:lnTo>
                <a:lnTo>
                  <a:pt x="415179" y="764668"/>
                </a:lnTo>
                <a:lnTo>
                  <a:pt x="313363" y="671270"/>
                </a:lnTo>
                <a:lnTo>
                  <a:pt x="389890" y="599629"/>
                </a:lnTo>
                <a:lnTo>
                  <a:pt x="387691" y="595914"/>
                </a:lnTo>
                <a:lnTo>
                  <a:pt x="311824" y="667024"/>
                </a:lnTo>
                <a:lnTo>
                  <a:pt x="311824" y="550541"/>
                </a:lnTo>
                <a:lnTo>
                  <a:pt x="343050" y="521355"/>
                </a:lnTo>
                <a:close/>
                <a:moveTo>
                  <a:pt x="309625" y="358172"/>
                </a:moveTo>
                <a:lnTo>
                  <a:pt x="411440" y="451571"/>
                </a:lnTo>
                <a:lnTo>
                  <a:pt x="341071" y="517640"/>
                </a:lnTo>
                <a:lnTo>
                  <a:pt x="343050" y="521355"/>
                </a:lnTo>
                <a:lnTo>
                  <a:pt x="340851" y="517905"/>
                </a:lnTo>
                <a:lnTo>
                  <a:pt x="310065" y="546827"/>
                </a:lnTo>
                <a:lnTo>
                  <a:pt x="208249" y="453428"/>
                </a:lnTo>
                <a:close/>
                <a:moveTo>
                  <a:pt x="414959" y="139004"/>
                </a:moveTo>
                <a:lnTo>
                  <a:pt x="417818" y="141657"/>
                </a:lnTo>
                <a:lnTo>
                  <a:pt x="516774" y="232402"/>
                </a:lnTo>
                <a:lnTo>
                  <a:pt x="415179" y="327393"/>
                </a:lnTo>
                <a:lnTo>
                  <a:pt x="313363" y="233995"/>
                </a:lnTo>
                <a:close/>
                <a:moveTo>
                  <a:pt x="390027" y="39345"/>
                </a:moveTo>
                <a:lnTo>
                  <a:pt x="412760" y="39345"/>
                </a:lnTo>
                <a:lnTo>
                  <a:pt x="412760" y="67745"/>
                </a:lnTo>
                <a:lnTo>
                  <a:pt x="412760" y="134759"/>
                </a:lnTo>
                <a:lnTo>
                  <a:pt x="311824" y="229219"/>
                </a:lnTo>
                <a:lnTo>
                  <a:pt x="311824" y="112736"/>
                </a:lnTo>
                <a:lnTo>
                  <a:pt x="384557" y="44478"/>
                </a:lnTo>
                <a:close/>
                <a:moveTo>
                  <a:pt x="234254" y="39345"/>
                </a:moveTo>
                <a:lnTo>
                  <a:pt x="384085" y="39345"/>
                </a:lnTo>
                <a:lnTo>
                  <a:pt x="362952" y="59162"/>
                </a:lnTo>
                <a:lnTo>
                  <a:pt x="310065" y="108755"/>
                </a:lnTo>
                <a:lnTo>
                  <a:pt x="239063" y="43748"/>
                </a:lnTo>
                <a:close/>
                <a:moveTo>
                  <a:pt x="11691803" y="0"/>
                </a:moveTo>
                <a:lnTo>
                  <a:pt x="11691803" y="2356755"/>
                </a:lnTo>
                <a:lnTo>
                  <a:pt x="235215" y="2346937"/>
                </a:lnTo>
                <a:lnTo>
                  <a:pt x="226061" y="2338538"/>
                </a:lnTo>
                <a:lnTo>
                  <a:pt x="208249" y="2322195"/>
                </a:lnTo>
                <a:lnTo>
                  <a:pt x="208249" y="2202794"/>
                </a:lnTo>
                <a:lnTo>
                  <a:pt x="284116" y="2131684"/>
                </a:lnTo>
                <a:lnTo>
                  <a:pt x="282357" y="2127704"/>
                </a:lnTo>
                <a:lnTo>
                  <a:pt x="284336" y="2131418"/>
                </a:lnTo>
                <a:lnTo>
                  <a:pt x="309625" y="2107803"/>
                </a:lnTo>
                <a:lnTo>
                  <a:pt x="415179" y="2204916"/>
                </a:lnTo>
                <a:lnTo>
                  <a:pt x="521612" y="2105415"/>
                </a:lnTo>
                <a:lnTo>
                  <a:pt x="521612" y="2065615"/>
                </a:lnTo>
                <a:lnTo>
                  <a:pt x="517874" y="2067472"/>
                </a:lnTo>
                <a:lnTo>
                  <a:pt x="517874" y="2103293"/>
                </a:lnTo>
                <a:lnTo>
                  <a:pt x="416938" y="2197487"/>
                </a:lnTo>
                <a:lnTo>
                  <a:pt x="416938" y="2081004"/>
                </a:lnTo>
                <a:lnTo>
                  <a:pt x="517874" y="1986544"/>
                </a:lnTo>
                <a:lnTo>
                  <a:pt x="517874" y="2067207"/>
                </a:lnTo>
                <a:lnTo>
                  <a:pt x="521612" y="2065349"/>
                </a:lnTo>
                <a:lnTo>
                  <a:pt x="521612" y="1980972"/>
                </a:lnTo>
                <a:lnTo>
                  <a:pt x="485108" y="1947540"/>
                </a:lnTo>
                <a:lnTo>
                  <a:pt x="417598" y="1885716"/>
                </a:lnTo>
                <a:lnTo>
                  <a:pt x="417598" y="1825220"/>
                </a:lnTo>
                <a:lnTo>
                  <a:pt x="413859" y="1826015"/>
                </a:lnTo>
                <a:lnTo>
                  <a:pt x="413859" y="1883594"/>
                </a:lnTo>
                <a:lnTo>
                  <a:pt x="312923" y="1978054"/>
                </a:lnTo>
                <a:lnTo>
                  <a:pt x="312923" y="1861571"/>
                </a:lnTo>
                <a:lnTo>
                  <a:pt x="360423" y="1816994"/>
                </a:lnTo>
                <a:lnTo>
                  <a:pt x="358443" y="1813545"/>
                </a:lnTo>
                <a:lnTo>
                  <a:pt x="311164" y="1857591"/>
                </a:lnTo>
                <a:lnTo>
                  <a:pt x="209349" y="1764192"/>
                </a:lnTo>
                <a:lnTo>
                  <a:pt x="285875" y="1692551"/>
                </a:lnTo>
                <a:lnTo>
                  <a:pt x="309625" y="1670528"/>
                </a:lnTo>
                <a:lnTo>
                  <a:pt x="411440" y="1763927"/>
                </a:lnTo>
                <a:lnTo>
                  <a:pt x="358443" y="1813280"/>
                </a:lnTo>
                <a:lnTo>
                  <a:pt x="360642" y="1816994"/>
                </a:lnTo>
                <a:lnTo>
                  <a:pt x="413859" y="1767111"/>
                </a:lnTo>
                <a:lnTo>
                  <a:pt x="413859" y="1825750"/>
                </a:lnTo>
                <a:lnTo>
                  <a:pt x="417598" y="1824954"/>
                </a:lnTo>
                <a:lnTo>
                  <a:pt x="417598" y="1765254"/>
                </a:lnTo>
                <a:lnTo>
                  <a:pt x="421996" y="1761008"/>
                </a:lnTo>
                <a:lnTo>
                  <a:pt x="421996" y="1755436"/>
                </a:lnTo>
                <a:lnTo>
                  <a:pt x="416938" y="1760212"/>
                </a:lnTo>
                <a:lnTo>
                  <a:pt x="416938" y="1643729"/>
                </a:lnTo>
                <a:lnTo>
                  <a:pt x="421996" y="1638953"/>
                </a:lnTo>
                <a:lnTo>
                  <a:pt x="421996" y="1633381"/>
                </a:lnTo>
                <a:lnTo>
                  <a:pt x="415179" y="1639749"/>
                </a:lnTo>
                <a:lnTo>
                  <a:pt x="313363" y="1546351"/>
                </a:lnTo>
                <a:lnTo>
                  <a:pt x="414959" y="1451360"/>
                </a:lnTo>
                <a:lnTo>
                  <a:pt x="516774" y="1544759"/>
                </a:lnTo>
                <a:lnTo>
                  <a:pt x="422216" y="1633381"/>
                </a:lnTo>
                <a:lnTo>
                  <a:pt x="422216" y="1638688"/>
                </a:lnTo>
                <a:lnTo>
                  <a:pt x="517874" y="1549269"/>
                </a:lnTo>
                <a:lnTo>
                  <a:pt x="517874" y="1665752"/>
                </a:lnTo>
                <a:lnTo>
                  <a:pt x="422216" y="1755436"/>
                </a:lnTo>
                <a:lnTo>
                  <a:pt x="422216" y="1761008"/>
                </a:lnTo>
                <a:lnTo>
                  <a:pt x="521612" y="1667875"/>
                </a:lnTo>
                <a:lnTo>
                  <a:pt x="521612" y="1543697"/>
                </a:lnTo>
                <a:lnTo>
                  <a:pt x="417598" y="1448176"/>
                </a:lnTo>
                <a:lnTo>
                  <a:pt x="417598" y="1331162"/>
                </a:lnTo>
                <a:lnTo>
                  <a:pt x="413859" y="1334612"/>
                </a:lnTo>
                <a:lnTo>
                  <a:pt x="413859" y="1446584"/>
                </a:lnTo>
                <a:lnTo>
                  <a:pt x="312923" y="1540778"/>
                </a:lnTo>
                <a:lnTo>
                  <a:pt x="312923" y="1424295"/>
                </a:lnTo>
                <a:lnTo>
                  <a:pt x="413859" y="1329836"/>
                </a:lnTo>
                <a:lnTo>
                  <a:pt x="413859" y="1334346"/>
                </a:lnTo>
                <a:lnTo>
                  <a:pt x="417598" y="1330897"/>
                </a:lnTo>
                <a:lnTo>
                  <a:pt x="417598" y="1324264"/>
                </a:lnTo>
                <a:lnTo>
                  <a:pt x="316882" y="1231926"/>
                </a:lnTo>
                <a:lnTo>
                  <a:pt x="313803" y="1234580"/>
                </a:lnTo>
                <a:lnTo>
                  <a:pt x="316662" y="1231661"/>
                </a:lnTo>
                <a:lnTo>
                  <a:pt x="312264" y="1227681"/>
                </a:lnTo>
                <a:lnTo>
                  <a:pt x="312264" y="1223701"/>
                </a:lnTo>
                <a:lnTo>
                  <a:pt x="308525" y="1223701"/>
                </a:lnTo>
                <a:lnTo>
                  <a:pt x="308525" y="1227946"/>
                </a:lnTo>
                <a:lnTo>
                  <a:pt x="207589" y="1322141"/>
                </a:lnTo>
                <a:lnTo>
                  <a:pt x="207589" y="1215476"/>
                </a:lnTo>
                <a:lnTo>
                  <a:pt x="207589" y="1205923"/>
                </a:lnTo>
                <a:lnTo>
                  <a:pt x="308525" y="1111464"/>
                </a:lnTo>
                <a:lnTo>
                  <a:pt x="308525" y="1217068"/>
                </a:lnTo>
                <a:lnTo>
                  <a:pt x="308525" y="1223436"/>
                </a:lnTo>
                <a:lnTo>
                  <a:pt x="312264" y="1223436"/>
                </a:lnTo>
                <a:lnTo>
                  <a:pt x="312264" y="1109606"/>
                </a:lnTo>
                <a:lnTo>
                  <a:pt x="388351" y="1038496"/>
                </a:lnTo>
                <a:lnTo>
                  <a:pt x="413639" y="1014881"/>
                </a:lnTo>
                <a:lnTo>
                  <a:pt x="519413" y="1111729"/>
                </a:lnTo>
                <a:lnTo>
                  <a:pt x="625626" y="1012228"/>
                </a:lnTo>
                <a:lnTo>
                  <a:pt x="625626" y="972692"/>
                </a:lnTo>
                <a:lnTo>
                  <a:pt x="622108" y="974550"/>
                </a:lnTo>
                <a:lnTo>
                  <a:pt x="622108" y="1010105"/>
                </a:lnTo>
                <a:lnTo>
                  <a:pt x="521172" y="1104565"/>
                </a:lnTo>
                <a:lnTo>
                  <a:pt x="521172" y="988082"/>
                </a:lnTo>
                <a:lnTo>
                  <a:pt x="622108" y="893622"/>
                </a:lnTo>
                <a:lnTo>
                  <a:pt x="622108" y="974284"/>
                </a:lnTo>
                <a:lnTo>
                  <a:pt x="625626" y="972427"/>
                </a:lnTo>
                <a:lnTo>
                  <a:pt x="625626" y="888050"/>
                </a:lnTo>
                <a:lnTo>
                  <a:pt x="589342" y="854618"/>
                </a:lnTo>
                <a:lnTo>
                  <a:pt x="585604" y="856740"/>
                </a:lnTo>
                <a:lnTo>
                  <a:pt x="620789" y="889111"/>
                </a:lnTo>
                <a:lnTo>
                  <a:pt x="519193" y="984102"/>
                </a:lnTo>
                <a:lnTo>
                  <a:pt x="417378" y="890703"/>
                </a:lnTo>
                <a:lnTo>
                  <a:pt x="518973" y="795713"/>
                </a:lnTo>
                <a:lnTo>
                  <a:pt x="585384" y="856475"/>
                </a:lnTo>
                <a:lnTo>
                  <a:pt x="589122" y="854352"/>
                </a:lnTo>
                <a:lnTo>
                  <a:pt x="521612" y="792529"/>
                </a:lnTo>
                <a:lnTo>
                  <a:pt x="521612" y="732297"/>
                </a:lnTo>
                <a:lnTo>
                  <a:pt x="517874" y="732828"/>
                </a:lnTo>
                <a:lnTo>
                  <a:pt x="517874" y="790671"/>
                </a:lnTo>
                <a:lnTo>
                  <a:pt x="417158" y="885131"/>
                </a:lnTo>
                <a:lnTo>
                  <a:pt x="417158" y="768383"/>
                </a:lnTo>
                <a:lnTo>
                  <a:pt x="464657" y="724072"/>
                </a:lnTo>
                <a:lnTo>
                  <a:pt x="462458" y="720357"/>
                </a:lnTo>
                <a:lnTo>
                  <a:pt x="464657" y="723807"/>
                </a:lnTo>
                <a:lnTo>
                  <a:pt x="517874" y="673923"/>
                </a:lnTo>
                <a:lnTo>
                  <a:pt x="517874" y="732563"/>
                </a:lnTo>
                <a:lnTo>
                  <a:pt x="521612" y="732032"/>
                </a:lnTo>
                <a:lnTo>
                  <a:pt x="521612" y="672331"/>
                </a:lnTo>
                <a:lnTo>
                  <a:pt x="526010" y="668086"/>
                </a:lnTo>
                <a:lnTo>
                  <a:pt x="526010" y="662514"/>
                </a:lnTo>
                <a:lnTo>
                  <a:pt x="521172" y="667024"/>
                </a:lnTo>
                <a:lnTo>
                  <a:pt x="521172" y="550541"/>
                </a:lnTo>
                <a:lnTo>
                  <a:pt x="526010" y="546031"/>
                </a:lnTo>
                <a:lnTo>
                  <a:pt x="526010" y="540459"/>
                </a:lnTo>
                <a:lnTo>
                  <a:pt x="519193" y="546827"/>
                </a:lnTo>
                <a:lnTo>
                  <a:pt x="417378" y="453428"/>
                </a:lnTo>
                <a:lnTo>
                  <a:pt x="518973" y="358172"/>
                </a:lnTo>
                <a:lnTo>
                  <a:pt x="620789" y="451571"/>
                </a:lnTo>
                <a:lnTo>
                  <a:pt x="526230" y="540194"/>
                </a:lnTo>
                <a:lnTo>
                  <a:pt x="526230" y="545765"/>
                </a:lnTo>
                <a:lnTo>
                  <a:pt x="622108" y="456082"/>
                </a:lnTo>
                <a:lnTo>
                  <a:pt x="622108" y="572830"/>
                </a:lnTo>
                <a:lnTo>
                  <a:pt x="526230" y="662248"/>
                </a:lnTo>
                <a:lnTo>
                  <a:pt x="526230" y="667820"/>
                </a:lnTo>
                <a:lnTo>
                  <a:pt x="625626" y="574952"/>
                </a:lnTo>
                <a:lnTo>
                  <a:pt x="625626" y="450509"/>
                </a:lnTo>
                <a:lnTo>
                  <a:pt x="521612" y="355254"/>
                </a:lnTo>
                <a:lnTo>
                  <a:pt x="521612" y="237975"/>
                </a:lnTo>
                <a:lnTo>
                  <a:pt x="517874" y="241424"/>
                </a:lnTo>
                <a:lnTo>
                  <a:pt x="517874" y="353396"/>
                </a:lnTo>
                <a:lnTo>
                  <a:pt x="417158" y="447856"/>
                </a:lnTo>
                <a:lnTo>
                  <a:pt x="417158" y="331373"/>
                </a:lnTo>
                <a:lnTo>
                  <a:pt x="517874" y="236913"/>
                </a:lnTo>
                <a:lnTo>
                  <a:pt x="517874" y="241159"/>
                </a:lnTo>
                <a:lnTo>
                  <a:pt x="521612" y="237709"/>
                </a:lnTo>
                <a:lnTo>
                  <a:pt x="521612" y="231341"/>
                </a:lnTo>
                <a:lnTo>
                  <a:pt x="420896" y="138739"/>
                </a:lnTo>
                <a:lnTo>
                  <a:pt x="417818" y="141657"/>
                </a:lnTo>
                <a:lnTo>
                  <a:pt x="420676" y="138739"/>
                </a:lnTo>
                <a:lnTo>
                  <a:pt x="416278" y="134759"/>
                </a:lnTo>
                <a:lnTo>
                  <a:pt x="416278" y="40002"/>
                </a:lnTo>
                <a:lnTo>
                  <a:pt x="416278" y="39345"/>
                </a:lnTo>
                <a:close/>
              </a:path>
            </a:pathLst>
          </a:custGeom>
          <a:solidFill>
            <a:schemeClr val="bg1">
              <a:lumMod val="65000"/>
            </a:schemeClr>
          </a:solidFill>
        </p:spPr>
        <p:txBody>
          <a:bodyPr wrap="square" tIns="540000" rIns="540000">
            <a:noAutofit/>
          </a:bodyPr>
          <a:lstStyle>
            <a:lvl1pPr algn="r">
              <a:defRPr>
                <a:solidFill>
                  <a:schemeClr val="accent2">
                    <a:lumMod val="40000"/>
                    <a:lumOff val="60000"/>
                  </a:schemeClr>
                </a:solidFill>
              </a:defRPr>
            </a:lvl1pPr>
          </a:lstStyle>
          <a:p>
            <a:r>
              <a:rPr lang="fr-FR" dirty="0"/>
              <a:t>Insérez ou glissez votre image ici</a:t>
            </a:r>
          </a:p>
        </p:txBody>
      </p:sp>
      <p:sp>
        <p:nvSpPr>
          <p:cNvPr id="2" name="Titre 1">
            <a:extLst>
              <a:ext uri="{FF2B5EF4-FFF2-40B4-BE49-F238E27FC236}">
                <a16:creationId xmlns:a16="http://schemas.microsoft.com/office/drawing/2014/main" id="{D5AF0AE2-7DAE-3EB0-5E60-D2EFCEC2EA43}"/>
              </a:ext>
            </a:extLst>
          </p:cNvPr>
          <p:cNvSpPr>
            <a:spLocks noGrp="1"/>
          </p:cNvSpPr>
          <p:nvPr>
            <p:ph type="title"/>
          </p:nvPr>
        </p:nvSpPr>
        <p:spPr/>
        <p:txBody>
          <a:bodyPr/>
          <a:lstStyle>
            <a:lvl1pPr>
              <a:defRPr>
                <a:solidFill>
                  <a:schemeClr val="tx1"/>
                </a:solidFill>
              </a:defRPr>
            </a:lvl1pPr>
          </a:lstStyle>
          <a:p>
            <a:r>
              <a:rPr lang="fr-FR"/>
              <a:t>Modifiez le style du titre</a:t>
            </a:r>
          </a:p>
        </p:txBody>
      </p:sp>
    </p:spTree>
    <p:extLst>
      <p:ext uri="{BB962C8B-B14F-4D97-AF65-F5344CB8AC3E}">
        <p14:creationId xmlns:p14="http://schemas.microsoft.com/office/powerpoint/2010/main" val="3678237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D2E413D-76E6-5233-CF73-FD49BCAF474D}"/>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a:extLst>
              <a:ext uri="{FF2B5EF4-FFF2-40B4-BE49-F238E27FC236}">
                <a16:creationId xmlns:a16="http://schemas.microsoft.com/office/drawing/2014/main" id="{E1C2B0A2-D20B-4AF8-11A0-04ADF7A00166}"/>
              </a:ext>
            </a:extLst>
          </p:cNvPr>
          <p:cNvSpPr>
            <a:spLocks noGrp="1"/>
          </p:cNvSpPr>
          <p:nvPr>
            <p:ph type="dt" sz="half" idx="10"/>
          </p:nvPr>
        </p:nvSpPr>
        <p:spPr/>
        <p:txBody>
          <a:bodyPr/>
          <a:lstStyle/>
          <a:p>
            <a:r>
              <a:rPr lang="fr-FR"/>
              <a:t>28/10/2022</a:t>
            </a:r>
          </a:p>
        </p:txBody>
      </p:sp>
      <p:sp>
        <p:nvSpPr>
          <p:cNvPr id="5" name="Espace réservé du pied de page 4">
            <a:extLst>
              <a:ext uri="{FF2B5EF4-FFF2-40B4-BE49-F238E27FC236}">
                <a16:creationId xmlns:a16="http://schemas.microsoft.com/office/drawing/2014/main" id="{E674BCD5-99F2-142E-3FEE-1ACCB474B9C4}"/>
              </a:ext>
            </a:extLst>
          </p:cNvPr>
          <p:cNvSpPr>
            <a:spLocks noGrp="1"/>
          </p:cNvSpPr>
          <p:nvPr>
            <p:ph type="ftr" sz="quarter" idx="11"/>
          </p:nvPr>
        </p:nvSpPr>
        <p:spPr/>
        <p:txBody>
          <a:body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8209301D-2360-8D20-B992-EE6672D60716}"/>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7" name="ZoneTexte 6">
            <a:extLst>
              <a:ext uri="{FF2B5EF4-FFF2-40B4-BE49-F238E27FC236}">
                <a16:creationId xmlns:a16="http://schemas.microsoft.com/office/drawing/2014/main" id="{31680F71-13D8-7F13-2E1C-1B43E34B35C6}"/>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 et contenu</a:t>
            </a:r>
          </a:p>
        </p:txBody>
      </p:sp>
      <p:pic>
        <p:nvPicPr>
          <p:cNvPr id="9" name="PATTERN CARRE DECAL">
            <a:extLst>
              <a:ext uri="{FF2B5EF4-FFF2-40B4-BE49-F238E27FC236}">
                <a16:creationId xmlns:a16="http://schemas.microsoft.com/office/drawing/2014/main" id="{0BAAE597-7E43-80FB-78E3-011B87877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4" t="76060" r="18770" b="-33262"/>
          <a:stretch/>
        </p:blipFill>
        <p:spPr>
          <a:xfrm>
            <a:off x="9626600" y="-1"/>
            <a:ext cx="2565400" cy="1515209"/>
          </a:xfrm>
          <a:prstGeom prst="rect">
            <a:avLst/>
          </a:prstGeom>
        </p:spPr>
      </p:pic>
      <p:sp>
        <p:nvSpPr>
          <p:cNvPr id="2" name="Titre 1">
            <a:extLst>
              <a:ext uri="{FF2B5EF4-FFF2-40B4-BE49-F238E27FC236}">
                <a16:creationId xmlns:a16="http://schemas.microsoft.com/office/drawing/2014/main" id="{32F98917-083E-F98C-816F-48F1437B41BD}"/>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456184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C234029E-78B3-568C-831F-68645DF6BD30}"/>
              </a:ext>
            </a:extLst>
          </p:cNvPr>
          <p:cNvSpPr>
            <a:spLocks noGrp="1"/>
          </p:cNvSpPr>
          <p:nvPr>
            <p:ph type="dt" sz="half" idx="10"/>
          </p:nvPr>
        </p:nvSpPr>
        <p:spPr/>
        <p:txBody>
          <a:bodyPr/>
          <a:lstStyle/>
          <a:p>
            <a:r>
              <a:rPr lang="fr-FR"/>
              <a:t>28/10/2022</a:t>
            </a:r>
          </a:p>
        </p:txBody>
      </p:sp>
      <p:sp>
        <p:nvSpPr>
          <p:cNvPr id="4" name="Espace réservé du pied de page 3">
            <a:extLst>
              <a:ext uri="{FF2B5EF4-FFF2-40B4-BE49-F238E27FC236}">
                <a16:creationId xmlns:a16="http://schemas.microsoft.com/office/drawing/2014/main" id="{92E4E404-6902-1F6E-82F5-8793054624DE}"/>
              </a:ext>
            </a:extLst>
          </p:cNvPr>
          <p:cNvSpPr>
            <a:spLocks noGrp="1"/>
          </p:cNvSpPr>
          <p:nvPr>
            <p:ph type="ftr" sz="quarter" idx="11"/>
          </p:nvPr>
        </p:nvSpPr>
        <p:spPr/>
        <p:txBody>
          <a:bodyPr/>
          <a:lstStyle/>
          <a:p>
            <a:r>
              <a:rPr lang="fr-FR"/>
              <a:t>Exemple de pied de page (A modifier dans l'onglet "Insertion"/"En-tête/Pied"</a:t>
            </a:r>
          </a:p>
        </p:txBody>
      </p:sp>
      <p:sp>
        <p:nvSpPr>
          <p:cNvPr id="5" name="Espace réservé du numéro de diapositive 4">
            <a:extLst>
              <a:ext uri="{FF2B5EF4-FFF2-40B4-BE49-F238E27FC236}">
                <a16:creationId xmlns:a16="http://schemas.microsoft.com/office/drawing/2014/main" id="{D3998557-AF65-5C65-FBD8-13E2BC977D78}"/>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6" name="ZoneTexte 5">
            <a:extLst>
              <a:ext uri="{FF2B5EF4-FFF2-40B4-BE49-F238E27FC236}">
                <a16:creationId xmlns:a16="http://schemas.microsoft.com/office/drawing/2014/main" id="{1FD8FB8A-BB4D-ADF0-708B-34954439AF19}"/>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 seul</a:t>
            </a:r>
          </a:p>
        </p:txBody>
      </p:sp>
      <p:pic>
        <p:nvPicPr>
          <p:cNvPr id="8" name="PATTERN CARRE DECAL">
            <a:extLst>
              <a:ext uri="{FF2B5EF4-FFF2-40B4-BE49-F238E27FC236}">
                <a16:creationId xmlns:a16="http://schemas.microsoft.com/office/drawing/2014/main" id="{0BAAE597-7E43-80FB-78E3-011B87877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4" t="76060" r="18770" b="-33262"/>
          <a:stretch/>
        </p:blipFill>
        <p:spPr>
          <a:xfrm>
            <a:off x="9626600" y="-1"/>
            <a:ext cx="2565400" cy="1515209"/>
          </a:xfrm>
          <a:prstGeom prst="rect">
            <a:avLst/>
          </a:prstGeom>
        </p:spPr>
      </p:pic>
      <p:sp>
        <p:nvSpPr>
          <p:cNvPr id="2" name="Titre 1">
            <a:extLst>
              <a:ext uri="{FF2B5EF4-FFF2-40B4-BE49-F238E27FC236}">
                <a16:creationId xmlns:a16="http://schemas.microsoft.com/office/drawing/2014/main" id="{8C593314-5853-721D-C381-C5C6DA55FA41}"/>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669172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9C14385-C06C-03C8-FC0B-6EDE0E294E52}"/>
              </a:ext>
            </a:extLst>
          </p:cNvPr>
          <p:cNvSpPr>
            <a:spLocks noGrp="1"/>
          </p:cNvSpPr>
          <p:nvPr>
            <p:ph type="dt" sz="half" idx="10"/>
          </p:nvPr>
        </p:nvSpPr>
        <p:spPr/>
        <p:txBody>
          <a:bodyPr/>
          <a:lstStyle/>
          <a:p>
            <a:r>
              <a:rPr lang="fr-FR"/>
              <a:t>28/10/2022</a:t>
            </a:r>
          </a:p>
        </p:txBody>
      </p:sp>
      <p:sp>
        <p:nvSpPr>
          <p:cNvPr id="3" name="Espace réservé du pied de page 2">
            <a:extLst>
              <a:ext uri="{FF2B5EF4-FFF2-40B4-BE49-F238E27FC236}">
                <a16:creationId xmlns:a16="http://schemas.microsoft.com/office/drawing/2014/main" id="{C5925030-DB19-61B7-32BA-FFFFADD4FAB2}"/>
              </a:ext>
            </a:extLst>
          </p:cNvPr>
          <p:cNvSpPr>
            <a:spLocks noGrp="1"/>
          </p:cNvSpPr>
          <p:nvPr>
            <p:ph type="ftr" sz="quarter" idx="11"/>
          </p:nvPr>
        </p:nvSpPr>
        <p:spPr/>
        <p:txBody>
          <a:bodyPr/>
          <a:lstStyle/>
          <a:p>
            <a:r>
              <a:rPr lang="fr-FR"/>
              <a:t>Exemple de pied de page (A modifier dans l'onglet "Insertion"/"En-tête/Pied"</a:t>
            </a:r>
          </a:p>
        </p:txBody>
      </p:sp>
      <p:sp>
        <p:nvSpPr>
          <p:cNvPr id="4" name="Espace réservé du numéro de diapositive 3">
            <a:extLst>
              <a:ext uri="{FF2B5EF4-FFF2-40B4-BE49-F238E27FC236}">
                <a16:creationId xmlns:a16="http://schemas.microsoft.com/office/drawing/2014/main" id="{6A84369A-A294-0F2F-E84F-D0990A22CF47}"/>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5" name="ZoneTexte 4">
            <a:extLst>
              <a:ext uri="{FF2B5EF4-FFF2-40B4-BE49-F238E27FC236}">
                <a16:creationId xmlns:a16="http://schemas.microsoft.com/office/drawing/2014/main" id="{F661E88D-94E7-20B9-0926-4E18EFBC1BA0}"/>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Vide</a:t>
            </a:r>
          </a:p>
        </p:txBody>
      </p:sp>
      <p:pic>
        <p:nvPicPr>
          <p:cNvPr id="7" name="PATTERN CARRE DECAL">
            <a:extLst>
              <a:ext uri="{FF2B5EF4-FFF2-40B4-BE49-F238E27FC236}">
                <a16:creationId xmlns:a16="http://schemas.microsoft.com/office/drawing/2014/main" id="{0BAAE597-7E43-80FB-78E3-011B87877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4" t="76060" r="18770" b="-33262"/>
          <a:stretch/>
        </p:blipFill>
        <p:spPr>
          <a:xfrm>
            <a:off x="9626600" y="-1"/>
            <a:ext cx="2565400" cy="1515209"/>
          </a:xfrm>
          <a:prstGeom prst="rect">
            <a:avLst/>
          </a:prstGeom>
        </p:spPr>
      </p:pic>
    </p:spTree>
    <p:extLst>
      <p:ext uri="{BB962C8B-B14F-4D97-AF65-F5344CB8AC3E}">
        <p14:creationId xmlns:p14="http://schemas.microsoft.com/office/powerpoint/2010/main" val="11835605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tervenants">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51A86F0-4870-165D-E01B-6415309E1300}"/>
              </a:ext>
            </a:extLst>
          </p:cNvPr>
          <p:cNvSpPr/>
          <p:nvPr userDrawn="1"/>
        </p:nvSpPr>
        <p:spPr>
          <a:xfrm>
            <a:off x="11460163" y="0"/>
            <a:ext cx="73183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6" name="ZoneTexte 5">
            <a:extLst>
              <a:ext uri="{FF2B5EF4-FFF2-40B4-BE49-F238E27FC236}">
                <a16:creationId xmlns:a16="http://schemas.microsoft.com/office/drawing/2014/main" id="{1FD8FB8A-BB4D-ADF0-708B-34954439AF19}"/>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Intervenants</a:t>
            </a:r>
          </a:p>
        </p:txBody>
      </p:sp>
      <p:sp>
        <p:nvSpPr>
          <p:cNvPr id="7" name="Espace réservé de la date 6">
            <a:extLst>
              <a:ext uri="{FF2B5EF4-FFF2-40B4-BE49-F238E27FC236}">
                <a16:creationId xmlns:a16="http://schemas.microsoft.com/office/drawing/2014/main" id="{AEB06F5F-32C6-8107-64D0-A34C291438F3}"/>
              </a:ext>
            </a:extLst>
          </p:cNvPr>
          <p:cNvSpPr>
            <a:spLocks noGrp="1"/>
          </p:cNvSpPr>
          <p:nvPr>
            <p:ph type="dt" sz="half" idx="10"/>
          </p:nvPr>
        </p:nvSpPr>
        <p:spPr>
          <a:xfrm>
            <a:off x="9875538" y="6343650"/>
            <a:ext cx="1016000" cy="365125"/>
          </a:xfrm>
        </p:spPr>
        <p:txBody>
          <a:bodyPr/>
          <a:lstStyle/>
          <a:p>
            <a:r>
              <a:rPr lang="fr-FR"/>
              <a:t>28/10/2022</a:t>
            </a:r>
            <a:endParaRPr lang="fr-FR" dirty="0"/>
          </a:p>
        </p:txBody>
      </p:sp>
      <p:sp>
        <p:nvSpPr>
          <p:cNvPr id="8" name="Espace réservé du pied de page 7">
            <a:extLst>
              <a:ext uri="{FF2B5EF4-FFF2-40B4-BE49-F238E27FC236}">
                <a16:creationId xmlns:a16="http://schemas.microsoft.com/office/drawing/2014/main" id="{B725FD7F-C465-8D65-075F-32AAF06B3F81}"/>
              </a:ext>
            </a:extLst>
          </p:cNvPr>
          <p:cNvSpPr>
            <a:spLocks noGrp="1"/>
          </p:cNvSpPr>
          <p:nvPr>
            <p:ph type="ftr" sz="quarter" idx="11"/>
          </p:nvPr>
        </p:nvSpPr>
        <p:spPr/>
        <p:txBody>
          <a:bodyPr/>
          <a:lstStyle/>
          <a:p>
            <a:r>
              <a:rPr lang="fr-FR"/>
              <a:t>Exemple de pied de page (A modifier dans l'onglet "Insertion"/"En-tête/Pied"</a:t>
            </a:r>
            <a:endParaRPr lang="fr-FR" dirty="0"/>
          </a:p>
        </p:txBody>
      </p:sp>
      <p:sp>
        <p:nvSpPr>
          <p:cNvPr id="9" name="Espace réservé du numéro de diapositive 8">
            <a:extLst>
              <a:ext uri="{FF2B5EF4-FFF2-40B4-BE49-F238E27FC236}">
                <a16:creationId xmlns:a16="http://schemas.microsoft.com/office/drawing/2014/main" id="{8D38D448-932F-258E-2E58-CA802334900A}"/>
              </a:ext>
            </a:extLst>
          </p:cNvPr>
          <p:cNvSpPr>
            <a:spLocks noGrp="1"/>
          </p:cNvSpPr>
          <p:nvPr>
            <p:ph type="sldNum" sz="quarter" idx="12"/>
          </p:nvPr>
        </p:nvSpPr>
        <p:spPr/>
        <p:txBody>
          <a:bodyPr/>
          <a:lstStyle/>
          <a:p>
            <a:fld id="{0CBC77A0-1F4E-42FF-9FFC-F45C3A64AF90}" type="slidenum">
              <a:rPr lang="fr-FR" smtClean="0"/>
              <a:pPr/>
              <a:t>‹#›</a:t>
            </a:fld>
            <a:endParaRPr lang="fr-FR" dirty="0"/>
          </a:p>
        </p:txBody>
      </p:sp>
      <p:sp>
        <p:nvSpPr>
          <p:cNvPr id="25" name="Espace réservé du texte 8">
            <a:extLst>
              <a:ext uri="{FF2B5EF4-FFF2-40B4-BE49-F238E27FC236}">
                <a16:creationId xmlns:a16="http://schemas.microsoft.com/office/drawing/2014/main" id="{EE9D7CE3-0338-EF86-9151-9AA39188D19A}"/>
              </a:ext>
            </a:extLst>
          </p:cNvPr>
          <p:cNvSpPr>
            <a:spLocks noGrp="1"/>
          </p:cNvSpPr>
          <p:nvPr>
            <p:ph type="body" sz="quarter" idx="13" hasCustomPrompt="1"/>
          </p:nvPr>
        </p:nvSpPr>
        <p:spPr>
          <a:xfrm>
            <a:off x="407368" y="4583137"/>
            <a:ext cx="2592288" cy="909613"/>
          </a:xfrm>
        </p:spPr>
        <p:txBody>
          <a:bodyPr lIns="72000" rIns="72000">
            <a:normAutofit/>
          </a:bodyPr>
          <a:lstStyle>
            <a:lvl1pPr algn="ctr">
              <a:lnSpc>
                <a:spcPts val="2000"/>
              </a:lnSpc>
              <a:defRPr sz="1800" b="1">
                <a:solidFill>
                  <a:schemeClr val="tx2"/>
                </a:solidFill>
              </a:defRPr>
            </a:lvl1pPr>
            <a:lvl2pPr marL="0" indent="0" algn="ctr">
              <a:lnSpc>
                <a:spcPts val="2000"/>
              </a:lnSpc>
              <a:buNone/>
              <a:defRPr sz="1600" i="1"/>
            </a:lvl2pPr>
          </a:lstStyle>
          <a:p>
            <a:pPr lvl="0"/>
            <a:r>
              <a:rPr lang="fr-FR" dirty="0"/>
              <a:t>Prénom NOM</a:t>
            </a:r>
          </a:p>
          <a:p>
            <a:pPr lvl="1"/>
            <a:r>
              <a:rPr lang="fr-FR" dirty="0"/>
              <a:t>Fonctions</a:t>
            </a:r>
          </a:p>
        </p:txBody>
      </p:sp>
      <p:sp>
        <p:nvSpPr>
          <p:cNvPr id="27" name="Espace réservé du texte 8">
            <a:extLst>
              <a:ext uri="{FF2B5EF4-FFF2-40B4-BE49-F238E27FC236}">
                <a16:creationId xmlns:a16="http://schemas.microsoft.com/office/drawing/2014/main" id="{7E242CEA-B629-6061-3336-B00B5B03631E}"/>
              </a:ext>
            </a:extLst>
          </p:cNvPr>
          <p:cNvSpPr>
            <a:spLocks noGrp="1"/>
          </p:cNvSpPr>
          <p:nvPr>
            <p:ph type="body" sz="quarter" idx="16" hasCustomPrompt="1"/>
          </p:nvPr>
        </p:nvSpPr>
        <p:spPr>
          <a:xfrm>
            <a:off x="3327251" y="4583137"/>
            <a:ext cx="2592288" cy="909613"/>
          </a:xfrm>
        </p:spPr>
        <p:txBody>
          <a:bodyPr lIns="72000" rIns="72000">
            <a:normAutofit/>
          </a:bodyPr>
          <a:lstStyle>
            <a:lvl1pPr algn="ctr">
              <a:lnSpc>
                <a:spcPts val="2000"/>
              </a:lnSpc>
              <a:defRPr sz="1800" b="1">
                <a:solidFill>
                  <a:schemeClr val="tx2"/>
                </a:solidFill>
              </a:defRPr>
            </a:lvl1pPr>
            <a:lvl2pPr marL="0" indent="0" algn="ctr">
              <a:lnSpc>
                <a:spcPts val="2000"/>
              </a:lnSpc>
              <a:buNone/>
              <a:defRPr sz="1600" i="1"/>
            </a:lvl2pPr>
          </a:lstStyle>
          <a:p>
            <a:pPr lvl="0"/>
            <a:r>
              <a:rPr lang="fr-FR" dirty="0"/>
              <a:t>Prénom NOM</a:t>
            </a:r>
          </a:p>
          <a:p>
            <a:pPr lvl="1"/>
            <a:r>
              <a:rPr lang="fr-FR" dirty="0"/>
              <a:t>Fonctions</a:t>
            </a:r>
          </a:p>
        </p:txBody>
      </p:sp>
      <p:sp>
        <p:nvSpPr>
          <p:cNvPr id="29" name="Espace réservé du texte 8">
            <a:extLst>
              <a:ext uri="{FF2B5EF4-FFF2-40B4-BE49-F238E27FC236}">
                <a16:creationId xmlns:a16="http://schemas.microsoft.com/office/drawing/2014/main" id="{13577D77-6A07-A133-9442-B0E04B740BCB}"/>
              </a:ext>
            </a:extLst>
          </p:cNvPr>
          <p:cNvSpPr>
            <a:spLocks noGrp="1"/>
          </p:cNvSpPr>
          <p:nvPr>
            <p:ph type="body" sz="quarter" idx="18" hasCustomPrompt="1"/>
          </p:nvPr>
        </p:nvSpPr>
        <p:spPr>
          <a:xfrm>
            <a:off x="9167017" y="4583137"/>
            <a:ext cx="2592288" cy="909613"/>
          </a:xfrm>
        </p:spPr>
        <p:txBody>
          <a:bodyPr lIns="72000" rIns="72000">
            <a:normAutofit/>
          </a:bodyPr>
          <a:lstStyle>
            <a:lvl1pPr algn="ctr">
              <a:lnSpc>
                <a:spcPts val="2000"/>
              </a:lnSpc>
              <a:defRPr sz="1800" b="1">
                <a:solidFill>
                  <a:schemeClr val="tx2"/>
                </a:solidFill>
              </a:defRPr>
            </a:lvl1pPr>
            <a:lvl2pPr marL="0" indent="0" algn="ctr">
              <a:lnSpc>
                <a:spcPts val="2000"/>
              </a:lnSpc>
              <a:buNone/>
              <a:defRPr sz="1600" i="1"/>
            </a:lvl2pPr>
          </a:lstStyle>
          <a:p>
            <a:pPr lvl="0"/>
            <a:r>
              <a:rPr lang="fr-FR" dirty="0"/>
              <a:t>Prénom NOM</a:t>
            </a:r>
          </a:p>
          <a:p>
            <a:pPr lvl="1"/>
            <a:r>
              <a:rPr lang="fr-FR" dirty="0"/>
              <a:t>Fonctions</a:t>
            </a:r>
          </a:p>
        </p:txBody>
      </p:sp>
      <p:sp>
        <p:nvSpPr>
          <p:cNvPr id="31" name="Espace réservé du texte 8">
            <a:extLst>
              <a:ext uri="{FF2B5EF4-FFF2-40B4-BE49-F238E27FC236}">
                <a16:creationId xmlns:a16="http://schemas.microsoft.com/office/drawing/2014/main" id="{7647BCFB-4928-920C-2E15-C8AE4C72EBA8}"/>
              </a:ext>
            </a:extLst>
          </p:cNvPr>
          <p:cNvSpPr>
            <a:spLocks noGrp="1"/>
          </p:cNvSpPr>
          <p:nvPr>
            <p:ph type="body" sz="quarter" idx="20" hasCustomPrompt="1"/>
          </p:nvPr>
        </p:nvSpPr>
        <p:spPr>
          <a:xfrm>
            <a:off x="6247134" y="4583137"/>
            <a:ext cx="2592288" cy="909613"/>
          </a:xfrm>
        </p:spPr>
        <p:txBody>
          <a:bodyPr lIns="72000" rIns="72000">
            <a:normAutofit/>
          </a:bodyPr>
          <a:lstStyle>
            <a:lvl1pPr algn="ctr">
              <a:lnSpc>
                <a:spcPts val="2000"/>
              </a:lnSpc>
              <a:defRPr sz="1800" b="1">
                <a:solidFill>
                  <a:schemeClr val="tx2"/>
                </a:solidFill>
              </a:defRPr>
            </a:lvl1pPr>
            <a:lvl2pPr marL="0" indent="0" algn="ctr">
              <a:lnSpc>
                <a:spcPts val="2000"/>
              </a:lnSpc>
              <a:buNone/>
              <a:defRPr sz="1600" i="1"/>
            </a:lvl2pPr>
          </a:lstStyle>
          <a:p>
            <a:pPr lvl="0"/>
            <a:r>
              <a:rPr lang="fr-FR" dirty="0"/>
              <a:t>Prénom NOM</a:t>
            </a:r>
          </a:p>
          <a:p>
            <a:pPr lvl="1"/>
            <a:r>
              <a:rPr lang="fr-FR" dirty="0"/>
              <a:t>Fonctions</a:t>
            </a:r>
          </a:p>
        </p:txBody>
      </p:sp>
      <p:sp>
        <p:nvSpPr>
          <p:cNvPr id="26" name="図プレースホルダー 9">
            <a:extLst>
              <a:ext uri="{FF2B5EF4-FFF2-40B4-BE49-F238E27FC236}">
                <a16:creationId xmlns:a16="http://schemas.microsoft.com/office/drawing/2014/main" id="{17DDD33A-87AA-3D6F-D996-3C0AE9416F93}"/>
              </a:ext>
            </a:extLst>
          </p:cNvPr>
          <p:cNvSpPr>
            <a:spLocks noGrp="1"/>
          </p:cNvSpPr>
          <p:nvPr>
            <p:ph type="pic" sz="quarter" idx="15" hasCustomPrompt="1"/>
          </p:nvPr>
        </p:nvSpPr>
        <p:spPr>
          <a:xfrm>
            <a:off x="407368" y="1819796"/>
            <a:ext cx="2575952" cy="2576175"/>
          </a:xfrm>
          <a:prstGeom prst="ellipse">
            <a:avLst/>
          </a:prstGeom>
          <a:solidFill>
            <a:schemeClr val="bg1">
              <a:lumMod val="65000"/>
            </a:schemeClr>
          </a:solidFill>
        </p:spPr>
        <p:txBody>
          <a:bodyPr>
            <a:normAutofit/>
          </a:bodyPr>
          <a:lstStyle>
            <a:lvl1pPr algn="ctr">
              <a:defRPr sz="1200">
                <a:solidFill>
                  <a:schemeClr val="accent2">
                    <a:lumMod val="40000"/>
                    <a:lumOff val="60000"/>
                  </a:schemeClr>
                </a:solidFill>
              </a:defRPr>
            </a:lvl1pPr>
          </a:lstStyle>
          <a:p>
            <a:r>
              <a:rPr lang="fr-FR" dirty="0"/>
              <a:t>Insérez un portrait ici</a:t>
            </a:r>
          </a:p>
        </p:txBody>
      </p:sp>
      <p:sp>
        <p:nvSpPr>
          <p:cNvPr id="28" name="図プレースホルダー 9">
            <a:extLst>
              <a:ext uri="{FF2B5EF4-FFF2-40B4-BE49-F238E27FC236}">
                <a16:creationId xmlns:a16="http://schemas.microsoft.com/office/drawing/2014/main" id="{6BF72028-41E2-619A-D233-341EEFEC504D}"/>
              </a:ext>
            </a:extLst>
          </p:cNvPr>
          <p:cNvSpPr>
            <a:spLocks noGrp="1"/>
          </p:cNvSpPr>
          <p:nvPr>
            <p:ph type="pic" sz="quarter" idx="17" hasCustomPrompt="1"/>
          </p:nvPr>
        </p:nvSpPr>
        <p:spPr>
          <a:xfrm>
            <a:off x="3327251" y="1819796"/>
            <a:ext cx="2575952" cy="2576175"/>
          </a:xfrm>
          <a:prstGeom prst="ellipse">
            <a:avLst/>
          </a:prstGeom>
          <a:solidFill>
            <a:schemeClr val="bg1">
              <a:lumMod val="65000"/>
            </a:schemeClr>
          </a:solidFill>
        </p:spPr>
        <p:txBody>
          <a:bodyPr>
            <a:normAutofit/>
          </a:bodyPr>
          <a:lstStyle>
            <a:lvl1pPr algn="ctr">
              <a:defRPr sz="1200">
                <a:solidFill>
                  <a:schemeClr val="accent2">
                    <a:lumMod val="40000"/>
                    <a:lumOff val="60000"/>
                  </a:schemeClr>
                </a:solidFill>
              </a:defRPr>
            </a:lvl1pPr>
          </a:lstStyle>
          <a:p>
            <a:r>
              <a:rPr lang="fr-FR" dirty="0"/>
              <a:t>Insérez un portrait ici</a:t>
            </a:r>
          </a:p>
        </p:txBody>
      </p:sp>
      <p:sp>
        <p:nvSpPr>
          <p:cNvPr id="30" name="図プレースホルダー 9">
            <a:extLst>
              <a:ext uri="{FF2B5EF4-FFF2-40B4-BE49-F238E27FC236}">
                <a16:creationId xmlns:a16="http://schemas.microsoft.com/office/drawing/2014/main" id="{74AA3498-C08C-43F4-B6BB-AE8E3CC9E9CC}"/>
              </a:ext>
            </a:extLst>
          </p:cNvPr>
          <p:cNvSpPr>
            <a:spLocks noGrp="1"/>
          </p:cNvSpPr>
          <p:nvPr>
            <p:ph type="pic" sz="quarter" idx="19" hasCustomPrompt="1"/>
          </p:nvPr>
        </p:nvSpPr>
        <p:spPr>
          <a:xfrm>
            <a:off x="9167017" y="1819796"/>
            <a:ext cx="2575952" cy="2576175"/>
          </a:xfrm>
          <a:prstGeom prst="ellipse">
            <a:avLst/>
          </a:prstGeom>
          <a:solidFill>
            <a:schemeClr val="bg1">
              <a:lumMod val="65000"/>
            </a:schemeClr>
          </a:solidFill>
        </p:spPr>
        <p:txBody>
          <a:bodyPr>
            <a:normAutofit/>
          </a:bodyPr>
          <a:lstStyle>
            <a:lvl1pPr algn="ctr">
              <a:defRPr sz="1200">
                <a:solidFill>
                  <a:schemeClr val="accent2">
                    <a:lumMod val="40000"/>
                    <a:lumOff val="60000"/>
                  </a:schemeClr>
                </a:solidFill>
              </a:defRPr>
            </a:lvl1pPr>
          </a:lstStyle>
          <a:p>
            <a:r>
              <a:rPr lang="fr-FR" dirty="0"/>
              <a:t>Insérez un portrait ici</a:t>
            </a:r>
          </a:p>
        </p:txBody>
      </p:sp>
      <p:sp>
        <p:nvSpPr>
          <p:cNvPr id="32" name="図プレースホルダー 9">
            <a:extLst>
              <a:ext uri="{FF2B5EF4-FFF2-40B4-BE49-F238E27FC236}">
                <a16:creationId xmlns:a16="http://schemas.microsoft.com/office/drawing/2014/main" id="{1DC76755-C8C6-A984-C78A-E29A74AAF2E9}"/>
              </a:ext>
            </a:extLst>
          </p:cNvPr>
          <p:cNvSpPr>
            <a:spLocks noGrp="1"/>
          </p:cNvSpPr>
          <p:nvPr>
            <p:ph type="pic" sz="quarter" idx="21" hasCustomPrompt="1"/>
          </p:nvPr>
        </p:nvSpPr>
        <p:spPr>
          <a:xfrm>
            <a:off x="6247134" y="1819796"/>
            <a:ext cx="2575952" cy="2576175"/>
          </a:xfrm>
          <a:prstGeom prst="ellipse">
            <a:avLst/>
          </a:prstGeom>
          <a:solidFill>
            <a:schemeClr val="bg1">
              <a:lumMod val="65000"/>
            </a:schemeClr>
          </a:solidFill>
        </p:spPr>
        <p:txBody>
          <a:bodyPr>
            <a:normAutofit/>
          </a:bodyPr>
          <a:lstStyle>
            <a:lvl1pPr algn="ctr">
              <a:defRPr sz="1200">
                <a:solidFill>
                  <a:schemeClr val="accent2">
                    <a:lumMod val="40000"/>
                    <a:lumOff val="60000"/>
                  </a:schemeClr>
                </a:solidFill>
              </a:defRPr>
            </a:lvl1pPr>
          </a:lstStyle>
          <a:p>
            <a:r>
              <a:rPr lang="fr-FR" dirty="0"/>
              <a:t>Insérez un portrait ici</a:t>
            </a:r>
          </a:p>
        </p:txBody>
      </p:sp>
      <p:sp>
        <p:nvSpPr>
          <p:cNvPr id="36" name="ZoneTexte 35">
            <a:extLst>
              <a:ext uri="{FF2B5EF4-FFF2-40B4-BE49-F238E27FC236}">
                <a16:creationId xmlns:a16="http://schemas.microsoft.com/office/drawing/2014/main" id="{C24E81A9-10CF-5234-1441-4D3B94BB47FE}"/>
              </a:ext>
            </a:extLst>
          </p:cNvPr>
          <p:cNvSpPr txBox="1"/>
          <p:nvPr userDrawn="1"/>
        </p:nvSpPr>
        <p:spPr>
          <a:xfrm>
            <a:off x="-101600" y="6858000"/>
            <a:ext cx="12192000" cy="276999"/>
          </a:xfrm>
          <a:prstGeom prst="rect">
            <a:avLst/>
          </a:prstGeom>
          <a:noFill/>
        </p:spPr>
        <p:txBody>
          <a:bodyPr wrap="square" rtlCol="0">
            <a:spAutoFit/>
          </a:bodyPr>
          <a:lstStyle/>
          <a:p>
            <a:r>
              <a:rPr lang="fr-FR" sz="1200" dirty="0">
                <a:solidFill>
                  <a:schemeClr val="bg1">
                    <a:lumMod val="50000"/>
                  </a:schemeClr>
                </a:solidFill>
              </a:rPr>
              <a:t>Astuce : Vous pouvez supprimer autant de blocs d’intervenant que vous le souhaitez</a:t>
            </a:r>
          </a:p>
        </p:txBody>
      </p:sp>
      <p:pic>
        <p:nvPicPr>
          <p:cNvPr id="18" name="PATTERN CARRE DECAL">
            <a:extLst>
              <a:ext uri="{FF2B5EF4-FFF2-40B4-BE49-F238E27FC236}">
                <a16:creationId xmlns:a16="http://schemas.microsoft.com/office/drawing/2014/main" id="{0BAAE597-7E43-80FB-78E3-011B87877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4" t="76060" r="18770" b="-33262"/>
          <a:stretch/>
        </p:blipFill>
        <p:spPr>
          <a:xfrm>
            <a:off x="9626600" y="-1"/>
            <a:ext cx="2565400" cy="1515209"/>
          </a:xfrm>
          <a:prstGeom prst="rect">
            <a:avLst/>
          </a:prstGeom>
        </p:spPr>
      </p:pic>
      <p:sp>
        <p:nvSpPr>
          <p:cNvPr id="2" name="Titre 1">
            <a:extLst>
              <a:ext uri="{FF2B5EF4-FFF2-40B4-BE49-F238E27FC236}">
                <a16:creationId xmlns:a16="http://schemas.microsoft.com/office/drawing/2014/main" id="{B16D91DA-45B8-FD04-3A3A-E545BB21D2E8}"/>
              </a:ext>
            </a:extLst>
          </p:cNvPr>
          <p:cNvSpPr>
            <a:spLocks noGrp="1"/>
          </p:cNvSpPr>
          <p:nvPr>
            <p:ph type="title"/>
          </p:nvPr>
        </p:nvSpPr>
        <p:spPr/>
        <p:txBody>
          <a:bodyPr/>
          <a:lstStyle>
            <a:lvl1pPr>
              <a:defRPr>
                <a:solidFill>
                  <a:schemeClr val="tx1"/>
                </a:solidFill>
              </a:defRPr>
            </a:lvl1pPr>
          </a:lstStyle>
          <a:p>
            <a:r>
              <a:rPr lang="fr-FR"/>
              <a:t>Modifiez le style du titre</a:t>
            </a:r>
          </a:p>
        </p:txBody>
      </p:sp>
    </p:spTree>
    <p:extLst>
      <p:ext uri="{BB962C8B-B14F-4D97-AF65-F5344CB8AC3E}">
        <p14:creationId xmlns:p14="http://schemas.microsoft.com/office/powerpoint/2010/main" val="2061592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ervenant / CV">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53AF1D4-4843-AF3F-A326-45F38F216CA0}"/>
              </a:ext>
            </a:extLst>
          </p:cNvPr>
          <p:cNvSpPr/>
          <p:nvPr userDrawn="1"/>
        </p:nvSpPr>
        <p:spPr>
          <a:xfrm>
            <a:off x="7199086" y="0"/>
            <a:ext cx="49929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6" name="ZoneTexte 5">
            <a:extLst>
              <a:ext uri="{FF2B5EF4-FFF2-40B4-BE49-F238E27FC236}">
                <a16:creationId xmlns:a16="http://schemas.microsoft.com/office/drawing/2014/main" id="{1FD8FB8A-BB4D-ADF0-708B-34954439AF19}"/>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Intervenant / CV</a:t>
            </a:r>
          </a:p>
        </p:txBody>
      </p:sp>
      <p:sp>
        <p:nvSpPr>
          <p:cNvPr id="7" name="Espace réservé de la date 6">
            <a:extLst>
              <a:ext uri="{FF2B5EF4-FFF2-40B4-BE49-F238E27FC236}">
                <a16:creationId xmlns:a16="http://schemas.microsoft.com/office/drawing/2014/main" id="{AEB06F5F-32C6-8107-64D0-A34C291438F3}"/>
              </a:ext>
            </a:extLst>
          </p:cNvPr>
          <p:cNvSpPr>
            <a:spLocks noGrp="1"/>
          </p:cNvSpPr>
          <p:nvPr>
            <p:ph type="dt" sz="half" idx="10"/>
          </p:nvPr>
        </p:nvSpPr>
        <p:spPr>
          <a:xfrm>
            <a:off x="9875538" y="6343650"/>
            <a:ext cx="1016000" cy="365125"/>
          </a:xfrm>
        </p:spPr>
        <p:txBody>
          <a:bodyPr/>
          <a:lstStyle/>
          <a:p>
            <a:r>
              <a:rPr lang="fr-FR"/>
              <a:t>28/10/2022</a:t>
            </a:r>
            <a:endParaRPr lang="fr-FR" dirty="0"/>
          </a:p>
        </p:txBody>
      </p:sp>
      <p:sp>
        <p:nvSpPr>
          <p:cNvPr id="8" name="Espace réservé du pied de page 7">
            <a:extLst>
              <a:ext uri="{FF2B5EF4-FFF2-40B4-BE49-F238E27FC236}">
                <a16:creationId xmlns:a16="http://schemas.microsoft.com/office/drawing/2014/main" id="{B725FD7F-C465-8D65-075F-32AAF06B3F81}"/>
              </a:ext>
            </a:extLst>
          </p:cNvPr>
          <p:cNvSpPr>
            <a:spLocks noGrp="1"/>
          </p:cNvSpPr>
          <p:nvPr>
            <p:ph type="ftr" sz="quarter" idx="11"/>
          </p:nvPr>
        </p:nvSpPr>
        <p:spPr/>
        <p:txBody>
          <a:bodyPr/>
          <a:lstStyle/>
          <a:p>
            <a:r>
              <a:rPr lang="fr-FR" dirty="0"/>
              <a:t>Exemple de pied de page (A modifier dans l'onglet "Insertion"/"En-tête/Pied"</a:t>
            </a:r>
          </a:p>
        </p:txBody>
      </p:sp>
      <p:sp>
        <p:nvSpPr>
          <p:cNvPr id="9" name="Espace réservé du numéro de diapositive 8">
            <a:extLst>
              <a:ext uri="{FF2B5EF4-FFF2-40B4-BE49-F238E27FC236}">
                <a16:creationId xmlns:a16="http://schemas.microsoft.com/office/drawing/2014/main" id="{8D38D448-932F-258E-2E58-CA802334900A}"/>
              </a:ext>
            </a:extLst>
          </p:cNvPr>
          <p:cNvSpPr>
            <a:spLocks noGrp="1"/>
          </p:cNvSpPr>
          <p:nvPr>
            <p:ph type="sldNum" sz="quarter" idx="12"/>
          </p:nvPr>
        </p:nvSpPr>
        <p:spPr/>
        <p:txBody>
          <a:bodyPr/>
          <a:lstStyle/>
          <a:p>
            <a:fld id="{0CBC77A0-1F4E-42FF-9FFC-F45C3A64AF90}" type="slidenum">
              <a:rPr lang="fr-FR" smtClean="0"/>
              <a:pPr/>
              <a:t>‹#›</a:t>
            </a:fld>
            <a:endParaRPr lang="fr-FR" dirty="0"/>
          </a:p>
        </p:txBody>
      </p:sp>
      <p:sp>
        <p:nvSpPr>
          <p:cNvPr id="36" name="ZoneTexte 35">
            <a:extLst>
              <a:ext uri="{FF2B5EF4-FFF2-40B4-BE49-F238E27FC236}">
                <a16:creationId xmlns:a16="http://schemas.microsoft.com/office/drawing/2014/main" id="{C24E81A9-10CF-5234-1441-4D3B94BB47FE}"/>
              </a:ext>
            </a:extLst>
          </p:cNvPr>
          <p:cNvSpPr txBox="1"/>
          <p:nvPr userDrawn="1"/>
        </p:nvSpPr>
        <p:spPr>
          <a:xfrm>
            <a:off x="-101600" y="6858000"/>
            <a:ext cx="12192000" cy="276999"/>
          </a:xfrm>
          <a:prstGeom prst="rect">
            <a:avLst/>
          </a:prstGeom>
          <a:noFill/>
        </p:spPr>
        <p:txBody>
          <a:bodyPr wrap="square" rtlCol="0">
            <a:spAutoFit/>
          </a:bodyPr>
          <a:lstStyle/>
          <a:p>
            <a:r>
              <a:rPr lang="fr-FR" sz="1200" dirty="0">
                <a:solidFill>
                  <a:schemeClr val="bg1">
                    <a:lumMod val="50000"/>
                  </a:schemeClr>
                </a:solidFill>
              </a:rPr>
              <a:t>Astuce : Vous pouvez supprimer autant de blocs d’intervenant que vous le souhaitez</a:t>
            </a:r>
          </a:p>
        </p:txBody>
      </p:sp>
      <p:sp>
        <p:nvSpPr>
          <p:cNvPr id="14" name="Espace réservé du texte 2">
            <a:extLst>
              <a:ext uri="{FF2B5EF4-FFF2-40B4-BE49-F238E27FC236}">
                <a16:creationId xmlns:a16="http://schemas.microsoft.com/office/drawing/2014/main" id="{3AE77C0A-ACF9-C7EB-2F0B-D7114392665D}"/>
              </a:ext>
            </a:extLst>
          </p:cNvPr>
          <p:cNvSpPr>
            <a:spLocks noGrp="1"/>
          </p:cNvSpPr>
          <p:nvPr>
            <p:ph type="body" idx="1" hasCustomPrompt="1"/>
          </p:nvPr>
        </p:nvSpPr>
        <p:spPr>
          <a:xfrm>
            <a:off x="3467100" y="1541463"/>
            <a:ext cx="7993063" cy="823912"/>
          </a:xfrm>
        </p:spPr>
        <p:txBody>
          <a:bodyPr anchor="b">
            <a:normAutofit/>
          </a:bodyPr>
          <a:lstStyle>
            <a:lvl1pPr marL="0" indent="0">
              <a:spcBef>
                <a:spcPts val="0"/>
              </a:spcBef>
              <a:buNone/>
              <a:defRPr sz="2000" b="1">
                <a:solidFill>
                  <a:schemeClr val="tx2"/>
                </a:solidFill>
                <a:latin typeface="+mj-lt"/>
              </a:defRPr>
            </a:lvl1pPr>
            <a:lvl2pPr marL="0" indent="0">
              <a:spcBef>
                <a:spcPts val="0"/>
              </a:spcBef>
              <a:buNone/>
              <a:defRPr sz="1600" b="0" i="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Prénom NOM</a:t>
            </a:r>
          </a:p>
          <a:p>
            <a:pPr lvl="1"/>
            <a:r>
              <a:rPr lang="fr-FR" dirty="0"/>
              <a:t>Fonction/titre</a:t>
            </a:r>
          </a:p>
        </p:txBody>
      </p:sp>
      <p:sp>
        <p:nvSpPr>
          <p:cNvPr id="15" name="Espace réservé du texte 20">
            <a:extLst>
              <a:ext uri="{FF2B5EF4-FFF2-40B4-BE49-F238E27FC236}">
                <a16:creationId xmlns:a16="http://schemas.microsoft.com/office/drawing/2014/main" id="{BC7575DE-FB39-1529-3362-6DDB6F59CA2B}"/>
              </a:ext>
            </a:extLst>
          </p:cNvPr>
          <p:cNvSpPr>
            <a:spLocks noGrp="1"/>
          </p:cNvSpPr>
          <p:nvPr>
            <p:ph type="body" sz="quarter" idx="14"/>
          </p:nvPr>
        </p:nvSpPr>
        <p:spPr>
          <a:xfrm>
            <a:off x="3467100" y="2413000"/>
            <a:ext cx="7993063" cy="35004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6" name="図プレースホルダー 9">
            <a:extLst>
              <a:ext uri="{FF2B5EF4-FFF2-40B4-BE49-F238E27FC236}">
                <a16:creationId xmlns:a16="http://schemas.microsoft.com/office/drawing/2014/main" id="{17DDD33A-87AA-3D6F-D996-3C0AE9416F93}"/>
              </a:ext>
            </a:extLst>
          </p:cNvPr>
          <p:cNvSpPr>
            <a:spLocks noGrp="1"/>
          </p:cNvSpPr>
          <p:nvPr>
            <p:ph type="pic" sz="quarter" idx="15" hasCustomPrompt="1"/>
          </p:nvPr>
        </p:nvSpPr>
        <p:spPr>
          <a:xfrm>
            <a:off x="572468" y="1457845"/>
            <a:ext cx="2575952" cy="2576175"/>
          </a:xfrm>
          <a:prstGeom prst="ellipse">
            <a:avLst/>
          </a:prstGeom>
          <a:solidFill>
            <a:schemeClr val="bg1">
              <a:lumMod val="65000"/>
            </a:schemeClr>
          </a:solidFill>
        </p:spPr>
        <p:txBody>
          <a:bodyPr>
            <a:normAutofit/>
          </a:bodyPr>
          <a:lstStyle>
            <a:lvl1pPr algn="ctr">
              <a:defRPr sz="1200">
                <a:solidFill>
                  <a:schemeClr val="accent2">
                    <a:lumMod val="40000"/>
                    <a:lumOff val="60000"/>
                  </a:schemeClr>
                </a:solidFill>
              </a:defRPr>
            </a:lvl1pPr>
          </a:lstStyle>
          <a:p>
            <a:r>
              <a:rPr lang="fr-FR" dirty="0"/>
              <a:t>Insérez un portrait ici</a:t>
            </a:r>
          </a:p>
        </p:txBody>
      </p:sp>
      <p:pic>
        <p:nvPicPr>
          <p:cNvPr id="19" name="PATTERN CARRE DECAL">
            <a:extLst>
              <a:ext uri="{FF2B5EF4-FFF2-40B4-BE49-F238E27FC236}">
                <a16:creationId xmlns:a16="http://schemas.microsoft.com/office/drawing/2014/main" id="{0BAAE597-7E43-80FB-78E3-011B87877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4" t="76060" r="18770" b="-33262"/>
          <a:stretch/>
        </p:blipFill>
        <p:spPr>
          <a:xfrm>
            <a:off x="9626600" y="-1"/>
            <a:ext cx="2565400" cy="1515209"/>
          </a:xfrm>
          <a:prstGeom prst="rect">
            <a:avLst/>
          </a:prstGeom>
        </p:spPr>
      </p:pic>
      <p:sp>
        <p:nvSpPr>
          <p:cNvPr id="2" name="Titre 1">
            <a:extLst>
              <a:ext uri="{FF2B5EF4-FFF2-40B4-BE49-F238E27FC236}">
                <a16:creationId xmlns:a16="http://schemas.microsoft.com/office/drawing/2014/main" id="{009A53DC-AB4B-EC82-92B3-B8B715CDC6A1}"/>
              </a:ext>
            </a:extLst>
          </p:cNvPr>
          <p:cNvSpPr>
            <a:spLocks noGrp="1"/>
          </p:cNvSpPr>
          <p:nvPr>
            <p:ph type="title"/>
          </p:nvPr>
        </p:nvSpPr>
        <p:spPr/>
        <p:txBody>
          <a:bodyPr/>
          <a:lstStyle>
            <a:lvl1pPr>
              <a:defRPr>
                <a:solidFill>
                  <a:schemeClr val="tx1"/>
                </a:solidFill>
              </a:defRPr>
            </a:lvl1pPr>
          </a:lstStyle>
          <a:p>
            <a:r>
              <a:rPr lang="fr-FR"/>
              <a:t>Modifiez le style du titre</a:t>
            </a:r>
          </a:p>
        </p:txBody>
      </p:sp>
    </p:spTree>
    <p:extLst>
      <p:ext uri="{BB962C8B-B14F-4D97-AF65-F5344CB8AC3E}">
        <p14:creationId xmlns:p14="http://schemas.microsoft.com/office/powerpoint/2010/main" val="896802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2B122C-7C32-00D5-5677-35CC8ABC8223}"/>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3" name="Espace réservé du texte 2">
            <a:extLst>
              <a:ext uri="{FF2B5EF4-FFF2-40B4-BE49-F238E27FC236}">
                <a16:creationId xmlns:a16="http://schemas.microsoft.com/office/drawing/2014/main" id="{5E8D3273-E080-F9CC-63A9-0032F5C40FC7}"/>
              </a:ext>
            </a:extLst>
          </p:cNvPr>
          <p:cNvSpPr>
            <a:spLocks noGrp="1"/>
          </p:cNvSpPr>
          <p:nvPr>
            <p:ph type="body" idx="1" hasCustomPrompt="1"/>
          </p:nvPr>
        </p:nvSpPr>
        <p:spPr>
          <a:xfrm>
            <a:off x="1734459" y="4702629"/>
            <a:ext cx="7380000" cy="504372"/>
          </a:xfrm>
        </p:spPr>
        <p:txBody>
          <a:bodyPr anchor="t">
            <a:normAutofit/>
          </a:bodyPr>
          <a:lstStyle>
            <a:lvl1pPr marL="0" indent="0" algn="r">
              <a:buNone/>
              <a:defRPr sz="1800" i="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Ici l’auteur de la citation</a:t>
            </a:r>
          </a:p>
        </p:txBody>
      </p:sp>
      <p:sp>
        <p:nvSpPr>
          <p:cNvPr id="4" name="Espace réservé de la date 3">
            <a:extLst>
              <a:ext uri="{FF2B5EF4-FFF2-40B4-BE49-F238E27FC236}">
                <a16:creationId xmlns:a16="http://schemas.microsoft.com/office/drawing/2014/main" id="{E1D6D37F-6A1E-3B66-26C8-C0F17D653E9C}"/>
              </a:ext>
            </a:extLst>
          </p:cNvPr>
          <p:cNvSpPr>
            <a:spLocks noGrp="1"/>
          </p:cNvSpPr>
          <p:nvPr>
            <p:ph type="dt" sz="half" idx="10"/>
          </p:nvPr>
        </p:nvSpPr>
        <p:spPr/>
        <p:txBody>
          <a:bodyPr/>
          <a:lstStyle>
            <a:lvl1pPr>
              <a:defRPr>
                <a:solidFill>
                  <a:schemeClr val="bg1"/>
                </a:solidFill>
              </a:defRPr>
            </a:lvl1pPr>
          </a:lstStyle>
          <a:p>
            <a:r>
              <a:rPr lang="fr-FR"/>
              <a:t>28/10/2022</a:t>
            </a:r>
          </a:p>
        </p:txBody>
      </p:sp>
      <p:sp>
        <p:nvSpPr>
          <p:cNvPr id="5" name="Espace réservé du pied de page 4">
            <a:extLst>
              <a:ext uri="{FF2B5EF4-FFF2-40B4-BE49-F238E27FC236}">
                <a16:creationId xmlns:a16="http://schemas.microsoft.com/office/drawing/2014/main" id="{ACD2F82D-AC61-B9F7-103B-D5B5DE390A6A}"/>
              </a:ext>
            </a:extLst>
          </p:cNvPr>
          <p:cNvSpPr>
            <a:spLocks noGrp="1"/>
          </p:cNvSpPr>
          <p:nvPr>
            <p:ph type="ftr" sz="quarter" idx="11"/>
          </p:nvPr>
        </p:nvSpPr>
        <p:spPr/>
        <p:txBody>
          <a:bodyPr/>
          <a:lstStyle>
            <a:lvl1pPr>
              <a:defRPr>
                <a:solidFill>
                  <a:schemeClr val="bg1"/>
                </a:solidFill>
              </a:defRPr>
            </a:lvl1p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38DBE8A5-A5C2-8825-ACF1-34BE5DCD04B0}"/>
              </a:ext>
            </a:extLst>
          </p:cNvPr>
          <p:cNvSpPr>
            <a:spLocks noGrp="1"/>
          </p:cNvSpPr>
          <p:nvPr>
            <p:ph type="sldNum" sz="quarter" idx="12"/>
          </p:nvPr>
        </p:nvSpPr>
        <p:spPr/>
        <p:txBody>
          <a:bodyPr/>
          <a:lstStyle>
            <a:lvl1pPr>
              <a:defRPr>
                <a:solidFill>
                  <a:schemeClr val="bg1"/>
                </a:solidFill>
              </a:defRPr>
            </a:lvl1pPr>
          </a:lstStyle>
          <a:p>
            <a:fld id="{0CBC77A0-1F4E-42FF-9FFC-F45C3A64AF90}" type="slidenum">
              <a:rPr lang="fr-FR" smtClean="0"/>
              <a:pPr/>
              <a:t>‹#›</a:t>
            </a:fld>
            <a:endParaRPr lang="fr-FR"/>
          </a:p>
        </p:txBody>
      </p:sp>
      <p:grpSp>
        <p:nvGrpSpPr>
          <p:cNvPr id="17" name="Group 12">
            <a:extLst>
              <a:ext uri="{FF2B5EF4-FFF2-40B4-BE49-F238E27FC236}">
                <a16:creationId xmlns:a16="http://schemas.microsoft.com/office/drawing/2014/main" id="{DFC7A27D-F544-3847-F87B-0DF45C44C0D3}"/>
              </a:ext>
            </a:extLst>
          </p:cNvPr>
          <p:cNvGrpSpPr>
            <a:grpSpLocks noChangeAspect="1"/>
          </p:cNvGrpSpPr>
          <p:nvPr userDrawn="1"/>
        </p:nvGrpSpPr>
        <p:grpSpPr bwMode="auto">
          <a:xfrm>
            <a:off x="266859" y="6343650"/>
            <a:ext cx="316707" cy="316707"/>
            <a:chOff x="461" y="3861"/>
            <a:chExt cx="304" cy="304"/>
          </a:xfrm>
        </p:grpSpPr>
        <p:sp>
          <p:nvSpPr>
            <p:cNvPr id="18" name="AutoShape 11">
              <a:extLst>
                <a:ext uri="{FF2B5EF4-FFF2-40B4-BE49-F238E27FC236}">
                  <a16:creationId xmlns:a16="http://schemas.microsoft.com/office/drawing/2014/main" id="{C581EC54-E4C7-2B85-765F-226E90ED37F9}"/>
                </a:ext>
              </a:extLst>
            </p:cNvPr>
            <p:cNvSpPr>
              <a:spLocks noChangeAspect="1" noChangeArrowheads="1" noTextEdit="1"/>
            </p:cNvSpPr>
            <p:nvPr userDrawn="1"/>
          </p:nvSpPr>
          <p:spPr bwMode="auto">
            <a:xfrm>
              <a:off x="461" y="3861"/>
              <a:ext cx="30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Rectangle 13">
              <a:extLst>
                <a:ext uri="{FF2B5EF4-FFF2-40B4-BE49-F238E27FC236}">
                  <a16:creationId xmlns:a16="http://schemas.microsoft.com/office/drawing/2014/main" id="{024FFC00-E238-123D-8547-D317547D5C21}"/>
                </a:ext>
              </a:extLst>
            </p:cNvPr>
            <p:cNvSpPr>
              <a:spLocks noChangeArrowheads="1"/>
            </p:cNvSpPr>
            <p:nvPr userDrawn="1"/>
          </p:nvSpPr>
          <p:spPr bwMode="auto">
            <a:xfrm>
              <a:off x="461" y="3861"/>
              <a:ext cx="304" cy="3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Rectangle 14">
              <a:extLst>
                <a:ext uri="{FF2B5EF4-FFF2-40B4-BE49-F238E27FC236}">
                  <a16:creationId xmlns:a16="http://schemas.microsoft.com/office/drawing/2014/main" id="{26FC7AA9-98AE-CF10-6510-FBB15BB6F6AD}"/>
                </a:ext>
              </a:extLst>
            </p:cNvPr>
            <p:cNvSpPr>
              <a:spLocks noChangeArrowheads="1"/>
            </p:cNvSpPr>
            <p:nvPr userDrawn="1"/>
          </p:nvSpPr>
          <p:spPr bwMode="auto">
            <a:xfrm>
              <a:off x="461" y="3861"/>
              <a:ext cx="30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5">
              <a:extLst>
                <a:ext uri="{FF2B5EF4-FFF2-40B4-BE49-F238E27FC236}">
                  <a16:creationId xmlns:a16="http://schemas.microsoft.com/office/drawing/2014/main" id="{485E328D-5058-4023-75AE-4DF8C1BAEBCA}"/>
                </a:ext>
              </a:extLst>
            </p:cNvPr>
            <p:cNvSpPr>
              <a:spLocks noEditPoints="1"/>
            </p:cNvSpPr>
            <p:nvPr userDrawn="1"/>
          </p:nvSpPr>
          <p:spPr bwMode="auto">
            <a:xfrm>
              <a:off x="518" y="3962"/>
              <a:ext cx="189" cy="72"/>
            </a:xfrm>
            <a:custGeom>
              <a:avLst/>
              <a:gdLst>
                <a:gd name="T0" fmla="*/ 498 w 498"/>
                <a:gd name="T1" fmla="*/ 96 h 190"/>
                <a:gd name="T2" fmla="*/ 415 w 498"/>
                <a:gd name="T3" fmla="*/ 0 h 190"/>
                <a:gd name="T4" fmla="*/ 350 w 498"/>
                <a:gd name="T5" fmla="*/ 13 h 190"/>
                <a:gd name="T6" fmla="*/ 348 w 498"/>
                <a:gd name="T7" fmla="*/ 37 h 190"/>
                <a:gd name="T8" fmla="*/ 413 w 498"/>
                <a:gd name="T9" fmla="*/ 21 h 190"/>
                <a:gd name="T10" fmla="*/ 463 w 498"/>
                <a:gd name="T11" fmla="*/ 43 h 190"/>
                <a:gd name="T12" fmla="*/ 335 w 498"/>
                <a:gd name="T13" fmla="*/ 141 h 190"/>
                <a:gd name="T14" fmla="*/ 252 w 498"/>
                <a:gd name="T15" fmla="*/ 169 h 190"/>
                <a:gd name="T16" fmla="*/ 199 w 498"/>
                <a:gd name="T17" fmla="*/ 147 h 190"/>
                <a:gd name="T18" fmla="*/ 320 w 498"/>
                <a:gd name="T19" fmla="*/ 34 h 190"/>
                <a:gd name="T20" fmla="*/ 251 w 498"/>
                <a:gd name="T21" fmla="*/ 0 h 190"/>
                <a:gd name="T22" fmla="*/ 188 w 498"/>
                <a:gd name="T23" fmla="*/ 24 h 190"/>
                <a:gd name="T24" fmla="*/ 165 w 498"/>
                <a:gd name="T25" fmla="*/ 98 h 190"/>
                <a:gd name="T26" fmla="*/ 173 w 498"/>
                <a:gd name="T27" fmla="*/ 140 h 190"/>
                <a:gd name="T28" fmla="*/ 85 w 498"/>
                <a:gd name="T29" fmla="*/ 169 h 190"/>
                <a:gd name="T30" fmla="*/ 19 w 498"/>
                <a:gd name="T31" fmla="*/ 95 h 190"/>
                <a:gd name="T32" fmla="*/ 85 w 498"/>
                <a:gd name="T33" fmla="*/ 21 h 190"/>
                <a:gd name="T34" fmla="*/ 150 w 498"/>
                <a:gd name="T35" fmla="*/ 37 h 190"/>
                <a:gd name="T36" fmla="*/ 148 w 498"/>
                <a:gd name="T37" fmla="*/ 13 h 190"/>
                <a:gd name="T38" fmla="*/ 87 w 498"/>
                <a:gd name="T39" fmla="*/ 0 h 190"/>
                <a:gd name="T40" fmla="*/ 0 w 498"/>
                <a:gd name="T41" fmla="*/ 95 h 190"/>
                <a:gd name="T42" fmla="*/ 86 w 498"/>
                <a:gd name="T43" fmla="*/ 190 h 190"/>
                <a:gd name="T44" fmla="*/ 182 w 498"/>
                <a:gd name="T45" fmla="*/ 159 h 190"/>
                <a:gd name="T46" fmla="*/ 251 w 498"/>
                <a:gd name="T47" fmla="*/ 190 h 190"/>
                <a:gd name="T48" fmla="*/ 338 w 498"/>
                <a:gd name="T49" fmla="*/ 164 h 190"/>
                <a:gd name="T50" fmla="*/ 411 w 498"/>
                <a:gd name="T51" fmla="*/ 190 h 190"/>
                <a:gd name="T52" fmla="*/ 477 w 498"/>
                <a:gd name="T53" fmla="*/ 163 h 190"/>
                <a:gd name="T54" fmla="*/ 478 w 498"/>
                <a:gd name="T55" fmla="*/ 185 h 190"/>
                <a:gd name="T56" fmla="*/ 498 w 498"/>
                <a:gd name="T57" fmla="*/ 189 h 190"/>
                <a:gd name="T58" fmla="*/ 498 w 498"/>
                <a:gd name="T59" fmla="*/ 96 h 190"/>
                <a:gd name="T60" fmla="*/ 184 w 498"/>
                <a:gd name="T61" fmla="*/ 107 h 190"/>
                <a:gd name="T62" fmla="*/ 201 w 498"/>
                <a:gd name="T63" fmla="*/ 39 h 190"/>
                <a:gd name="T64" fmla="*/ 251 w 498"/>
                <a:gd name="T65" fmla="*/ 19 h 190"/>
                <a:gd name="T66" fmla="*/ 297 w 498"/>
                <a:gd name="T67" fmla="*/ 37 h 190"/>
                <a:gd name="T68" fmla="*/ 261 w 498"/>
                <a:gd name="T69" fmla="*/ 78 h 190"/>
                <a:gd name="T70" fmla="*/ 190 w 498"/>
                <a:gd name="T71" fmla="*/ 128 h 190"/>
                <a:gd name="T72" fmla="*/ 184 w 498"/>
                <a:gd name="T73" fmla="*/ 107 h 190"/>
                <a:gd name="T74" fmla="*/ 462 w 498"/>
                <a:gd name="T75" fmla="*/ 151 h 190"/>
                <a:gd name="T76" fmla="*/ 411 w 498"/>
                <a:gd name="T77" fmla="*/ 170 h 190"/>
                <a:gd name="T78" fmla="*/ 356 w 498"/>
                <a:gd name="T79" fmla="*/ 151 h 190"/>
                <a:gd name="T80" fmla="*/ 472 w 498"/>
                <a:gd name="T81" fmla="*/ 60 h 190"/>
                <a:gd name="T82" fmla="*/ 479 w 498"/>
                <a:gd name="T83" fmla="*/ 83 h 190"/>
                <a:gd name="T84" fmla="*/ 462 w 498"/>
                <a:gd name="T85" fmla="*/ 15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8" h="190">
                  <a:moveTo>
                    <a:pt x="498" y="96"/>
                  </a:moveTo>
                  <a:cubicBezTo>
                    <a:pt x="498" y="6"/>
                    <a:pt x="430" y="0"/>
                    <a:pt x="415" y="0"/>
                  </a:cubicBezTo>
                  <a:cubicBezTo>
                    <a:pt x="393" y="0"/>
                    <a:pt x="372" y="4"/>
                    <a:pt x="350" y="13"/>
                  </a:cubicBezTo>
                  <a:cubicBezTo>
                    <a:pt x="348" y="37"/>
                    <a:pt x="348" y="37"/>
                    <a:pt x="348" y="37"/>
                  </a:cubicBezTo>
                  <a:cubicBezTo>
                    <a:pt x="357" y="33"/>
                    <a:pt x="385" y="21"/>
                    <a:pt x="413" y="21"/>
                  </a:cubicBezTo>
                  <a:cubicBezTo>
                    <a:pt x="435" y="21"/>
                    <a:pt x="452" y="28"/>
                    <a:pt x="463" y="43"/>
                  </a:cubicBezTo>
                  <a:cubicBezTo>
                    <a:pt x="387" y="82"/>
                    <a:pt x="342" y="114"/>
                    <a:pt x="335" y="141"/>
                  </a:cubicBezTo>
                  <a:cubicBezTo>
                    <a:pt x="316" y="154"/>
                    <a:pt x="282" y="169"/>
                    <a:pt x="252" y="169"/>
                  </a:cubicBezTo>
                  <a:cubicBezTo>
                    <a:pt x="219" y="169"/>
                    <a:pt x="205" y="155"/>
                    <a:pt x="199" y="147"/>
                  </a:cubicBezTo>
                  <a:cubicBezTo>
                    <a:pt x="282" y="91"/>
                    <a:pt x="325" y="59"/>
                    <a:pt x="320" y="34"/>
                  </a:cubicBezTo>
                  <a:cubicBezTo>
                    <a:pt x="315" y="11"/>
                    <a:pt x="281" y="0"/>
                    <a:pt x="251" y="0"/>
                  </a:cubicBezTo>
                  <a:cubicBezTo>
                    <a:pt x="219" y="0"/>
                    <a:pt x="198" y="13"/>
                    <a:pt x="188" y="24"/>
                  </a:cubicBezTo>
                  <a:cubicBezTo>
                    <a:pt x="172" y="41"/>
                    <a:pt x="164" y="66"/>
                    <a:pt x="165" y="98"/>
                  </a:cubicBezTo>
                  <a:cubicBezTo>
                    <a:pt x="165" y="112"/>
                    <a:pt x="168" y="127"/>
                    <a:pt x="173" y="140"/>
                  </a:cubicBezTo>
                  <a:cubicBezTo>
                    <a:pt x="160" y="148"/>
                    <a:pt x="125" y="169"/>
                    <a:pt x="85" y="169"/>
                  </a:cubicBezTo>
                  <a:cubicBezTo>
                    <a:pt x="38" y="169"/>
                    <a:pt x="19" y="132"/>
                    <a:pt x="19" y="95"/>
                  </a:cubicBezTo>
                  <a:cubicBezTo>
                    <a:pt x="19" y="59"/>
                    <a:pt x="37" y="21"/>
                    <a:pt x="85" y="21"/>
                  </a:cubicBezTo>
                  <a:cubicBezTo>
                    <a:pt x="113" y="21"/>
                    <a:pt x="140" y="32"/>
                    <a:pt x="150" y="37"/>
                  </a:cubicBezTo>
                  <a:cubicBezTo>
                    <a:pt x="148" y="13"/>
                    <a:pt x="148" y="13"/>
                    <a:pt x="148" y="13"/>
                  </a:cubicBezTo>
                  <a:cubicBezTo>
                    <a:pt x="130" y="6"/>
                    <a:pt x="107" y="0"/>
                    <a:pt x="87" y="0"/>
                  </a:cubicBezTo>
                  <a:cubicBezTo>
                    <a:pt x="7" y="0"/>
                    <a:pt x="0" y="67"/>
                    <a:pt x="0" y="95"/>
                  </a:cubicBezTo>
                  <a:cubicBezTo>
                    <a:pt x="0" y="122"/>
                    <a:pt x="7" y="190"/>
                    <a:pt x="86" y="190"/>
                  </a:cubicBezTo>
                  <a:cubicBezTo>
                    <a:pt x="134" y="190"/>
                    <a:pt x="175" y="164"/>
                    <a:pt x="182" y="159"/>
                  </a:cubicBezTo>
                  <a:cubicBezTo>
                    <a:pt x="187" y="168"/>
                    <a:pt x="208" y="190"/>
                    <a:pt x="251" y="190"/>
                  </a:cubicBezTo>
                  <a:cubicBezTo>
                    <a:pt x="286" y="190"/>
                    <a:pt x="325" y="173"/>
                    <a:pt x="338" y="164"/>
                  </a:cubicBezTo>
                  <a:cubicBezTo>
                    <a:pt x="346" y="175"/>
                    <a:pt x="362" y="190"/>
                    <a:pt x="411" y="190"/>
                  </a:cubicBezTo>
                  <a:cubicBezTo>
                    <a:pt x="444" y="190"/>
                    <a:pt x="464" y="179"/>
                    <a:pt x="477" y="163"/>
                  </a:cubicBezTo>
                  <a:cubicBezTo>
                    <a:pt x="477" y="171"/>
                    <a:pt x="478" y="179"/>
                    <a:pt x="478" y="185"/>
                  </a:cubicBezTo>
                  <a:cubicBezTo>
                    <a:pt x="498" y="189"/>
                    <a:pt x="498" y="189"/>
                    <a:pt x="498" y="189"/>
                  </a:cubicBezTo>
                  <a:cubicBezTo>
                    <a:pt x="497" y="168"/>
                    <a:pt x="498" y="97"/>
                    <a:pt x="498" y="96"/>
                  </a:cubicBezTo>
                  <a:moveTo>
                    <a:pt x="184" y="107"/>
                  </a:moveTo>
                  <a:cubicBezTo>
                    <a:pt x="184" y="107"/>
                    <a:pt x="178" y="65"/>
                    <a:pt x="201" y="39"/>
                  </a:cubicBezTo>
                  <a:cubicBezTo>
                    <a:pt x="212" y="26"/>
                    <a:pt x="229" y="19"/>
                    <a:pt x="251" y="19"/>
                  </a:cubicBezTo>
                  <a:cubicBezTo>
                    <a:pt x="275" y="19"/>
                    <a:pt x="295" y="28"/>
                    <a:pt x="297" y="37"/>
                  </a:cubicBezTo>
                  <a:cubicBezTo>
                    <a:pt x="299" y="44"/>
                    <a:pt x="292" y="53"/>
                    <a:pt x="261" y="78"/>
                  </a:cubicBezTo>
                  <a:cubicBezTo>
                    <a:pt x="261" y="78"/>
                    <a:pt x="230" y="105"/>
                    <a:pt x="190" y="128"/>
                  </a:cubicBezTo>
                  <a:cubicBezTo>
                    <a:pt x="187" y="122"/>
                    <a:pt x="185" y="115"/>
                    <a:pt x="184" y="107"/>
                  </a:cubicBezTo>
                  <a:moveTo>
                    <a:pt x="462" y="151"/>
                  </a:moveTo>
                  <a:cubicBezTo>
                    <a:pt x="450" y="164"/>
                    <a:pt x="433" y="170"/>
                    <a:pt x="411" y="170"/>
                  </a:cubicBezTo>
                  <a:cubicBezTo>
                    <a:pt x="361" y="170"/>
                    <a:pt x="356" y="151"/>
                    <a:pt x="356" y="151"/>
                  </a:cubicBezTo>
                  <a:cubicBezTo>
                    <a:pt x="350" y="140"/>
                    <a:pt x="367" y="116"/>
                    <a:pt x="472" y="60"/>
                  </a:cubicBezTo>
                  <a:cubicBezTo>
                    <a:pt x="475" y="67"/>
                    <a:pt x="477" y="75"/>
                    <a:pt x="479" y="83"/>
                  </a:cubicBezTo>
                  <a:cubicBezTo>
                    <a:pt x="479" y="83"/>
                    <a:pt x="484" y="125"/>
                    <a:pt x="462" y="15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Rectangle 16">
              <a:extLst>
                <a:ext uri="{FF2B5EF4-FFF2-40B4-BE49-F238E27FC236}">
                  <a16:creationId xmlns:a16="http://schemas.microsoft.com/office/drawing/2014/main" id="{B32124BB-315A-4642-3185-D0F09F05E9F3}"/>
                </a:ext>
              </a:extLst>
            </p:cNvPr>
            <p:cNvSpPr>
              <a:spLocks noChangeArrowheads="1"/>
            </p:cNvSpPr>
            <p:nvPr userDrawn="1"/>
          </p:nvSpPr>
          <p:spPr bwMode="auto">
            <a:xfrm>
              <a:off x="526" y="4057"/>
              <a:ext cx="174"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Rectangle 17">
              <a:extLst>
                <a:ext uri="{FF2B5EF4-FFF2-40B4-BE49-F238E27FC236}">
                  <a16:creationId xmlns:a16="http://schemas.microsoft.com/office/drawing/2014/main" id="{283D2C2C-F437-0747-2745-E4E3B6D20760}"/>
                </a:ext>
              </a:extLst>
            </p:cNvPr>
            <p:cNvSpPr>
              <a:spLocks noChangeArrowheads="1"/>
            </p:cNvSpPr>
            <p:nvPr userDrawn="1"/>
          </p:nvSpPr>
          <p:spPr bwMode="auto">
            <a:xfrm>
              <a:off x="526" y="4057"/>
              <a:ext cx="174" cy="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Citation</a:t>
            </a:r>
          </a:p>
          <a:p>
            <a:endParaRPr lang="fr-FR" sz="1200" dirty="0">
              <a:solidFill>
                <a:schemeClr val="bg1">
                  <a:lumMod val="50000"/>
                </a:schemeClr>
              </a:solidFill>
            </a:endParaRPr>
          </a:p>
        </p:txBody>
      </p:sp>
      <p:sp>
        <p:nvSpPr>
          <p:cNvPr id="13" name="ZoneTexte 12">
            <a:extLst>
              <a:ext uri="{FF2B5EF4-FFF2-40B4-BE49-F238E27FC236}">
                <a16:creationId xmlns:a16="http://schemas.microsoft.com/office/drawing/2014/main" id="{00475712-48BB-EC3B-E6C3-3284AF014AB8}"/>
              </a:ext>
            </a:extLst>
          </p:cNvPr>
          <p:cNvSpPr txBox="1"/>
          <p:nvPr userDrawn="1"/>
        </p:nvSpPr>
        <p:spPr>
          <a:xfrm>
            <a:off x="327692" y="1548040"/>
            <a:ext cx="1325468" cy="2169825"/>
          </a:xfrm>
          <a:prstGeom prst="rect">
            <a:avLst/>
          </a:prstGeom>
          <a:noFill/>
        </p:spPr>
        <p:txBody>
          <a:bodyPr wrap="square" rtlCol="0">
            <a:spAutoFit/>
          </a:bodyPr>
          <a:lstStyle/>
          <a:p>
            <a:pPr algn="r"/>
            <a:r>
              <a:rPr lang="fr-FR" sz="13500" dirty="0">
                <a:solidFill>
                  <a:schemeClr val="bg1"/>
                </a:solidFill>
                <a:latin typeface="+mj-lt"/>
              </a:rPr>
              <a:t>“</a:t>
            </a:r>
          </a:p>
        </p:txBody>
      </p:sp>
      <p:sp>
        <p:nvSpPr>
          <p:cNvPr id="2" name="Titre 1">
            <a:extLst>
              <a:ext uri="{FF2B5EF4-FFF2-40B4-BE49-F238E27FC236}">
                <a16:creationId xmlns:a16="http://schemas.microsoft.com/office/drawing/2014/main" id="{2C297F72-9AE9-FCA1-E35C-172594739B42}"/>
              </a:ext>
            </a:extLst>
          </p:cNvPr>
          <p:cNvSpPr>
            <a:spLocks noGrp="1"/>
          </p:cNvSpPr>
          <p:nvPr>
            <p:ph type="title" hasCustomPrompt="1"/>
          </p:nvPr>
        </p:nvSpPr>
        <p:spPr>
          <a:xfrm>
            <a:off x="1734459" y="2171700"/>
            <a:ext cx="7380000" cy="2400300"/>
          </a:xfrm>
        </p:spPr>
        <p:txBody>
          <a:bodyPr anchor="t">
            <a:normAutofit/>
          </a:bodyPr>
          <a:lstStyle>
            <a:lvl1pPr>
              <a:defRPr sz="4000">
                <a:solidFill>
                  <a:schemeClr val="bg1"/>
                </a:solidFill>
              </a:defRPr>
            </a:lvl1pPr>
          </a:lstStyle>
          <a:p>
            <a:r>
              <a:rPr lang="fr-FR" dirty="0"/>
              <a:t>Ici votre citation qui peut être sur plusieurs lignes ’’ </a:t>
            </a:r>
          </a:p>
        </p:txBody>
      </p:sp>
      <p:sp>
        <p:nvSpPr>
          <p:cNvPr id="15" name="ZoneTexte 14">
            <a:extLst>
              <a:ext uri="{FF2B5EF4-FFF2-40B4-BE49-F238E27FC236}">
                <a16:creationId xmlns:a16="http://schemas.microsoft.com/office/drawing/2014/main" id="{19AF9AF5-2FC3-0945-F0DB-EE6D50A5F6C8}"/>
              </a:ext>
            </a:extLst>
          </p:cNvPr>
          <p:cNvSpPr txBox="1"/>
          <p:nvPr userDrawn="1"/>
        </p:nvSpPr>
        <p:spPr>
          <a:xfrm>
            <a:off x="-101600" y="6858000"/>
            <a:ext cx="12192000" cy="461665"/>
          </a:xfrm>
          <a:prstGeom prst="rect">
            <a:avLst/>
          </a:prstGeom>
          <a:noFill/>
        </p:spPr>
        <p:txBody>
          <a:bodyPr wrap="square" rtlCol="0">
            <a:spAutoFit/>
          </a:bodyPr>
          <a:lstStyle/>
          <a:p>
            <a:r>
              <a:rPr lang="fr-FR" sz="1200" dirty="0">
                <a:solidFill>
                  <a:schemeClr val="bg1">
                    <a:lumMod val="50000"/>
                  </a:schemeClr>
                </a:solidFill>
              </a:rPr>
              <a:t>Astuce :Pour fermer les guillemets de fin de citation ajoutez 2 apostrophes à la fin de votre texte (touche [4] du clavier)</a:t>
            </a:r>
          </a:p>
          <a:p>
            <a:endParaRPr lang="fr-FR" sz="1200" dirty="0">
              <a:solidFill>
                <a:schemeClr val="bg1">
                  <a:lumMod val="50000"/>
                </a:schemeClr>
              </a:solidFill>
            </a:endParaRPr>
          </a:p>
        </p:txBody>
      </p:sp>
      <p:pic>
        <p:nvPicPr>
          <p:cNvPr id="24" name="Image 23">
            <a:extLst>
              <a:ext uri="{FF2B5EF4-FFF2-40B4-BE49-F238E27FC236}">
                <a16:creationId xmlns:a16="http://schemas.microsoft.com/office/drawing/2014/main" id="{2E000BD1-941E-96DB-8740-6C7D2BD0E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9791" r="39816"/>
          <a:stretch/>
        </p:blipFill>
        <p:spPr>
          <a:xfrm>
            <a:off x="9369599" y="0"/>
            <a:ext cx="2822401" cy="2475345"/>
          </a:xfrm>
          <a:prstGeom prst="rect">
            <a:avLst/>
          </a:prstGeom>
        </p:spPr>
      </p:pic>
    </p:spTree>
    <p:extLst>
      <p:ext uri="{BB962C8B-B14F-4D97-AF65-F5344CB8AC3E}">
        <p14:creationId xmlns:p14="http://schemas.microsoft.com/office/powerpoint/2010/main" val="1002934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itation Bleu foncé">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2B122C-7C32-00D5-5677-35CC8ABC822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4" name="Espace réservé de la date 3">
            <a:extLst>
              <a:ext uri="{FF2B5EF4-FFF2-40B4-BE49-F238E27FC236}">
                <a16:creationId xmlns:a16="http://schemas.microsoft.com/office/drawing/2014/main" id="{E1D6D37F-6A1E-3B66-26C8-C0F17D653E9C}"/>
              </a:ext>
            </a:extLst>
          </p:cNvPr>
          <p:cNvSpPr>
            <a:spLocks noGrp="1"/>
          </p:cNvSpPr>
          <p:nvPr>
            <p:ph type="dt" sz="half" idx="10"/>
          </p:nvPr>
        </p:nvSpPr>
        <p:spPr/>
        <p:txBody>
          <a:bodyPr/>
          <a:lstStyle>
            <a:lvl1pPr>
              <a:defRPr>
                <a:solidFill>
                  <a:schemeClr val="bg1"/>
                </a:solidFill>
              </a:defRPr>
            </a:lvl1pPr>
          </a:lstStyle>
          <a:p>
            <a:r>
              <a:rPr lang="fr-FR"/>
              <a:t>28/10/2022</a:t>
            </a:r>
          </a:p>
        </p:txBody>
      </p:sp>
      <p:sp>
        <p:nvSpPr>
          <p:cNvPr id="5" name="Espace réservé du pied de page 4">
            <a:extLst>
              <a:ext uri="{FF2B5EF4-FFF2-40B4-BE49-F238E27FC236}">
                <a16:creationId xmlns:a16="http://schemas.microsoft.com/office/drawing/2014/main" id="{ACD2F82D-AC61-B9F7-103B-D5B5DE390A6A}"/>
              </a:ext>
            </a:extLst>
          </p:cNvPr>
          <p:cNvSpPr>
            <a:spLocks noGrp="1"/>
          </p:cNvSpPr>
          <p:nvPr>
            <p:ph type="ftr" sz="quarter" idx="11"/>
          </p:nvPr>
        </p:nvSpPr>
        <p:spPr/>
        <p:txBody>
          <a:bodyPr/>
          <a:lstStyle>
            <a:lvl1pPr>
              <a:defRPr>
                <a:solidFill>
                  <a:schemeClr val="bg1"/>
                </a:solidFill>
              </a:defRPr>
            </a:lvl1p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38DBE8A5-A5C2-8825-ACF1-34BE5DCD04B0}"/>
              </a:ext>
            </a:extLst>
          </p:cNvPr>
          <p:cNvSpPr>
            <a:spLocks noGrp="1"/>
          </p:cNvSpPr>
          <p:nvPr>
            <p:ph type="sldNum" sz="quarter" idx="12"/>
          </p:nvPr>
        </p:nvSpPr>
        <p:spPr/>
        <p:txBody>
          <a:bodyPr/>
          <a:lstStyle>
            <a:lvl1pPr>
              <a:defRPr>
                <a:solidFill>
                  <a:schemeClr val="bg1"/>
                </a:solidFill>
              </a:defRPr>
            </a:lvl1pPr>
          </a:lstStyle>
          <a:p>
            <a:fld id="{0CBC77A0-1F4E-42FF-9FFC-F45C3A64AF90}" type="slidenum">
              <a:rPr lang="fr-FR" smtClean="0"/>
              <a:pPr/>
              <a:t>‹#›</a:t>
            </a:fld>
            <a:endParaRPr lang="fr-FR"/>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Citation Bleu foncé</a:t>
            </a:r>
          </a:p>
          <a:p>
            <a:endParaRPr lang="fr-FR" sz="1200" dirty="0">
              <a:solidFill>
                <a:schemeClr val="bg1">
                  <a:lumMod val="50000"/>
                </a:schemeClr>
              </a:solidFill>
            </a:endParaRPr>
          </a:p>
        </p:txBody>
      </p:sp>
      <p:sp>
        <p:nvSpPr>
          <p:cNvPr id="13" name="ZoneTexte 12">
            <a:extLst>
              <a:ext uri="{FF2B5EF4-FFF2-40B4-BE49-F238E27FC236}">
                <a16:creationId xmlns:a16="http://schemas.microsoft.com/office/drawing/2014/main" id="{00475712-48BB-EC3B-E6C3-3284AF014AB8}"/>
              </a:ext>
            </a:extLst>
          </p:cNvPr>
          <p:cNvSpPr txBox="1"/>
          <p:nvPr userDrawn="1"/>
        </p:nvSpPr>
        <p:spPr>
          <a:xfrm>
            <a:off x="327692" y="1548040"/>
            <a:ext cx="1325468" cy="2169825"/>
          </a:xfrm>
          <a:prstGeom prst="rect">
            <a:avLst/>
          </a:prstGeom>
          <a:noFill/>
        </p:spPr>
        <p:txBody>
          <a:bodyPr wrap="square" rtlCol="0">
            <a:spAutoFit/>
          </a:bodyPr>
          <a:lstStyle/>
          <a:p>
            <a:pPr algn="r"/>
            <a:r>
              <a:rPr lang="fr-FR" sz="13500" dirty="0">
                <a:solidFill>
                  <a:schemeClr val="bg1"/>
                </a:solidFill>
                <a:latin typeface="+mj-lt"/>
              </a:rPr>
              <a:t>“</a:t>
            </a:r>
          </a:p>
        </p:txBody>
      </p:sp>
      <p:sp>
        <p:nvSpPr>
          <p:cNvPr id="15" name="ZoneTexte 14">
            <a:extLst>
              <a:ext uri="{FF2B5EF4-FFF2-40B4-BE49-F238E27FC236}">
                <a16:creationId xmlns:a16="http://schemas.microsoft.com/office/drawing/2014/main" id="{19AF9AF5-2FC3-0945-F0DB-EE6D50A5F6C8}"/>
              </a:ext>
            </a:extLst>
          </p:cNvPr>
          <p:cNvSpPr txBox="1"/>
          <p:nvPr userDrawn="1"/>
        </p:nvSpPr>
        <p:spPr>
          <a:xfrm>
            <a:off x="-101600" y="6858000"/>
            <a:ext cx="12192000" cy="461665"/>
          </a:xfrm>
          <a:prstGeom prst="rect">
            <a:avLst/>
          </a:prstGeom>
          <a:noFill/>
        </p:spPr>
        <p:txBody>
          <a:bodyPr wrap="square" rtlCol="0">
            <a:spAutoFit/>
          </a:bodyPr>
          <a:lstStyle/>
          <a:p>
            <a:r>
              <a:rPr lang="fr-FR" sz="1200" dirty="0">
                <a:solidFill>
                  <a:schemeClr val="bg1">
                    <a:lumMod val="50000"/>
                  </a:schemeClr>
                </a:solidFill>
              </a:rPr>
              <a:t>Astuce :Pour fermer les guillemets de fin de citation ajoutez 2 apostrophes à la fin de votre texte (touche [4] du clavier)</a:t>
            </a:r>
          </a:p>
          <a:p>
            <a:endParaRPr lang="fr-FR" sz="1200" dirty="0">
              <a:solidFill>
                <a:schemeClr val="bg1">
                  <a:lumMod val="50000"/>
                </a:schemeClr>
              </a:solidFill>
            </a:endParaRPr>
          </a:p>
        </p:txBody>
      </p:sp>
      <p:pic>
        <p:nvPicPr>
          <p:cNvPr id="14" name="Image 13">
            <a:extLst>
              <a:ext uri="{FF2B5EF4-FFF2-40B4-BE49-F238E27FC236}">
                <a16:creationId xmlns:a16="http://schemas.microsoft.com/office/drawing/2014/main" id="{2E000BD1-941E-96DB-8740-6C7D2BD0E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9791" r="39816"/>
          <a:stretch/>
        </p:blipFill>
        <p:spPr>
          <a:xfrm>
            <a:off x="9369599" y="0"/>
            <a:ext cx="2822401" cy="2475345"/>
          </a:xfrm>
          <a:prstGeom prst="rect">
            <a:avLst/>
          </a:prstGeom>
        </p:spPr>
      </p:pic>
      <p:pic>
        <p:nvPicPr>
          <p:cNvPr id="16" name="Logo CEA">
            <a:extLst>
              <a:ext uri="{FF2B5EF4-FFF2-40B4-BE49-F238E27FC236}">
                <a16:creationId xmlns:a16="http://schemas.microsoft.com/office/drawing/2014/main" id="{87F05716-C695-E053-1C8E-FF81717567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7897" y="6343650"/>
            <a:ext cx="365991" cy="365991"/>
          </a:xfrm>
          <a:prstGeom prst="rect">
            <a:avLst/>
          </a:prstGeom>
        </p:spPr>
      </p:pic>
      <p:sp>
        <p:nvSpPr>
          <p:cNvPr id="8" name="Espace réservé du texte 2">
            <a:extLst>
              <a:ext uri="{FF2B5EF4-FFF2-40B4-BE49-F238E27FC236}">
                <a16:creationId xmlns:a16="http://schemas.microsoft.com/office/drawing/2014/main" id="{CD1C80FF-3EC2-C65E-39A3-3D5B556D3A76}"/>
              </a:ext>
            </a:extLst>
          </p:cNvPr>
          <p:cNvSpPr>
            <a:spLocks noGrp="1"/>
          </p:cNvSpPr>
          <p:nvPr>
            <p:ph type="body" idx="1" hasCustomPrompt="1"/>
          </p:nvPr>
        </p:nvSpPr>
        <p:spPr>
          <a:xfrm>
            <a:off x="1734459" y="4702629"/>
            <a:ext cx="7380000" cy="504372"/>
          </a:xfrm>
        </p:spPr>
        <p:txBody>
          <a:bodyPr anchor="t">
            <a:normAutofit/>
          </a:bodyPr>
          <a:lstStyle>
            <a:lvl1pPr marL="0" indent="0" algn="r">
              <a:buNone/>
              <a:defRPr sz="1800" i="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Ici l’auteur de la citation</a:t>
            </a:r>
          </a:p>
        </p:txBody>
      </p:sp>
      <p:sp>
        <p:nvSpPr>
          <p:cNvPr id="9" name="Titre 1">
            <a:extLst>
              <a:ext uri="{FF2B5EF4-FFF2-40B4-BE49-F238E27FC236}">
                <a16:creationId xmlns:a16="http://schemas.microsoft.com/office/drawing/2014/main" id="{DD99EE02-4A21-0C84-48D4-82F813D3CEA1}"/>
              </a:ext>
            </a:extLst>
          </p:cNvPr>
          <p:cNvSpPr>
            <a:spLocks noGrp="1"/>
          </p:cNvSpPr>
          <p:nvPr>
            <p:ph type="title" hasCustomPrompt="1"/>
          </p:nvPr>
        </p:nvSpPr>
        <p:spPr>
          <a:xfrm>
            <a:off x="1734459" y="2171700"/>
            <a:ext cx="7380000" cy="2400300"/>
          </a:xfrm>
        </p:spPr>
        <p:txBody>
          <a:bodyPr anchor="t">
            <a:normAutofit/>
          </a:bodyPr>
          <a:lstStyle>
            <a:lvl1pPr>
              <a:defRPr sz="4000">
                <a:solidFill>
                  <a:schemeClr val="bg1"/>
                </a:solidFill>
              </a:defRPr>
            </a:lvl1pPr>
          </a:lstStyle>
          <a:p>
            <a:r>
              <a:rPr lang="fr-FR" dirty="0"/>
              <a:t>Ici votre citation qui peut être sur plusieurs lignes ’’ </a:t>
            </a:r>
          </a:p>
        </p:txBody>
      </p:sp>
    </p:spTree>
    <p:extLst>
      <p:ext uri="{BB962C8B-B14F-4D97-AF65-F5344CB8AC3E}">
        <p14:creationId xmlns:p14="http://schemas.microsoft.com/office/powerpoint/2010/main" val="42398024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itation clai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2B122C-7C32-00D5-5677-35CC8ABC8223}"/>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sp>
        <p:nvSpPr>
          <p:cNvPr id="4" name="Espace réservé de la date 3">
            <a:extLst>
              <a:ext uri="{FF2B5EF4-FFF2-40B4-BE49-F238E27FC236}">
                <a16:creationId xmlns:a16="http://schemas.microsoft.com/office/drawing/2014/main" id="{E1D6D37F-6A1E-3B66-26C8-C0F17D653E9C}"/>
              </a:ext>
            </a:extLst>
          </p:cNvPr>
          <p:cNvSpPr>
            <a:spLocks noGrp="1"/>
          </p:cNvSpPr>
          <p:nvPr>
            <p:ph type="dt" sz="half" idx="10"/>
          </p:nvPr>
        </p:nvSpPr>
        <p:spPr/>
        <p:txBody>
          <a:bodyPr/>
          <a:lstStyle>
            <a:lvl1pPr>
              <a:defRPr>
                <a:solidFill>
                  <a:schemeClr val="bg1"/>
                </a:solidFill>
              </a:defRPr>
            </a:lvl1pPr>
          </a:lstStyle>
          <a:p>
            <a:r>
              <a:rPr lang="fr-FR"/>
              <a:t>28/10/2022</a:t>
            </a:r>
          </a:p>
        </p:txBody>
      </p:sp>
      <p:sp>
        <p:nvSpPr>
          <p:cNvPr id="5" name="Espace réservé du pied de page 4">
            <a:extLst>
              <a:ext uri="{FF2B5EF4-FFF2-40B4-BE49-F238E27FC236}">
                <a16:creationId xmlns:a16="http://schemas.microsoft.com/office/drawing/2014/main" id="{ACD2F82D-AC61-B9F7-103B-D5B5DE390A6A}"/>
              </a:ext>
            </a:extLst>
          </p:cNvPr>
          <p:cNvSpPr>
            <a:spLocks noGrp="1"/>
          </p:cNvSpPr>
          <p:nvPr>
            <p:ph type="ftr" sz="quarter" idx="11"/>
          </p:nvPr>
        </p:nvSpPr>
        <p:spPr/>
        <p:txBody>
          <a:bodyPr/>
          <a:lstStyle>
            <a:lvl1pPr>
              <a:defRPr>
                <a:solidFill>
                  <a:schemeClr val="bg1"/>
                </a:solidFill>
              </a:defRPr>
            </a:lvl1p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38DBE8A5-A5C2-8825-ACF1-34BE5DCD04B0}"/>
              </a:ext>
            </a:extLst>
          </p:cNvPr>
          <p:cNvSpPr>
            <a:spLocks noGrp="1"/>
          </p:cNvSpPr>
          <p:nvPr>
            <p:ph type="sldNum" sz="quarter" idx="12"/>
          </p:nvPr>
        </p:nvSpPr>
        <p:spPr/>
        <p:txBody>
          <a:bodyPr/>
          <a:lstStyle>
            <a:lvl1pPr>
              <a:defRPr>
                <a:solidFill>
                  <a:schemeClr val="bg1"/>
                </a:solidFill>
              </a:defRPr>
            </a:lvl1pPr>
          </a:lstStyle>
          <a:p>
            <a:fld id="{0CBC77A0-1F4E-42FF-9FFC-F45C3A64AF90}" type="slidenum">
              <a:rPr lang="fr-FR" smtClean="0"/>
              <a:pPr/>
              <a:t>‹#›</a:t>
            </a:fld>
            <a:endParaRPr lang="fr-FR"/>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Citation claire</a:t>
            </a:r>
          </a:p>
        </p:txBody>
      </p:sp>
      <p:sp>
        <p:nvSpPr>
          <p:cNvPr id="13" name="ZoneTexte 12">
            <a:extLst>
              <a:ext uri="{FF2B5EF4-FFF2-40B4-BE49-F238E27FC236}">
                <a16:creationId xmlns:a16="http://schemas.microsoft.com/office/drawing/2014/main" id="{00475712-48BB-EC3B-E6C3-3284AF014AB8}"/>
              </a:ext>
            </a:extLst>
          </p:cNvPr>
          <p:cNvSpPr txBox="1"/>
          <p:nvPr userDrawn="1"/>
        </p:nvSpPr>
        <p:spPr>
          <a:xfrm>
            <a:off x="327692" y="1548040"/>
            <a:ext cx="1325468" cy="2169825"/>
          </a:xfrm>
          <a:prstGeom prst="rect">
            <a:avLst/>
          </a:prstGeom>
          <a:noFill/>
        </p:spPr>
        <p:txBody>
          <a:bodyPr wrap="square" rtlCol="0">
            <a:spAutoFit/>
          </a:bodyPr>
          <a:lstStyle/>
          <a:p>
            <a:pPr algn="r"/>
            <a:r>
              <a:rPr lang="fr-FR" sz="13500" dirty="0">
                <a:solidFill>
                  <a:schemeClr val="tx2"/>
                </a:solidFill>
                <a:latin typeface="+mj-lt"/>
              </a:rPr>
              <a:t>“</a:t>
            </a:r>
          </a:p>
        </p:txBody>
      </p:sp>
      <p:sp>
        <p:nvSpPr>
          <p:cNvPr id="15" name="ZoneTexte 14">
            <a:extLst>
              <a:ext uri="{FF2B5EF4-FFF2-40B4-BE49-F238E27FC236}">
                <a16:creationId xmlns:a16="http://schemas.microsoft.com/office/drawing/2014/main" id="{19AF9AF5-2FC3-0945-F0DB-EE6D50A5F6C8}"/>
              </a:ext>
            </a:extLst>
          </p:cNvPr>
          <p:cNvSpPr txBox="1"/>
          <p:nvPr userDrawn="1"/>
        </p:nvSpPr>
        <p:spPr>
          <a:xfrm>
            <a:off x="-101600" y="6858000"/>
            <a:ext cx="12192000" cy="461665"/>
          </a:xfrm>
          <a:prstGeom prst="rect">
            <a:avLst/>
          </a:prstGeom>
          <a:noFill/>
        </p:spPr>
        <p:txBody>
          <a:bodyPr wrap="square" rtlCol="0">
            <a:spAutoFit/>
          </a:bodyPr>
          <a:lstStyle/>
          <a:p>
            <a:r>
              <a:rPr lang="fr-FR" sz="1200" dirty="0">
                <a:solidFill>
                  <a:schemeClr val="bg1">
                    <a:lumMod val="50000"/>
                  </a:schemeClr>
                </a:solidFill>
              </a:rPr>
              <a:t>Astuce :Pour fermer les guillemets de fin de citation ajoutez 2 apostrophes à la fin de votre texte (touche [4] du clavier)</a:t>
            </a:r>
          </a:p>
          <a:p>
            <a:endParaRPr lang="fr-FR" sz="1200" dirty="0">
              <a:solidFill>
                <a:schemeClr val="bg1">
                  <a:lumMod val="50000"/>
                </a:schemeClr>
              </a:solidFill>
            </a:endParaRPr>
          </a:p>
        </p:txBody>
      </p:sp>
      <p:pic>
        <p:nvPicPr>
          <p:cNvPr id="14" name="PATTERN CARRE DECAL">
            <a:extLst>
              <a:ext uri="{FF2B5EF4-FFF2-40B4-BE49-F238E27FC236}">
                <a16:creationId xmlns:a16="http://schemas.microsoft.com/office/drawing/2014/main" id="{B904F070-A99F-1AC0-845C-9E05CE6DF32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9705" r="39861" b="-1"/>
          <a:stretch/>
        </p:blipFill>
        <p:spPr>
          <a:xfrm>
            <a:off x="9406296" y="-1"/>
            <a:ext cx="2785704" cy="2447637"/>
          </a:xfrm>
          <a:prstGeom prst="rect">
            <a:avLst/>
          </a:prstGeom>
        </p:spPr>
      </p:pic>
      <p:pic>
        <p:nvPicPr>
          <p:cNvPr id="16" name="Logo CEA">
            <a:extLst>
              <a:ext uri="{FF2B5EF4-FFF2-40B4-BE49-F238E27FC236}">
                <a16:creationId xmlns:a16="http://schemas.microsoft.com/office/drawing/2014/main" id="{87F05716-C695-E053-1C8E-FF81717567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7897" y="6343650"/>
            <a:ext cx="365991" cy="365991"/>
          </a:xfrm>
          <a:prstGeom prst="rect">
            <a:avLst/>
          </a:prstGeom>
        </p:spPr>
      </p:pic>
      <p:sp>
        <p:nvSpPr>
          <p:cNvPr id="8" name="Espace réservé du texte 2">
            <a:extLst>
              <a:ext uri="{FF2B5EF4-FFF2-40B4-BE49-F238E27FC236}">
                <a16:creationId xmlns:a16="http://schemas.microsoft.com/office/drawing/2014/main" id="{930F834B-23C4-8EC1-2C21-5E1E110A7BF9}"/>
              </a:ext>
            </a:extLst>
          </p:cNvPr>
          <p:cNvSpPr>
            <a:spLocks noGrp="1"/>
          </p:cNvSpPr>
          <p:nvPr>
            <p:ph type="body" idx="1" hasCustomPrompt="1"/>
          </p:nvPr>
        </p:nvSpPr>
        <p:spPr>
          <a:xfrm>
            <a:off x="1734459" y="4702629"/>
            <a:ext cx="7380000" cy="504372"/>
          </a:xfrm>
        </p:spPr>
        <p:txBody>
          <a:bodyPr anchor="t">
            <a:normAutofit/>
          </a:bodyPr>
          <a:lstStyle>
            <a:lvl1pPr marL="0" indent="0" algn="r">
              <a:buNone/>
              <a:defRPr sz="18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Ici l’auteur de la citation</a:t>
            </a:r>
          </a:p>
        </p:txBody>
      </p:sp>
      <p:sp>
        <p:nvSpPr>
          <p:cNvPr id="9" name="Titre 1">
            <a:extLst>
              <a:ext uri="{FF2B5EF4-FFF2-40B4-BE49-F238E27FC236}">
                <a16:creationId xmlns:a16="http://schemas.microsoft.com/office/drawing/2014/main" id="{A31F7F2B-1941-1250-D680-FD079465EC46}"/>
              </a:ext>
            </a:extLst>
          </p:cNvPr>
          <p:cNvSpPr>
            <a:spLocks noGrp="1"/>
          </p:cNvSpPr>
          <p:nvPr>
            <p:ph type="title" hasCustomPrompt="1"/>
          </p:nvPr>
        </p:nvSpPr>
        <p:spPr>
          <a:xfrm>
            <a:off x="1734459" y="2171700"/>
            <a:ext cx="7380000" cy="2400300"/>
          </a:xfrm>
        </p:spPr>
        <p:txBody>
          <a:bodyPr anchor="t">
            <a:normAutofit/>
          </a:bodyPr>
          <a:lstStyle>
            <a:lvl1pPr>
              <a:defRPr sz="4000">
                <a:solidFill>
                  <a:schemeClr val="tx1"/>
                </a:solidFill>
              </a:defRPr>
            </a:lvl1pPr>
          </a:lstStyle>
          <a:p>
            <a:r>
              <a:rPr lang="fr-FR" dirty="0"/>
              <a:t>Ici votre citation qui peut être sur plusieurs lignes ’’ </a:t>
            </a:r>
          </a:p>
        </p:txBody>
      </p:sp>
    </p:spTree>
    <p:extLst>
      <p:ext uri="{BB962C8B-B14F-4D97-AF65-F5344CB8AC3E}">
        <p14:creationId xmlns:p14="http://schemas.microsoft.com/office/powerpoint/2010/main" val="42113619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itation Gri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2B122C-7C32-00D5-5677-35CC8ABC8223}"/>
              </a:ext>
            </a:extLst>
          </p:cNvPr>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sp>
        <p:nvSpPr>
          <p:cNvPr id="4" name="Espace réservé de la date 3">
            <a:extLst>
              <a:ext uri="{FF2B5EF4-FFF2-40B4-BE49-F238E27FC236}">
                <a16:creationId xmlns:a16="http://schemas.microsoft.com/office/drawing/2014/main" id="{E1D6D37F-6A1E-3B66-26C8-C0F17D653E9C}"/>
              </a:ext>
            </a:extLst>
          </p:cNvPr>
          <p:cNvSpPr>
            <a:spLocks noGrp="1"/>
          </p:cNvSpPr>
          <p:nvPr>
            <p:ph type="dt" sz="half" idx="10"/>
          </p:nvPr>
        </p:nvSpPr>
        <p:spPr/>
        <p:txBody>
          <a:bodyPr/>
          <a:lstStyle>
            <a:lvl1pPr>
              <a:defRPr>
                <a:solidFill>
                  <a:schemeClr val="bg1"/>
                </a:solidFill>
              </a:defRPr>
            </a:lvl1pPr>
          </a:lstStyle>
          <a:p>
            <a:r>
              <a:rPr lang="fr-FR"/>
              <a:t>28/10/2022</a:t>
            </a:r>
          </a:p>
        </p:txBody>
      </p:sp>
      <p:sp>
        <p:nvSpPr>
          <p:cNvPr id="5" name="Espace réservé du pied de page 4">
            <a:extLst>
              <a:ext uri="{FF2B5EF4-FFF2-40B4-BE49-F238E27FC236}">
                <a16:creationId xmlns:a16="http://schemas.microsoft.com/office/drawing/2014/main" id="{ACD2F82D-AC61-B9F7-103B-D5B5DE390A6A}"/>
              </a:ext>
            </a:extLst>
          </p:cNvPr>
          <p:cNvSpPr>
            <a:spLocks noGrp="1"/>
          </p:cNvSpPr>
          <p:nvPr>
            <p:ph type="ftr" sz="quarter" idx="11"/>
          </p:nvPr>
        </p:nvSpPr>
        <p:spPr/>
        <p:txBody>
          <a:bodyPr/>
          <a:lstStyle>
            <a:lvl1pPr>
              <a:defRPr>
                <a:solidFill>
                  <a:schemeClr val="bg1"/>
                </a:solidFill>
              </a:defRPr>
            </a:lvl1p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38DBE8A5-A5C2-8825-ACF1-34BE5DCD04B0}"/>
              </a:ext>
            </a:extLst>
          </p:cNvPr>
          <p:cNvSpPr>
            <a:spLocks noGrp="1"/>
          </p:cNvSpPr>
          <p:nvPr>
            <p:ph type="sldNum" sz="quarter" idx="12"/>
          </p:nvPr>
        </p:nvSpPr>
        <p:spPr/>
        <p:txBody>
          <a:bodyPr/>
          <a:lstStyle>
            <a:lvl1pPr>
              <a:defRPr>
                <a:solidFill>
                  <a:schemeClr val="tx2"/>
                </a:solidFill>
              </a:defRPr>
            </a:lvl1pPr>
          </a:lstStyle>
          <a:p>
            <a:fld id="{0CBC77A0-1F4E-42FF-9FFC-F45C3A64AF90}" type="slidenum">
              <a:rPr lang="fr-FR" smtClean="0"/>
              <a:pPr/>
              <a:t>‹#›</a:t>
            </a:fld>
            <a:endParaRPr lang="fr-FR" dirty="0"/>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Citation Gris</a:t>
            </a:r>
          </a:p>
          <a:p>
            <a:endParaRPr lang="fr-FR" sz="1200" dirty="0">
              <a:solidFill>
                <a:schemeClr val="bg1">
                  <a:lumMod val="50000"/>
                </a:schemeClr>
              </a:solidFill>
            </a:endParaRPr>
          </a:p>
        </p:txBody>
      </p:sp>
      <p:sp>
        <p:nvSpPr>
          <p:cNvPr id="13" name="ZoneTexte 12">
            <a:extLst>
              <a:ext uri="{FF2B5EF4-FFF2-40B4-BE49-F238E27FC236}">
                <a16:creationId xmlns:a16="http://schemas.microsoft.com/office/drawing/2014/main" id="{00475712-48BB-EC3B-E6C3-3284AF014AB8}"/>
              </a:ext>
            </a:extLst>
          </p:cNvPr>
          <p:cNvSpPr txBox="1"/>
          <p:nvPr userDrawn="1"/>
        </p:nvSpPr>
        <p:spPr>
          <a:xfrm>
            <a:off x="327692" y="1548040"/>
            <a:ext cx="1325468" cy="2169825"/>
          </a:xfrm>
          <a:prstGeom prst="rect">
            <a:avLst/>
          </a:prstGeom>
          <a:noFill/>
        </p:spPr>
        <p:txBody>
          <a:bodyPr wrap="square" rtlCol="0">
            <a:spAutoFit/>
          </a:bodyPr>
          <a:lstStyle/>
          <a:p>
            <a:pPr algn="r"/>
            <a:r>
              <a:rPr lang="fr-FR" sz="13500" dirty="0">
                <a:solidFill>
                  <a:schemeClr val="bg1"/>
                </a:solidFill>
                <a:latin typeface="+mj-lt"/>
              </a:rPr>
              <a:t>“</a:t>
            </a:r>
          </a:p>
        </p:txBody>
      </p:sp>
      <p:sp>
        <p:nvSpPr>
          <p:cNvPr id="15" name="ZoneTexte 14">
            <a:extLst>
              <a:ext uri="{FF2B5EF4-FFF2-40B4-BE49-F238E27FC236}">
                <a16:creationId xmlns:a16="http://schemas.microsoft.com/office/drawing/2014/main" id="{19AF9AF5-2FC3-0945-F0DB-EE6D50A5F6C8}"/>
              </a:ext>
            </a:extLst>
          </p:cNvPr>
          <p:cNvSpPr txBox="1"/>
          <p:nvPr userDrawn="1"/>
        </p:nvSpPr>
        <p:spPr>
          <a:xfrm>
            <a:off x="-101600" y="6858000"/>
            <a:ext cx="12192000" cy="461665"/>
          </a:xfrm>
          <a:prstGeom prst="rect">
            <a:avLst/>
          </a:prstGeom>
          <a:noFill/>
        </p:spPr>
        <p:txBody>
          <a:bodyPr wrap="square" rtlCol="0">
            <a:spAutoFit/>
          </a:bodyPr>
          <a:lstStyle/>
          <a:p>
            <a:r>
              <a:rPr lang="fr-FR" sz="1200" dirty="0">
                <a:solidFill>
                  <a:schemeClr val="bg1">
                    <a:lumMod val="50000"/>
                  </a:schemeClr>
                </a:solidFill>
              </a:rPr>
              <a:t>Astuce :Pour fermer les guillemets de fin de citation ajoutez 2 apostrophes à la fin de votre texte (touche [4] du clavier)</a:t>
            </a:r>
          </a:p>
          <a:p>
            <a:endParaRPr lang="fr-FR" sz="1200" dirty="0">
              <a:solidFill>
                <a:schemeClr val="bg1">
                  <a:lumMod val="50000"/>
                </a:schemeClr>
              </a:solidFill>
            </a:endParaRPr>
          </a:p>
        </p:txBody>
      </p:sp>
      <p:pic>
        <p:nvPicPr>
          <p:cNvPr id="14" name="Image 13">
            <a:extLst>
              <a:ext uri="{FF2B5EF4-FFF2-40B4-BE49-F238E27FC236}">
                <a16:creationId xmlns:a16="http://schemas.microsoft.com/office/drawing/2014/main" id="{2E000BD1-941E-96DB-8740-6C7D2BD0E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9791" r="39816"/>
          <a:stretch/>
        </p:blipFill>
        <p:spPr>
          <a:xfrm>
            <a:off x="9369599" y="0"/>
            <a:ext cx="2822401" cy="2475345"/>
          </a:xfrm>
          <a:prstGeom prst="rect">
            <a:avLst/>
          </a:prstGeom>
        </p:spPr>
      </p:pic>
      <p:pic>
        <p:nvPicPr>
          <p:cNvPr id="16" name="Logo CEA">
            <a:extLst>
              <a:ext uri="{FF2B5EF4-FFF2-40B4-BE49-F238E27FC236}">
                <a16:creationId xmlns:a16="http://schemas.microsoft.com/office/drawing/2014/main" id="{87F05716-C695-E053-1C8E-FF81717567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7897" y="6343650"/>
            <a:ext cx="365991" cy="365991"/>
          </a:xfrm>
          <a:prstGeom prst="rect">
            <a:avLst/>
          </a:prstGeom>
        </p:spPr>
      </p:pic>
      <p:sp>
        <p:nvSpPr>
          <p:cNvPr id="8" name="Espace réservé du texte 2">
            <a:extLst>
              <a:ext uri="{FF2B5EF4-FFF2-40B4-BE49-F238E27FC236}">
                <a16:creationId xmlns:a16="http://schemas.microsoft.com/office/drawing/2014/main" id="{5E9AB1AA-33F6-3FFD-8F1A-9BB4B728DF31}"/>
              </a:ext>
            </a:extLst>
          </p:cNvPr>
          <p:cNvSpPr>
            <a:spLocks noGrp="1"/>
          </p:cNvSpPr>
          <p:nvPr>
            <p:ph type="body" idx="1" hasCustomPrompt="1"/>
          </p:nvPr>
        </p:nvSpPr>
        <p:spPr>
          <a:xfrm>
            <a:off x="1734459" y="4702629"/>
            <a:ext cx="7380000" cy="504372"/>
          </a:xfrm>
        </p:spPr>
        <p:txBody>
          <a:bodyPr anchor="t">
            <a:normAutofit/>
          </a:bodyPr>
          <a:lstStyle>
            <a:lvl1pPr marL="0" indent="0" algn="r">
              <a:buNone/>
              <a:defRPr sz="1800" i="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Ici l’auteur de la citation</a:t>
            </a:r>
          </a:p>
        </p:txBody>
      </p:sp>
      <p:sp>
        <p:nvSpPr>
          <p:cNvPr id="9" name="Titre 1">
            <a:extLst>
              <a:ext uri="{FF2B5EF4-FFF2-40B4-BE49-F238E27FC236}">
                <a16:creationId xmlns:a16="http://schemas.microsoft.com/office/drawing/2014/main" id="{1EB622B9-FCAB-DF76-D3A8-8B7A3392A585}"/>
              </a:ext>
            </a:extLst>
          </p:cNvPr>
          <p:cNvSpPr>
            <a:spLocks noGrp="1"/>
          </p:cNvSpPr>
          <p:nvPr>
            <p:ph type="title" hasCustomPrompt="1"/>
          </p:nvPr>
        </p:nvSpPr>
        <p:spPr>
          <a:xfrm>
            <a:off x="1734459" y="2171700"/>
            <a:ext cx="7380000" cy="2400300"/>
          </a:xfrm>
        </p:spPr>
        <p:txBody>
          <a:bodyPr anchor="t">
            <a:normAutofit/>
          </a:bodyPr>
          <a:lstStyle>
            <a:lvl1pPr>
              <a:defRPr sz="4000">
                <a:solidFill>
                  <a:schemeClr val="bg1"/>
                </a:solidFill>
              </a:defRPr>
            </a:lvl1pPr>
          </a:lstStyle>
          <a:p>
            <a:r>
              <a:rPr lang="fr-FR" dirty="0"/>
              <a:t>Ici votre citation qui peut être sur plusieurs lignes ’’ </a:t>
            </a:r>
          </a:p>
        </p:txBody>
      </p:sp>
    </p:spTree>
    <p:extLst>
      <p:ext uri="{BB962C8B-B14F-4D97-AF65-F5344CB8AC3E}">
        <p14:creationId xmlns:p14="http://schemas.microsoft.com/office/powerpoint/2010/main" val="259269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re CEA lite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7B68EE-BDE5-1E9D-059B-83B50A6ACD18}"/>
              </a:ext>
            </a:extLst>
          </p:cNvPr>
          <p:cNvSpPr>
            <a:spLocks noGrp="1"/>
          </p:cNvSpPr>
          <p:nvPr>
            <p:ph type="ctrTitle"/>
          </p:nvPr>
        </p:nvSpPr>
        <p:spPr>
          <a:xfrm>
            <a:off x="731838" y="2654299"/>
            <a:ext cx="5294312" cy="1587501"/>
          </a:xfrm>
        </p:spPr>
        <p:txBody>
          <a:bodyPr anchor="b">
            <a:normAutofit/>
          </a:bodyPr>
          <a:lstStyle>
            <a:lvl1pPr algn="l">
              <a:defRPr sz="2800">
                <a:solidFill>
                  <a:schemeClr val="tx1"/>
                </a:solidFill>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34801059-2D37-8D44-42C0-ED46DE3A8FD1}"/>
              </a:ext>
            </a:extLst>
          </p:cNvPr>
          <p:cNvSpPr>
            <a:spLocks noGrp="1"/>
          </p:cNvSpPr>
          <p:nvPr>
            <p:ph type="subTitle" idx="1"/>
          </p:nvPr>
        </p:nvSpPr>
        <p:spPr>
          <a:xfrm>
            <a:off x="731838" y="4262438"/>
            <a:ext cx="5294312"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4" name="ZoneTexte 3">
            <a:extLst>
              <a:ext uri="{FF2B5EF4-FFF2-40B4-BE49-F238E27FC236}">
                <a16:creationId xmlns:a16="http://schemas.microsoft.com/office/drawing/2014/main" id="{772B667D-CC06-7D82-8E0F-CFDA021D6AD4}"/>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 CEA </a:t>
            </a:r>
            <a:r>
              <a:rPr lang="fr-FR" sz="1200" dirty="0" err="1">
                <a:solidFill>
                  <a:schemeClr val="bg1">
                    <a:lumMod val="50000"/>
                  </a:schemeClr>
                </a:solidFill>
              </a:rPr>
              <a:t>liten</a:t>
            </a:r>
            <a:endParaRPr lang="fr-FR" sz="1200" dirty="0">
              <a:solidFill>
                <a:schemeClr val="bg1">
                  <a:lumMod val="50000"/>
                </a:schemeClr>
              </a:solidFill>
            </a:endParaRPr>
          </a:p>
        </p:txBody>
      </p:sp>
      <p:pic>
        <p:nvPicPr>
          <p:cNvPr id="5" name="Logo CEA liten">
            <a:extLst>
              <a:ext uri="{FF2B5EF4-FFF2-40B4-BE49-F238E27FC236}">
                <a16:creationId xmlns:a16="http://schemas.microsoft.com/office/drawing/2014/main" id="{59C151D8-9F2F-A121-360A-4DC7F82C41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1838" y="728663"/>
            <a:ext cx="4053600" cy="1804999"/>
          </a:xfrm>
          <a:prstGeom prst="rect">
            <a:avLst/>
          </a:prstGeom>
        </p:spPr>
      </p:pic>
      <p:sp>
        <p:nvSpPr>
          <p:cNvPr id="6" name="Rectangle 5">
            <a:extLst>
              <a:ext uri="{FF2B5EF4-FFF2-40B4-BE49-F238E27FC236}">
                <a16:creationId xmlns:a16="http://schemas.microsoft.com/office/drawing/2014/main" id="{31F5FF40-204E-79EE-35CB-85711491D064}"/>
              </a:ext>
            </a:extLst>
          </p:cNvPr>
          <p:cNvSpPr/>
          <p:nvPr userDrawn="1"/>
        </p:nvSpPr>
        <p:spPr>
          <a:xfrm>
            <a:off x="11182350" y="0"/>
            <a:ext cx="1009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pic>
        <p:nvPicPr>
          <p:cNvPr id="11" name="PATTERN CARRE DECAL">
            <a:extLst>
              <a:ext uri="{FF2B5EF4-FFF2-40B4-BE49-F238E27FC236}">
                <a16:creationId xmlns:a16="http://schemas.microsoft.com/office/drawing/2014/main" id="{B904F070-A99F-1AC0-845C-9E05CE6DF3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9705" r="39861" b="-1"/>
          <a:stretch/>
        </p:blipFill>
        <p:spPr>
          <a:xfrm>
            <a:off x="9406296" y="-1"/>
            <a:ext cx="2785704" cy="2447637"/>
          </a:xfrm>
          <a:prstGeom prst="rect">
            <a:avLst/>
          </a:prstGeom>
        </p:spPr>
      </p:pic>
    </p:spTree>
    <p:extLst>
      <p:ext uri="{BB962C8B-B14F-4D97-AF65-F5344CB8AC3E}">
        <p14:creationId xmlns:p14="http://schemas.microsoft.com/office/powerpoint/2010/main" val="2291770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suel citation">
    <p:spTree>
      <p:nvGrpSpPr>
        <p:cNvPr id="1" name=""/>
        <p:cNvGrpSpPr/>
        <p:nvPr/>
      </p:nvGrpSpPr>
      <p:grpSpPr>
        <a:xfrm>
          <a:off x="0" y="0"/>
          <a:ext cx="0" cy="0"/>
          <a:chOff x="0" y="0"/>
          <a:chExt cx="0" cy="0"/>
        </a:xfrm>
      </p:grpSpPr>
      <p:grpSp>
        <p:nvGrpSpPr>
          <p:cNvPr id="19" name="Groupe 18">
            <a:extLst>
              <a:ext uri="{FF2B5EF4-FFF2-40B4-BE49-F238E27FC236}">
                <a16:creationId xmlns:a16="http://schemas.microsoft.com/office/drawing/2014/main" id="{75131BF9-1179-4373-984B-3BA3810DA921}"/>
              </a:ext>
            </a:extLst>
          </p:cNvPr>
          <p:cNvGrpSpPr/>
          <p:nvPr userDrawn="1"/>
        </p:nvGrpSpPr>
        <p:grpSpPr>
          <a:xfrm>
            <a:off x="206373" y="6296024"/>
            <a:ext cx="468000" cy="468000"/>
            <a:chOff x="206373" y="6296024"/>
            <a:chExt cx="468000" cy="468000"/>
          </a:xfrm>
        </p:grpSpPr>
        <p:sp>
          <p:nvSpPr>
            <p:cNvPr id="20" name="Rectangle 19">
              <a:extLst>
                <a:ext uri="{FF2B5EF4-FFF2-40B4-BE49-F238E27FC236}">
                  <a16:creationId xmlns:a16="http://schemas.microsoft.com/office/drawing/2014/main" id="{26D7E0A0-6204-A96D-17C4-F1F3019C9994}"/>
                </a:ext>
              </a:extLst>
            </p:cNvPr>
            <p:cNvSpPr/>
            <p:nvPr userDrawn="1"/>
          </p:nvSpPr>
          <p:spPr>
            <a:xfrm>
              <a:off x="206373" y="6296024"/>
              <a:ext cx="468000" cy="46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pic>
          <p:nvPicPr>
            <p:cNvPr id="21" name="Logo CEA">
              <a:extLst>
                <a:ext uri="{FF2B5EF4-FFF2-40B4-BE49-F238E27FC236}">
                  <a16:creationId xmlns:a16="http://schemas.microsoft.com/office/drawing/2014/main" id="{925ECDAD-C79A-E959-8415-90319293CF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7897" y="6343650"/>
              <a:ext cx="365991" cy="365991"/>
            </a:xfrm>
            <a:prstGeom prst="rect">
              <a:avLst/>
            </a:prstGeom>
          </p:spPr>
        </p:pic>
      </p:grpSp>
      <p:sp>
        <p:nvSpPr>
          <p:cNvPr id="9" name="Espace réservé pour une image  8">
            <a:extLst>
              <a:ext uri="{FF2B5EF4-FFF2-40B4-BE49-F238E27FC236}">
                <a16:creationId xmlns:a16="http://schemas.microsoft.com/office/drawing/2014/main" id="{4C4230D1-9E7A-4F15-722D-49C58B4ED767}"/>
              </a:ext>
            </a:extLst>
          </p:cNvPr>
          <p:cNvSpPr>
            <a:spLocks noGrp="1"/>
          </p:cNvSpPr>
          <p:nvPr>
            <p:ph type="pic" sz="quarter" idx="13" hasCustomPrompt="1"/>
          </p:nvPr>
        </p:nvSpPr>
        <p:spPr>
          <a:xfrm>
            <a:off x="1" y="0"/>
            <a:ext cx="12192000" cy="6858000"/>
          </a:xfrm>
          <a:custGeom>
            <a:avLst/>
            <a:gdLst>
              <a:gd name="connsiteX0" fmla="*/ 257896 w 12192000"/>
              <a:gd name="connsiteY0" fmla="*/ 6343650 h 6858000"/>
              <a:gd name="connsiteX1" fmla="*/ 257896 w 12192000"/>
              <a:gd name="connsiteY1" fmla="*/ 6707250 h 6858000"/>
              <a:gd name="connsiteX2" fmla="*/ 621496 w 12192000"/>
              <a:gd name="connsiteY2" fmla="*/ 6707250 h 6858000"/>
              <a:gd name="connsiteX3" fmla="*/ 621496 w 12192000"/>
              <a:gd name="connsiteY3" fmla="*/ 634365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57896" y="6343650"/>
                </a:moveTo>
                <a:lnTo>
                  <a:pt x="257896" y="6707250"/>
                </a:lnTo>
                <a:lnTo>
                  <a:pt x="621496" y="6707250"/>
                </a:lnTo>
                <a:lnTo>
                  <a:pt x="621496" y="6343650"/>
                </a:lnTo>
                <a:close/>
                <a:moveTo>
                  <a:pt x="0" y="0"/>
                </a:moveTo>
                <a:lnTo>
                  <a:pt x="12192000" y="0"/>
                </a:lnTo>
                <a:lnTo>
                  <a:pt x="12192000" y="6858000"/>
                </a:lnTo>
                <a:lnTo>
                  <a:pt x="0" y="6858000"/>
                </a:lnTo>
                <a:close/>
              </a:path>
            </a:pathLst>
          </a:custGeom>
          <a:solidFill>
            <a:schemeClr val="bg1">
              <a:lumMod val="65000"/>
            </a:schemeClr>
          </a:solidFill>
        </p:spPr>
        <p:txBody>
          <a:bodyPr wrap="square" tIns="1872000">
            <a:noAutofit/>
          </a:bodyPr>
          <a:lstStyle>
            <a:lvl1pPr algn="ctr">
              <a:defRPr>
                <a:solidFill>
                  <a:schemeClr val="accent2">
                    <a:lumMod val="40000"/>
                    <a:lumOff val="60000"/>
                  </a:schemeClr>
                </a:solidFill>
              </a:defRPr>
            </a:lvl1pPr>
          </a:lstStyle>
          <a:p>
            <a:r>
              <a:rPr lang="fr-FR" dirty="0"/>
              <a:t>Insérez ou glissez votre image ici, puis placez votre image en arrière plan</a:t>
            </a:r>
          </a:p>
          <a:p>
            <a:endParaRPr lang="fr-FR" dirty="0"/>
          </a:p>
        </p:txBody>
      </p:sp>
      <p:sp>
        <p:nvSpPr>
          <p:cNvPr id="3" name="Espace réservé du texte 2">
            <a:extLst>
              <a:ext uri="{FF2B5EF4-FFF2-40B4-BE49-F238E27FC236}">
                <a16:creationId xmlns:a16="http://schemas.microsoft.com/office/drawing/2014/main" id="{5E8D3273-E080-F9CC-63A9-0032F5C40FC7}"/>
              </a:ext>
            </a:extLst>
          </p:cNvPr>
          <p:cNvSpPr>
            <a:spLocks noGrp="1"/>
          </p:cNvSpPr>
          <p:nvPr>
            <p:ph type="body" idx="1" hasCustomPrompt="1"/>
          </p:nvPr>
        </p:nvSpPr>
        <p:spPr>
          <a:xfrm>
            <a:off x="1683658" y="4702629"/>
            <a:ext cx="8323941" cy="504372"/>
          </a:xfrm>
        </p:spPr>
        <p:txBody>
          <a:bodyPr anchor="t">
            <a:normAutofit/>
          </a:bodyPr>
          <a:lstStyle>
            <a:lvl1pPr marL="0" indent="0" algn="r">
              <a:buNone/>
              <a:defRPr sz="1800" i="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Ici l’auteur de la citation</a:t>
            </a:r>
          </a:p>
        </p:txBody>
      </p:sp>
      <p:sp>
        <p:nvSpPr>
          <p:cNvPr id="4" name="Espace réservé de la date 3">
            <a:extLst>
              <a:ext uri="{FF2B5EF4-FFF2-40B4-BE49-F238E27FC236}">
                <a16:creationId xmlns:a16="http://schemas.microsoft.com/office/drawing/2014/main" id="{E1D6D37F-6A1E-3B66-26C8-C0F17D653E9C}"/>
              </a:ext>
            </a:extLst>
          </p:cNvPr>
          <p:cNvSpPr>
            <a:spLocks noGrp="1"/>
          </p:cNvSpPr>
          <p:nvPr>
            <p:ph type="dt" sz="half" idx="10"/>
          </p:nvPr>
        </p:nvSpPr>
        <p:spPr/>
        <p:txBody>
          <a:bodyPr/>
          <a:lstStyle>
            <a:lvl1pPr>
              <a:defRPr>
                <a:solidFill>
                  <a:schemeClr val="bg1"/>
                </a:solidFill>
              </a:defRPr>
            </a:lvl1pPr>
          </a:lstStyle>
          <a:p>
            <a:r>
              <a:rPr lang="fr-FR"/>
              <a:t>28/10/2022</a:t>
            </a:r>
          </a:p>
        </p:txBody>
      </p:sp>
      <p:sp>
        <p:nvSpPr>
          <p:cNvPr id="5" name="Espace réservé du pied de page 4">
            <a:extLst>
              <a:ext uri="{FF2B5EF4-FFF2-40B4-BE49-F238E27FC236}">
                <a16:creationId xmlns:a16="http://schemas.microsoft.com/office/drawing/2014/main" id="{ACD2F82D-AC61-B9F7-103B-D5B5DE390A6A}"/>
              </a:ext>
            </a:extLst>
          </p:cNvPr>
          <p:cNvSpPr>
            <a:spLocks noGrp="1"/>
          </p:cNvSpPr>
          <p:nvPr>
            <p:ph type="ftr" sz="quarter" idx="11"/>
          </p:nvPr>
        </p:nvSpPr>
        <p:spPr/>
        <p:txBody>
          <a:bodyPr/>
          <a:lstStyle>
            <a:lvl1pPr>
              <a:defRPr>
                <a:solidFill>
                  <a:schemeClr val="bg1"/>
                </a:solidFill>
              </a:defRPr>
            </a:lvl1p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38DBE8A5-A5C2-8825-ACF1-34BE5DCD04B0}"/>
              </a:ext>
            </a:extLst>
          </p:cNvPr>
          <p:cNvSpPr>
            <a:spLocks noGrp="1"/>
          </p:cNvSpPr>
          <p:nvPr>
            <p:ph type="sldNum" sz="quarter" idx="12"/>
          </p:nvPr>
        </p:nvSpPr>
        <p:spPr/>
        <p:txBody>
          <a:bodyPr/>
          <a:lstStyle>
            <a:lvl1pPr>
              <a:defRPr>
                <a:solidFill>
                  <a:schemeClr val="tx2"/>
                </a:solidFill>
              </a:defRPr>
            </a:lvl1pPr>
          </a:lstStyle>
          <a:p>
            <a:fld id="{0CBC77A0-1F4E-42FF-9FFC-F45C3A64AF90}" type="slidenum">
              <a:rPr lang="fr-FR" smtClean="0"/>
              <a:pPr/>
              <a:t>‹#›</a:t>
            </a:fld>
            <a:endParaRPr lang="fr-FR" dirty="0"/>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Visuel citation</a:t>
            </a:r>
          </a:p>
          <a:p>
            <a:endParaRPr lang="fr-FR" sz="1200" dirty="0">
              <a:solidFill>
                <a:schemeClr val="bg1">
                  <a:lumMod val="50000"/>
                </a:schemeClr>
              </a:solidFill>
            </a:endParaRPr>
          </a:p>
        </p:txBody>
      </p:sp>
      <p:sp>
        <p:nvSpPr>
          <p:cNvPr id="2" name="Titre 1">
            <a:extLst>
              <a:ext uri="{FF2B5EF4-FFF2-40B4-BE49-F238E27FC236}">
                <a16:creationId xmlns:a16="http://schemas.microsoft.com/office/drawing/2014/main" id="{2C297F72-9AE9-FCA1-E35C-172594739B42}"/>
              </a:ext>
            </a:extLst>
          </p:cNvPr>
          <p:cNvSpPr>
            <a:spLocks noGrp="1"/>
          </p:cNvSpPr>
          <p:nvPr>
            <p:ph type="title" hasCustomPrompt="1"/>
          </p:nvPr>
        </p:nvSpPr>
        <p:spPr>
          <a:xfrm>
            <a:off x="1683658" y="1714500"/>
            <a:ext cx="8323941" cy="2857500"/>
          </a:xfrm>
        </p:spPr>
        <p:txBody>
          <a:bodyPr tIns="468000" anchor="b">
            <a:normAutofit/>
          </a:bodyPr>
          <a:lstStyle>
            <a:lvl1pPr marL="571500" indent="-571500">
              <a:buSzPct val="200000"/>
              <a:buFont typeface="Arial Black" panose="020B0A04020102020204" pitchFamily="34" charset="0"/>
              <a:buChar char="“"/>
              <a:defRPr sz="4000">
                <a:solidFill>
                  <a:schemeClr val="bg1"/>
                </a:solidFill>
              </a:defRPr>
            </a:lvl1pPr>
          </a:lstStyle>
          <a:p>
            <a:r>
              <a:rPr lang="fr-FR" dirty="0"/>
              <a:t>Ici votre citation qui peut être sur plusieurs lignes ’’ </a:t>
            </a:r>
          </a:p>
        </p:txBody>
      </p:sp>
      <p:sp>
        <p:nvSpPr>
          <p:cNvPr id="15" name="ZoneTexte 14">
            <a:extLst>
              <a:ext uri="{FF2B5EF4-FFF2-40B4-BE49-F238E27FC236}">
                <a16:creationId xmlns:a16="http://schemas.microsoft.com/office/drawing/2014/main" id="{19AF9AF5-2FC3-0945-F0DB-EE6D50A5F6C8}"/>
              </a:ext>
            </a:extLst>
          </p:cNvPr>
          <p:cNvSpPr txBox="1"/>
          <p:nvPr userDrawn="1"/>
        </p:nvSpPr>
        <p:spPr>
          <a:xfrm>
            <a:off x="-101600" y="6858000"/>
            <a:ext cx="12192000" cy="646331"/>
          </a:xfrm>
          <a:prstGeom prst="rect">
            <a:avLst/>
          </a:prstGeom>
          <a:noFill/>
        </p:spPr>
        <p:txBody>
          <a:bodyPr wrap="square" rtlCol="0">
            <a:spAutoFit/>
          </a:bodyPr>
          <a:lstStyle/>
          <a:p>
            <a:r>
              <a:rPr lang="fr-FR" sz="1200" dirty="0">
                <a:solidFill>
                  <a:schemeClr val="bg1">
                    <a:lumMod val="50000"/>
                  </a:schemeClr>
                </a:solidFill>
              </a:rPr>
              <a:t>Astuce :Pour fermer les guillemets de fin de citation ajoutez 2 apostrophes à la fin de votre texte (touche [4] du clavier)</a:t>
            </a:r>
          </a:p>
          <a:p>
            <a:r>
              <a:rPr lang="fr-FR" sz="1200" dirty="0">
                <a:solidFill>
                  <a:schemeClr val="bg1">
                    <a:lumMod val="50000"/>
                  </a:schemeClr>
                </a:solidFill>
              </a:rPr>
              <a:t>Astuce :Après avoir insérez votre image, placez celle-ci en arrière plan : Clic droit + « Arrière plan »</a:t>
            </a:r>
          </a:p>
          <a:p>
            <a:r>
              <a:rPr lang="fr-FR" sz="1200" dirty="0">
                <a:solidFill>
                  <a:schemeClr val="bg1">
                    <a:lumMod val="50000"/>
                  </a:schemeClr>
                </a:solidFill>
              </a:rPr>
              <a:t>Astuce :Après avoir insérez votre image, adaptez si besoin la couleur du texte en fonction de celle-ci</a:t>
            </a:r>
          </a:p>
        </p:txBody>
      </p:sp>
    </p:spTree>
    <p:extLst>
      <p:ext uri="{BB962C8B-B14F-4D97-AF65-F5344CB8AC3E}">
        <p14:creationId xmlns:p14="http://schemas.microsoft.com/office/powerpoint/2010/main" val="2787590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suel pleine page">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74F437C1-0C37-DF8E-EF64-2BA107BEFB2F}"/>
              </a:ext>
            </a:extLst>
          </p:cNvPr>
          <p:cNvGrpSpPr/>
          <p:nvPr userDrawn="1"/>
        </p:nvGrpSpPr>
        <p:grpSpPr>
          <a:xfrm>
            <a:off x="206373" y="6296024"/>
            <a:ext cx="468000" cy="468000"/>
            <a:chOff x="206373" y="6296024"/>
            <a:chExt cx="468000" cy="468000"/>
          </a:xfrm>
        </p:grpSpPr>
        <p:sp>
          <p:nvSpPr>
            <p:cNvPr id="12" name="Rectangle 11">
              <a:extLst>
                <a:ext uri="{FF2B5EF4-FFF2-40B4-BE49-F238E27FC236}">
                  <a16:creationId xmlns:a16="http://schemas.microsoft.com/office/drawing/2014/main" id="{19AF48E4-0EE8-3CC7-27AA-1591F5F46EA9}"/>
                </a:ext>
              </a:extLst>
            </p:cNvPr>
            <p:cNvSpPr/>
            <p:nvPr userDrawn="1"/>
          </p:nvSpPr>
          <p:spPr>
            <a:xfrm>
              <a:off x="206373" y="6296024"/>
              <a:ext cx="468000" cy="46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pic>
          <p:nvPicPr>
            <p:cNvPr id="13" name="Logo CEA">
              <a:extLst>
                <a:ext uri="{FF2B5EF4-FFF2-40B4-BE49-F238E27FC236}">
                  <a16:creationId xmlns:a16="http://schemas.microsoft.com/office/drawing/2014/main" id="{DFA7C964-126E-3D36-7408-04B6C0889C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7897" y="6343650"/>
              <a:ext cx="365991" cy="365991"/>
            </a:xfrm>
            <a:prstGeom prst="rect">
              <a:avLst/>
            </a:prstGeom>
          </p:spPr>
        </p:pic>
      </p:grpSp>
      <p:sp>
        <p:nvSpPr>
          <p:cNvPr id="7" name="Espace réservé pour une image  6">
            <a:extLst>
              <a:ext uri="{FF2B5EF4-FFF2-40B4-BE49-F238E27FC236}">
                <a16:creationId xmlns:a16="http://schemas.microsoft.com/office/drawing/2014/main" id="{C5DB15CE-1737-19C7-773E-184AB58648CC}"/>
              </a:ext>
            </a:extLst>
          </p:cNvPr>
          <p:cNvSpPr>
            <a:spLocks noGrp="1"/>
          </p:cNvSpPr>
          <p:nvPr>
            <p:ph type="pic" sz="quarter" idx="13" hasCustomPrompt="1"/>
          </p:nvPr>
        </p:nvSpPr>
        <p:spPr>
          <a:xfrm>
            <a:off x="0" y="0"/>
            <a:ext cx="12192000" cy="6858000"/>
          </a:xfrm>
          <a:custGeom>
            <a:avLst/>
            <a:gdLst>
              <a:gd name="connsiteX0" fmla="*/ 257897 w 12192000"/>
              <a:gd name="connsiteY0" fmla="*/ 6343650 h 6858000"/>
              <a:gd name="connsiteX1" fmla="*/ 257897 w 12192000"/>
              <a:gd name="connsiteY1" fmla="*/ 6707250 h 6858000"/>
              <a:gd name="connsiteX2" fmla="*/ 621497 w 12192000"/>
              <a:gd name="connsiteY2" fmla="*/ 6707250 h 6858000"/>
              <a:gd name="connsiteX3" fmla="*/ 621497 w 12192000"/>
              <a:gd name="connsiteY3" fmla="*/ 634365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57897" y="6343650"/>
                </a:moveTo>
                <a:lnTo>
                  <a:pt x="257897" y="6707250"/>
                </a:lnTo>
                <a:lnTo>
                  <a:pt x="621497" y="6707250"/>
                </a:lnTo>
                <a:lnTo>
                  <a:pt x="621497" y="6343650"/>
                </a:lnTo>
                <a:close/>
                <a:moveTo>
                  <a:pt x="0" y="0"/>
                </a:moveTo>
                <a:lnTo>
                  <a:pt x="12192000" y="0"/>
                </a:lnTo>
                <a:lnTo>
                  <a:pt x="12192000" y="6858000"/>
                </a:lnTo>
                <a:lnTo>
                  <a:pt x="0" y="6858000"/>
                </a:lnTo>
                <a:close/>
              </a:path>
            </a:pathLst>
          </a:custGeom>
          <a:solidFill>
            <a:schemeClr val="bg1">
              <a:lumMod val="65000"/>
            </a:schemeClr>
          </a:solidFill>
        </p:spPr>
        <p:txBody>
          <a:bodyPr wrap="square" tIns="1872000">
            <a:noAutofit/>
          </a:bodyPr>
          <a:lstStyle>
            <a:lvl1pPr algn="ctr">
              <a:defRPr>
                <a:solidFill>
                  <a:schemeClr val="accent2">
                    <a:lumMod val="40000"/>
                    <a:lumOff val="60000"/>
                  </a:schemeClr>
                </a:solidFill>
              </a:defRPr>
            </a:lvl1pPr>
          </a:lstStyle>
          <a:p>
            <a:r>
              <a:rPr lang="fr-FR" dirty="0"/>
              <a:t>Insérez ou glissez votre image ici, puis placez votre image en arrière plan</a:t>
            </a:r>
          </a:p>
          <a:p>
            <a:endParaRPr lang="fr-FR" dirty="0"/>
          </a:p>
        </p:txBody>
      </p:sp>
      <p:sp>
        <p:nvSpPr>
          <p:cNvPr id="4" name="Espace réservé de la date 3">
            <a:extLst>
              <a:ext uri="{FF2B5EF4-FFF2-40B4-BE49-F238E27FC236}">
                <a16:creationId xmlns:a16="http://schemas.microsoft.com/office/drawing/2014/main" id="{E1D6D37F-6A1E-3B66-26C8-C0F17D653E9C}"/>
              </a:ext>
            </a:extLst>
          </p:cNvPr>
          <p:cNvSpPr>
            <a:spLocks noGrp="1"/>
          </p:cNvSpPr>
          <p:nvPr>
            <p:ph type="dt" sz="half" idx="10"/>
          </p:nvPr>
        </p:nvSpPr>
        <p:spPr/>
        <p:txBody>
          <a:bodyPr/>
          <a:lstStyle>
            <a:lvl1pPr>
              <a:defRPr>
                <a:solidFill>
                  <a:schemeClr val="bg1"/>
                </a:solidFill>
              </a:defRPr>
            </a:lvl1pPr>
          </a:lstStyle>
          <a:p>
            <a:r>
              <a:rPr lang="fr-FR"/>
              <a:t>28/10/2022</a:t>
            </a:r>
          </a:p>
        </p:txBody>
      </p:sp>
      <p:sp>
        <p:nvSpPr>
          <p:cNvPr id="5" name="Espace réservé du pied de page 4">
            <a:extLst>
              <a:ext uri="{FF2B5EF4-FFF2-40B4-BE49-F238E27FC236}">
                <a16:creationId xmlns:a16="http://schemas.microsoft.com/office/drawing/2014/main" id="{ACD2F82D-AC61-B9F7-103B-D5B5DE390A6A}"/>
              </a:ext>
            </a:extLst>
          </p:cNvPr>
          <p:cNvSpPr>
            <a:spLocks noGrp="1"/>
          </p:cNvSpPr>
          <p:nvPr>
            <p:ph type="ftr" sz="quarter" idx="11"/>
          </p:nvPr>
        </p:nvSpPr>
        <p:spPr/>
        <p:txBody>
          <a:bodyPr/>
          <a:lstStyle>
            <a:lvl1pPr>
              <a:defRPr>
                <a:solidFill>
                  <a:schemeClr val="bg1"/>
                </a:solidFill>
              </a:defRPr>
            </a:lvl1p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38DBE8A5-A5C2-8825-ACF1-34BE5DCD04B0}"/>
              </a:ext>
            </a:extLst>
          </p:cNvPr>
          <p:cNvSpPr>
            <a:spLocks noGrp="1"/>
          </p:cNvSpPr>
          <p:nvPr>
            <p:ph type="sldNum" sz="quarter" idx="12"/>
          </p:nvPr>
        </p:nvSpPr>
        <p:spPr/>
        <p:txBody>
          <a:bodyPr/>
          <a:lstStyle>
            <a:lvl1pPr>
              <a:defRPr>
                <a:solidFill>
                  <a:schemeClr val="tx2"/>
                </a:solidFill>
              </a:defRPr>
            </a:lvl1pPr>
          </a:lstStyle>
          <a:p>
            <a:fld id="{0CBC77A0-1F4E-42FF-9FFC-F45C3A64AF90}" type="slidenum">
              <a:rPr lang="fr-FR" smtClean="0"/>
              <a:pPr/>
              <a:t>‹#›</a:t>
            </a:fld>
            <a:endParaRPr lang="fr-FR" dirty="0"/>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Visuel pleine page</a:t>
            </a:r>
          </a:p>
          <a:p>
            <a:endParaRPr lang="fr-FR" sz="1200" dirty="0">
              <a:solidFill>
                <a:schemeClr val="bg1">
                  <a:lumMod val="50000"/>
                </a:schemeClr>
              </a:solidFill>
            </a:endParaRPr>
          </a:p>
        </p:txBody>
      </p:sp>
      <p:sp>
        <p:nvSpPr>
          <p:cNvPr id="15" name="ZoneTexte 14">
            <a:extLst>
              <a:ext uri="{FF2B5EF4-FFF2-40B4-BE49-F238E27FC236}">
                <a16:creationId xmlns:a16="http://schemas.microsoft.com/office/drawing/2014/main" id="{19AF9AF5-2FC3-0945-F0DB-EE6D50A5F6C8}"/>
              </a:ext>
            </a:extLst>
          </p:cNvPr>
          <p:cNvSpPr txBox="1"/>
          <p:nvPr userDrawn="1"/>
        </p:nvSpPr>
        <p:spPr>
          <a:xfrm>
            <a:off x="-101600" y="6858000"/>
            <a:ext cx="12192000" cy="461665"/>
          </a:xfrm>
          <a:prstGeom prst="rect">
            <a:avLst/>
          </a:prstGeom>
          <a:noFill/>
        </p:spPr>
        <p:txBody>
          <a:bodyPr wrap="square" rtlCol="0">
            <a:spAutoFit/>
          </a:bodyPr>
          <a:lstStyle/>
          <a:p>
            <a:r>
              <a:rPr lang="fr-FR" sz="1200" dirty="0">
                <a:solidFill>
                  <a:schemeClr val="bg1">
                    <a:lumMod val="50000"/>
                  </a:schemeClr>
                </a:solidFill>
              </a:rPr>
              <a:t>Astuce :Après avoir insérez votre image, placez celle-ci en arrière plan : Clic droit + « Arrière plan »</a:t>
            </a:r>
          </a:p>
          <a:p>
            <a:endParaRPr lang="fr-FR" sz="1200" dirty="0">
              <a:solidFill>
                <a:schemeClr val="bg1">
                  <a:lumMod val="50000"/>
                </a:schemeClr>
              </a:solidFill>
            </a:endParaRPr>
          </a:p>
        </p:txBody>
      </p:sp>
    </p:spTree>
    <p:extLst>
      <p:ext uri="{BB962C8B-B14F-4D97-AF65-F5344CB8AC3E}">
        <p14:creationId xmlns:p14="http://schemas.microsoft.com/office/powerpoint/2010/main" val="3346427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suel pleine page + texte">
    <p:spTree>
      <p:nvGrpSpPr>
        <p:cNvPr id="1" name=""/>
        <p:cNvGrpSpPr/>
        <p:nvPr/>
      </p:nvGrpSpPr>
      <p:grpSpPr>
        <a:xfrm>
          <a:off x="0" y="0"/>
          <a:ext cx="0" cy="0"/>
          <a:chOff x="0" y="0"/>
          <a:chExt cx="0" cy="0"/>
        </a:xfrm>
      </p:grpSpPr>
      <p:grpSp>
        <p:nvGrpSpPr>
          <p:cNvPr id="10" name="Groupe 9">
            <a:extLst>
              <a:ext uri="{FF2B5EF4-FFF2-40B4-BE49-F238E27FC236}">
                <a16:creationId xmlns:a16="http://schemas.microsoft.com/office/drawing/2014/main" id="{E2FB537C-FD4D-0AEC-C133-0DAF4636E2B9}"/>
              </a:ext>
            </a:extLst>
          </p:cNvPr>
          <p:cNvGrpSpPr/>
          <p:nvPr userDrawn="1"/>
        </p:nvGrpSpPr>
        <p:grpSpPr>
          <a:xfrm>
            <a:off x="206373" y="6296024"/>
            <a:ext cx="468000" cy="468000"/>
            <a:chOff x="206373" y="6296024"/>
            <a:chExt cx="468000" cy="468000"/>
          </a:xfrm>
        </p:grpSpPr>
        <p:sp>
          <p:nvSpPr>
            <p:cNvPr id="12" name="Rectangle 11">
              <a:extLst>
                <a:ext uri="{FF2B5EF4-FFF2-40B4-BE49-F238E27FC236}">
                  <a16:creationId xmlns:a16="http://schemas.microsoft.com/office/drawing/2014/main" id="{D16ABDD6-A390-2C6E-2047-D4A9A9710027}"/>
                </a:ext>
              </a:extLst>
            </p:cNvPr>
            <p:cNvSpPr/>
            <p:nvPr userDrawn="1"/>
          </p:nvSpPr>
          <p:spPr>
            <a:xfrm>
              <a:off x="206373" y="6296024"/>
              <a:ext cx="468000" cy="46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pic>
          <p:nvPicPr>
            <p:cNvPr id="17" name="Logo CEA">
              <a:extLst>
                <a:ext uri="{FF2B5EF4-FFF2-40B4-BE49-F238E27FC236}">
                  <a16:creationId xmlns:a16="http://schemas.microsoft.com/office/drawing/2014/main" id="{B331915A-1A76-4EF6-2A1C-75D200A8FE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7897" y="6343650"/>
              <a:ext cx="365991" cy="365991"/>
            </a:xfrm>
            <a:prstGeom prst="rect">
              <a:avLst/>
            </a:prstGeom>
          </p:spPr>
        </p:pic>
      </p:grpSp>
      <p:sp>
        <p:nvSpPr>
          <p:cNvPr id="8" name="Espace réservé pour une image  7">
            <a:extLst>
              <a:ext uri="{FF2B5EF4-FFF2-40B4-BE49-F238E27FC236}">
                <a16:creationId xmlns:a16="http://schemas.microsoft.com/office/drawing/2014/main" id="{BB2888C6-4081-3327-01C0-D9EA23523CDB}"/>
              </a:ext>
            </a:extLst>
          </p:cNvPr>
          <p:cNvSpPr>
            <a:spLocks noGrp="1"/>
          </p:cNvSpPr>
          <p:nvPr>
            <p:ph type="pic" sz="quarter" idx="13" hasCustomPrompt="1"/>
          </p:nvPr>
        </p:nvSpPr>
        <p:spPr>
          <a:xfrm>
            <a:off x="0" y="0"/>
            <a:ext cx="12192000" cy="6858000"/>
          </a:xfrm>
          <a:custGeom>
            <a:avLst/>
            <a:gdLst>
              <a:gd name="connsiteX0" fmla="*/ 257897 w 12192000"/>
              <a:gd name="connsiteY0" fmla="*/ 6343650 h 6858000"/>
              <a:gd name="connsiteX1" fmla="*/ 257897 w 12192000"/>
              <a:gd name="connsiteY1" fmla="*/ 6707250 h 6858000"/>
              <a:gd name="connsiteX2" fmla="*/ 621497 w 12192000"/>
              <a:gd name="connsiteY2" fmla="*/ 6707250 h 6858000"/>
              <a:gd name="connsiteX3" fmla="*/ 621497 w 12192000"/>
              <a:gd name="connsiteY3" fmla="*/ 634365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57897" y="6343650"/>
                </a:moveTo>
                <a:lnTo>
                  <a:pt x="257897" y="6707250"/>
                </a:lnTo>
                <a:lnTo>
                  <a:pt x="621497" y="6707250"/>
                </a:lnTo>
                <a:lnTo>
                  <a:pt x="621497" y="6343650"/>
                </a:lnTo>
                <a:close/>
                <a:moveTo>
                  <a:pt x="0" y="0"/>
                </a:moveTo>
                <a:lnTo>
                  <a:pt x="12192000" y="0"/>
                </a:lnTo>
                <a:lnTo>
                  <a:pt x="12192000" y="6858000"/>
                </a:lnTo>
                <a:lnTo>
                  <a:pt x="0" y="6858000"/>
                </a:lnTo>
                <a:close/>
              </a:path>
            </a:pathLst>
          </a:custGeom>
          <a:solidFill>
            <a:schemeClr val="bg1">
              <a:lumMod val="65000"/>
            </a:schemeClr>
          </a:solidFill>
        </p:spPr>
        <p:txBody>
          <a:bodyPr wrap="square" tIns="1260000">
            <a:noAutofit/>
          </a:bodyPr>
          <a:lstStyle>
            <a:lvl1pPr algn="ctr">
              <a:defRPr>
                <a:solidFill>
                  <a:schemeClr val="accent2">
                    <a:lumMod val="40000"/>
                    <a:lumOff val="60000"/>
                  </a:schemeClr>
                </a:solidFill>
              </a:defRPr>
            </a:lvl1pPr>
          </a:lstStyle>
          <a:p>
            <a:r>
              <a:rPr lang="fr-FR" dirty="0"/>
              <a:t>Insérez ou glissez votre image ici, puis placez votre image en arrière plan</a:t>
            </a:r>
          </a:p>
          <a:p>
            <a:endParaRPr lang="fr-FR" dirty="0"/>
          </a:p>
        </p:txBody>
      </p:sp>
      <p:sp>
        <p:nvSpPr>
          <p:cNvPr id="4" name="Espace réservé de la date 3">
            <a:extLst>
              <a:ext uri="{FF2B5EF4-FFF2-40B4-BE49-F238E27FC236}">
                <a16:creationId xmlns:a16="http://schemas.microsoft.com/office/drawing/2014/main" id="{E1D6D37F-6A1E-3B66-26C8-C0F17D653E9C}"/>
              </a:ext>
            </a:extLst>
          </p:cNvPr>
          <p:cNvSpPr>
            <a:spLocks noGrp="1"/>
          </p:cNvSpPr>
          <p:nvPr>
            <p:ph type="dt" sz="half" idx="10"/>
          </p:nvPr>
        </p:nvSpPr>
        <p:spPr/>
        <p:txBody>
          <a:bodyPr/>
          <a:lstStyle>
            <a:lvl1pPr>
              <a:defRPr>
                <a:solidFill>
                  <a:schemeClr val="bg1"/>
                </a:solidFill>
              </a:defRPr>
            </a:lvl1pPr>
          </a:lstStyle>
          <a:p>
            <a:r>
              <a:rPr lang="fr-FR"/>
              <a:t>28/10/2022</a:t>
            </a:r>
          </a:p>
        </p:txBody>
      </p:sp>
      <p:sp>
        <p:nvSpPr>
          <p:cNvPr id="5" name="Espace réservé du pied de page 4">
            <a:extLst>
              <a:ext uri="{FF2B5EF4-FFF2-40B4-BE49-F238E27FC236}">
                <a16:creationId xmlns:a16="http://schemas.microsoft.com/office/drawing/2014/main" id="{ACD2F82D-AC61-B9F7-103B-D5B5DE390A6A}"/>
              </a:ext>
            </a:extLst>
          </p:cNvPr>
          <p:cNvSpPr>
            <a:spLocks noGrp="1"/>
          </p:cNvSpPr>
          <p:nvPr>
            <p:ph type="ftr" sz="quarter" idx="11"/>
          </p:nvPr>
        </p:nvSpPr>
        <p:spPr/>
        <p:txBody>
          <a:bodyPr/>
          <a:lstStyle>
            <a:lvl1pPr>
              <a:defRPr>
                <a:solidFill>
                  <a:schemeClr val="bg1"/>
                </a:solidFill>
              </a:defRPr>
            </a:lvl1p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38DBE8A5-A5C2-8825-ACF1-34BE5DCD04B0}"/>
              </a:ext>
            </a:extLst>
          </p:cNvPr>
          <p:cNvSpPr>
            <a:spLocks noGrp="1"/>
          </p:cNvSpPr>
          <p:nvPr>
            <p:ph type="sldNum" sz="quarter" idx="12"/>
          </p:nvPr>
        </p:nvSpPr>
        <p:spPr/>
        <p:txBody>
          <a:bodyPr/>
          <a:lstStyle>
            <a:lvl1pPr>
              <a:defRPr>
                <a:solidFill>
                  <a:schemeClr val="tx2"/>
                </a:solidFill>
              </a:defRPr>
            </a:lvl1pPr>
          </a:lstStyle>
          <a:p>
            <a:fld id="{0CBC77A0-1F4E-42FF-9FFC-F45C3A64AF90}" type="slidenum">
              <a:rPr lang="fr-FR" smtClean="0"/>
              <a:pPr/>
              <a:t>‹#›</a:t>
            </a:fld>
            <a:endParaRPr lang="fr-FR" dirty="0"/>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Visuel pleine page + texte</a:t>
            </a:r>
          </a:p>
          <a:p>
            <a:endParaRPr lang="fr-FR" sz="1200" dirty="0">
              <a:solidFill>
                <a:schemeClr val="bg1">
                  <a:lumMod val="50000"/>
                </a:schemeClr>
              </a:solidFill>
            </a:endParaRPr>
          </a:p>
        </p:txBody>
      </p:sp>
      <p:sp>
        <p:nvSpPr>
          <p:cNvPr id="15" name="ZoneTexte 14">
            <a:extLst>
              <a:ext uri="{FF2B5EF4-FFF2-40B4-BE49-F238E27FC236}">
                <a16:creationId xmlns:a16="http://schemas.microsoft.com/office/drawing/2014/main" id="{19AF9AF5-2FC3-0945-F0DB-EE6D50A5F6C8}"/>
              </a:ext>
            </a:extLst>
          </p:cNvPr>
          <p:cNvSpPr txBox="1"/>
          <p:nvPr userDrawn="1"/>
        </p:nvSpPr>
        <p:spPr>
          <a:xfrm>
            <a:off x="-101600" y="6858000"/>
            <a:ext cx="12192000" cy="461665"/>
          </a:xfrm>
          <a:prstGeom prst="rect">
            <a:avLst/>
          </a:prstGeom>
          <a:noFill/>
        </p:spPr>
        <p:txBody>
          <a:bodyPr wrap="square" rtlCol="0">
            <a:spAutoFit/>
          </a:bodyPr>
          <a:lstStyle/>
          <a:p>
            <a:r>
              <a:rPr lang="fr-FR" sz="1200" dirty="0">
                <a:solidFill>
                  <a:schemeClr val="bg1">
                    <a:lumMod val="50000"/>
                  </a:schemeClr>
                </a:solidFill>
              </a:rPr>
              <a:t>Astuce :Après avoir insérez votre image, placez celle-ci en arrière plan : Clic droit + « Arrière plan »</a:t>
            </a:r>
          </a:p>
          <a:p>
            <a:endParaRPr lang="fr-FR" sz="1200" dirty="0">
              <a:solidFill>
                <a:schemeClr val="bg1">
                  <a:lumMod val="50000"/>
                </a:schemeClr>
              </a:solidFill>
            </a:endParaRPr>
          </a:p>
        </p:txBody>
      </p:sp>
      <p:sp>
        <p:nvSpPr>
          <p:cNvPr id="13" name="Espace réservé du texte 12">
            <a:extLst>
              <a:ext uri="{FF2B5EF4-FFF2-40B4-BE49-F238E27FC236}">
                <a16:creationId xmlns:a16="http://schemas.microsoft.com/office/drawing/2014/main" id="{4DB704B1-C9AF-2DEE-2915-BA6F9894D57C}"/>
              </a:ext>
            </a:extLst>
          </p:cNvPr>
          <p:cNvSpPr>
            <a:spLocks noGrp="1"/>
          </p:cNvSpPr>
          <p:nvPr>
            <p:ph type="body" sz="quarter" idx="15" hasCustomPrompt="1"/>
          </p:nvPr>
        </p:nvSpPr>
        <p:spPr>
          <a:xfrm>
            <a:off x="618477" y="1640114"/>
            <a:ext cx="11573522" cy="3439886"/>
          </a:xfrm>
          <a:custGeom>
            <a:avLst/>
            <a:gdLst>
              <a:gd name="connsiteX0" fmla="*/ 388580 w 11573522"/>
              <a:gd name="connsiteY0" fmla="*/ 2811978 h 3439886"/>
              <a:gd name="connsiteX1" fmla="*/ 266084 w 11573522"/>
              <a:gd name="connsiteY1" fmla="*/ 2905253 h 3439886"/>
              <a:gd name="connsiteX2" fmla="*/ 200780 w 11573522"/>
              <a:gd name="connsiteY2" fmla="*/ 2954731 h 3439886"/>
              <a:gd name="connsiteX3" fmla="*/ 388175 w 11573522"/>
              <a:gd name="connsiteY3" fmla="*/ 3100322 h 3439886"/>
              <a:gd name="connsiteX4" fmla="*/ 575977 w 11573522"/>
              <a:gd name="connsiteY4" fmla="*/ 2957569 h 3439886"/>
              <a:gd name="connsiteX5" fmla="*/ 388580 w 11573522"/>
              <a:gd name="connsiteY5" fmla="*/ 2811978 h 3439886"/>
              <a:gd name="connsiteX6" fmla="*/ 386147 w 11573522"/>
              <a:gd name="connsiteY6" fmla="*/ 0 h 3439886"/>
              <a:gd name="connsiteX7" fmla="*/ 392637 w 11573522"/>
              <a:gd name="connsiteY7" fmla="*/ 0 h 3439886"/>
              <a:gd name="connsiteX8" fmla="*/ 392637 w 11573522"/>
              <a:gd name="connsiteY8" fmla="*/ 28893 h 3439886"/>
              <a:gd name="connsiteX9" fmla="*/ 392637 w 11573522"/>
              <a:gd name="connsiteY9" fmla="*/ 131318 h 3439886"/>
              <a:gd name="connsiteX10" fmla="*/ 578816 w 11573522"/>
              <a:gd name="connsiteY10" fmla="*/ 275693 h 3439886"/>
              <a:gd name="connsiteX11" fmla="*/ 578816 w 11573522"/>
              <a:gd name="connsiteY11" fmla="*/ 97658 h 3439886"/>
              <a:gd name="connsiteX12" fmla="*/ 462924 w 11573522"/>
              <a:gd name="connsiteY12" fmla="*/ 7536 h 3439886"/>
              <a:gd name="connsiteX13" fmla="*/ 453234 w 11573522"/>
              <a:gd name="connsiteY13" fmla="*/ 0 h 3439886"/>
              <a:gd name="connsiteX14" fmla="*/ 464209 w 11573522"/>
              <a:gd name="connsiteY14" fmla="*/ 0 h 3439886"/>
              <a:gd name="connsiteX15" fmla="*/ 484510 w 11573522"/>
              <a:gd name="connsiteY15" fmla="*/ 15775 h 3439886"/>
              <a:gd name="connsiteX16" fmla="*/ 582061 w 11573522"/>
              <a:gd name="connsiteY16" fmla="*/ 91574 h 3439886"/>
              <a:gd name="connsiteX17" fmla="*/ 695192 w 11573522"/>
              <a:gd name="connsiteY17" fmla="*/ 5744 h 3439886"/>
              <a:gd name="connsiteX18" fmla="*/ 702764 w 11573522"/>
              <a:gd name="connsiteY18" fmla="*/ 0 h 3439886"/>
              <a:gd name="connsiteX19" fmla="*/ 2758098 w 11573522"/>
              <a:gd name="connsiteY19" fmla="*/ 0 h 3439886"/>
              <a:gd name="connsiteX20" fmla="*/ 2764588 w 11573522"/>
              <a:gd name="connsiteY20" fmla="*/ 0 h 3439886"/>
              <a:gd name="connsiteX21" fmla="*/ 2825185 w 11573522"/>
              <a:gd name="connsiteY21" fmla="*/ 0 h 3439886"/>
              <a:gd name="connsiteX22" fmla="*/ 2836160 w 11573522"/>
              <a:gd name="connsiteY22" fmla="*/ 0 h 3439886"/>
              <a:gd name="connsiteX23" fmla="*/ 3074715 w 11573522"/>
              <a:gd name="connsiteY23" fmla="*/ 0 h 3439886"/>
              <a:gd name="connsiteX24" fmla="*/ 9201571 w 11573522"/>
              <a:gd name="connsiteY24" fmla="*/ 0 h 3439886"/>
              <a:gd name="connsiteX25" fmla="*/ 11573522 w 11573522"/>
              <a:gd name="connsiteY25" fmla="*/ 0 h 3439886"/>
              <a:gd name="connsiteX26" fmla="*/ 11573522 w 11573522"/>
              <a:gd name="connsiteY26" fmla="*/ 3439886 h 3439886"/>
              <a:gd name="connsiteX27" fmla="*/ 962936 w 11573522"/>
              <a:gd name="connsiteY27" fmla="*/ 3439886 h 3439886"/>
              <a:gd name="connsiteX28" fmla="*/ 962936 w 11573522"/>
              <a:gd name="connsiteY28" fmla="*/ 3439632 h 3439886"/>
              <a:gd name="connsiteX29" fmla="*/ 962936 w 11573522"/>
              <a:gd name="connsiteY29" fmla="*/ 3438953 h 3439886"/>
              <a:gd name="connsiteX30" fmla="*/ 776757 w 11573522"/>
              <a:gd name="connsiteY30" fmla="*/ 3294579 h 3439886"/>
              <a:gd name="connsiteX31" fmla="*/ 776757 w 11573522"/>
              <a:gd name="connsiteY31" fmla="*/ 3429148 h 3439886"/>
              <a:gd name="connsiteX32" fmla="*/ 776757 w 11573522"/>
              <a:gd name="connsiteY32" fmla="*/ 3439886 h 3439886"/>
              <a:gd name="connsiteX33" fmla="*/ 769862 w 11573522"/>
              <a:gd name="connsiteY33" fmla="*/ 3439886 h 3439886"/>
              <a:gd name="connsiteX34" fmla="*/ 769862 w 11573522"/>
              <a:gd name="connsiteY34" fmla="*/ 3414403 h 3439886"/>
              <a:gd name="connsiteX35" fmla="*/ 769862 w 11573522"/>
              <a:gd name="connsiteY35" fmla="*/ 3292145 h 3439886"/>
              <a:gd name="connsiteX36" fmla="*/ 629924 w 11573522"/>
              <a:gd name="connsiteY36" fmla="*/ 3183458 h 3439886"/>
              <a:gd name="connsiteX37" fmla="*/ 633168 w 11573522"/>
              <a:gd name="connsiteY37" fmla="*/ 3177375 h 3439886"/>
              <a:gd name="connsiteX38" fmla="*/ 771079 w 11573522"/>
              <a:gd name="connsiteY38" fmla="*/ 3284034 h 3439886"/>
              <a:gd name="connsiteX39" fmla="*/ 771079 w 11573522"/>
              <a:gd name="connsiteY39" fmla="*/ 3105999 h 3439886"/>
              <a:gd name="connsiteX40" fmla="*/ 704963 w 11573522"/>
              <a:gd name="connsiteY40" fmla="*/ 3054900 h 3439886"/>
              <a:gd name="connsiteX41" fmla="*/ 708614 w 11573522"/>
              <a:gd name="connsiteY41" fmla="*/ 3049222 h 3439886"/>
              <a:gd name="connsiteX42" fmla="*/ 774323 w 11573522"/>
              <a:gd name="connsiteY42" fmla="*/ 3100322 h 3439886"/>
              <a:gd name="connsiteX43" fmla="*/ 962125 w 11573522"/>
              <a:gd name="connsiteY43" fmla="*/ 2957569 h 3439886"/>
              <a:gd name="connsiteX44" fmla="*/ 824621 w 11573522"/>
              <a:gd name="connsiteY44" fmla="*/ 2850911 h 3439886"/>
              <a:gd name="connsiteX45" fmla="*/ 828271 w 11573522"/>
              <a:gd name="connsiteY45" fmla="*/ 2844422 h 3439886"/>
              <a:gd name="connsiteX46" fmla="*/ 962936 w 11573522"/>
              <a:gd name="connsiteY46" fmla="*/ 2948647 h 3439886"/>
              <a:gd name="connsiteX47" fmla="*/ 962936 w 11573522"/>
              <a:gd name="connsiteY47" fmla="*/ 2770612 h 3439886"/>
              <a:gd name="connsiteX48" fmla="*/ 900065 w 11573522"/>
              <a:gd name="connsiteY48" fmla="*/ 2721947 h 3439886"/>
              <a:gd name="connsiteX49" fmla="*/ 903716 w 11573522"/>
              <a:gd name="connsiteY49" fmla="*/ 2715864 h 3439886"/>
              <a:gd name="connsiteX50" fmla="*/ 966181 w 11573522"/>
              <a:gd name="connsiteY50" fmla="*/ 2764529 h 3439886"/>
              <a:gd name="connsiteX51" fmla="*/ 1153982 w 11573522"/>
              <a:gd name="connsiteY51" fmla="*/ 2621777 h 3439886"/>
              <a:gd name="connsiteX52" fmla="*/ 969021 w 11573522"/>
              <a:gd name="connsiteY52" fmla="*/ 2478619 h 3439886"/>
              <a:gd name="connsiteX53" fmla="*/ 781219 w 11573522"/>
              <a:gd name="connsiteY53" fmla="*/ 2621371 h 3439886"/>
              <a:gd name="connsiteX54" fmla="*/ 903310 w 11573522"/>
              <a:gd name="connsiteY54" fmla="*/ 2715864 h 3439886"/>
              <a:gd name="connsiteX55" fmla="*/ 900065 w 11573522"/>
              <a:gd name="connsiteY55" fmla="*/ 2721542 h 3439886"/>
              <a:gd name="connsiteX56" fmla="*/ 776757 w 11573522"/>
              <a:gd name="connsiteY56" fmla="*/ 2626238 h 3439886"/>
              <a:gd name="connsiteX57" fmla="*/ 776757 w 11573522"/>
              <a:gd name="connsiteY57" fmla="*/ 2804273 h 3439886"/>
              <a:gd name="connsiteX58" fmla="*/ 828271 w 11573522"/>
              <a:gd name="connsiteY58" fmla="*/ 2844017 h 3439886"/>
              <a:gd name="connsiteX59" fmla="*/ 824215 w 11573522"/>
              <a:gd name="connsiteY59" fmla="*/ 2850506 h 3439886"/>
              <a:gd name="connsiteX60" fmla="*/ 774729 w 11573522"/>
              <a:gd name="connsiteY60" fmla="*/ 2811978 h 3439886"/>
              <a:gd name="connsiteX61" fmla="*/ 586928 w 11573522"/>
              <a:gd name="connsiteY61" fmla="*/ 2954731 h 3439886"/>
              <a:gd name="connsiteX62" fmla="*/ 708208 w 11573522"/>
              <a:gd name="connsiteY62" fmla="*/ 3048817 h 3439886"/>
              <a:gd name="connsiteX63" fmla="*/ 704963 w 11573522"/>
              <a:gd name="connsiteY63" fmla="*/ 3054900 h 3439886"/>
              <a:gd name="connsiteX64" fmla="*/ 584900 w 11573522"/>
              <a:gd name="connsiteY64" fmla="*/ 2961625 h 3439886"/>
              <a:gd name="connsiteX65" fmla="*/ 584900 w 11573522"/>
              <a:gd name="connsiteY65" fmla="*/ 3140065 h 3439886"/>
              <a:gd name="connsiteX66" fmla="*/ 633168 w 11573522"/>
              <a:gd name="connsiteY66" fmla="*/ 3177375 h 3439886"/>
              <a:gd name="connsiteX67" fmla="*/ 629518 w 11573522"/>
              <a:gd name="connsiteY67" fmla="*/ 3183052 h 3439886"/>
              <a:gd name="connsiteX68" fmla="*/ 582872 w 11573522"/>
              <a:gd name="connsiteY68" fmla="*/ 3146960 h 3439886"/>
              <a:gd name="connsiteX69" fmla="*/ 388175 w 11573522"/>
              <a:gd name="connsiteY69" fmla="*/ 3295390 h 3439886"/>
              <a:gd name="connsiteX70" fmla="*/ 191856 w 11573522"/>
              <a:gd name="connsiteY70" fmla="*/ 3143310 h 3439886"/>
              <a:gd name="connsiteX71" fmla="*/ 191856 w 11573522"/>
              <a:gd name="connsiteY71" fmla="*/ 3082477 h 3439886"/>
              <a:gd name="connsiteX72" fmla="*/ 198752 w 11573522"/>
              <a:gd name="connsiteY72" fmla="*/ 3085316 h 3439886"/>
              <a:gd name="connsiteX73" fmla="*/ 198752 w 11573522"/>
              <a:gd name="connsiteY73" fmla="*/ 3140065 h 3439886"/>
              <a:gd name="connsiteX74" fmla="*/ 384930 w 11573522"/>
              <a:gd name="connsiteY74" fmla="*/ 3284034 h 3439886"/>
              <a:gd name="connsiteX75" fmla="*/ 384930 w 11573522"/>
              <a:gd name="connsiteY75" fmla="*/ 3105999 h 3439886"/>
              <a:gd name="connsiteX76" fmla="*/ 198752 w 11573522"/>
              <a:gd name="connsiteY76" fmla="*/ 2961625 h 3439886"/>
              <a:gd name="connsiteX77" fmla="*/ 198752 w 11573522"/>
              <a:gd name="connsiteY77" fmla="*/ 3084911 h 3439886"/>
              <a:gd name="connsiteX78" fmla="*/ 191856 w 11573522"/>
              <a:gd name="connsiteY78" fmla="*/ 3082072 h 3439886"/>
              <a:gd name="connsiteX79" fmla="*/ 191856 w 11573522"/>
              <a:gd name="connsiteY79" fmla="*/ 2953108 h 3439886"/>
              <a:gd name="connsiteX80" fmla="*/ 259189 w 11573522"/>
              <a:gd name="connsiteY80" fmla="*/ 2902009 h 3439886"/>
              <a:gd name="connsiteX81" fmla="*/ 383713 w 11573522"/>
              <a:gd name="connsiteY81" fmla="*/ 2807517 h 3439886"/>
              <a:gd name="connsiteX82" fmla="*/ 383713 w 11573522"/>
              <a:gd name="connsiteY82" fmla="*/ 2715053 h 3439886"/>
              <a:gd name="connsiteX83" fmla="*/ 390609 w 11573522"/>
              <a:gd name="connsiteY83" fmla="*/ 2716269 h 3439886"/>
              <a:gd name="connsiteX84" fmla="*/ 390609 w 11573522"/>
              <a:gd name="connsiteY84" fmla="*/ 2804273 h 3439886"/>
              <a:gd name="connsiteX85" fmla="*/ 576788 w 11573522"/>
              <a:gd name="connsiteY85" fmla="*/ 2948647 h 3439886"/>
              <a:gd name="connsiteX86" fmla="*/ 576788 w 11573522"/>
              <a:gd name="connsiteY86" fmla="*/ 2770612 h 3439886"/>
              <a:gd name="connsiteX87" fmla="*/ 489174 w 11573522"/>
              <a:gd name="connsiteY87" fmla="*/ 2702481 h 3439886"/>
              <a:gd name="connsiteX88" fmla="*/ 492825 w 11573522"/>
              <a:gd name="connsiteY88" fmla="*/ 2697209 h 3439886"/>
              <a:gd name="connsiteX89" fmla="*/ 580033 w 11573522"/>
              <a:gd name="connsiteY89" fmla="*/ 2764529 h 3439886"/>
              <a:gd name="connsiteX90" fmla="*/ 767834 w 11573522"/>
              <a:gd name="connsiteY90" fmla="*/ 2621777 h 3439886"/>
              <a:gd name="connsiteX91" fmla="*/ 626679 w 11573522"/>
              <a:gd name="connsiteY91" fmla="*/ 2512280 h 3439886"/>
              <a:gd name="connsiteX92" fmla="*/ 630735 w 11573522"/>
              <a:gd name="connsiteY92" fmla="*/ 2507007 h 3439886"/>
              <a:gd name="connsiteX93" fmla="*/ 771079 w 11573522"/>
              <a:gd name="connsiteY93" fmla="*/ 2615693 h 3439886"/>
              <a:gd name="connsiteX94" fmla="*/ 771079 w 11573522"/>
              <a:gd name="connsiteY94" fmla="*/ 2437659 h 3439886"/>
              <a:gd name="connsiteX95" fmla="*/ 713481 w 11573522"/>
              <a:gd name="connsiteY95" fmla="*/ 2392644 h 3439886"/>
              <a:gd name="connsiteX96" fmla="*/ 717131 w 11573522"/>
              <a:gd name="connsiteY96" fmla="*/ 2387372 h 3439886"/>
              <a:gd name="connsiteX97" fmla="*/ 774323 w 11573522"/>
              <a:gd name="connsiteY97" fmla="*/ 2431576 h 3439886"/>
              <a:gd name="connsiteX98" fmla="*/ 962125 w 11573522"/>
              <a:gd name="connsiteY98" fmla="*/ 2288824 h 3439886"/>
              <a:gd name="connsiteX99" fmla="*/ 774729 w 11573522"/>
              <a:gd name="connsiteY99" fmla="*/ 2143638 h 3439886"/>
              <a:gd name="connsiteX100" fmla="*/ 586928 w 11573522"/>
              <a:gd name="connsiteY100" fmla="*/ 2286391 h 3439886"/>
              <a:gd name="connsiteX101" fmla="*/ 717131 w 11573522"/>
              <a:gd name="connsiteY101" fmla="*/ 2387372 h 3439886"/>
              <a:gd name="connsiteX102" fmla="*/ 713075 w 11573522"/>
              <a:gd name="connsiteY102" fmla="*/ 2392644 h 3439886"/>
              <a:gd name="connsiteX103" fmla="*/ 584900 w 11573522"/>
              <a:gd name="connsiteY103" fmla="*/ 2293285 h 3439886"/>
              <a:gd name="connsiteX104" fmla="*/ 584900 w 11573522"/>
              <a:gd name="connsiteY104" fmla="*/ 2471319 h 3439886"/>
              <a:gd name="connsiteX105" fmla="*/ 630329 w 11573522"/>
              <a:gd name="connsiteY105" fmla="*/ 2506602 h 3439886"/>
              <a:gd name="connsiteX106" fmla="*/ 626679 w 11573522"/>
              <a:gd name="connsiteY106" fmla="*/ 2512280 h 3439886"/>
              <a:gd name="connsiteX107" fmla="*/ 582872 w 11573522"/>
              <a:gd name="connsiteY107" fmla="*/ 2478619 h 3439886"/>
              <a:gd name="connsiteX108" fmla="*/ 395071 w 11573522"/>
              <a:gd name="connsiteY108" fmla="*/ 2621371 h 3439886"/>
              <a:gd name="connsiteX109" fmla="*/ 492825 w 11573522"/>
              <a:gd name="connsiteY109" fmla="*/ 2696804 h 3439886"/>
              <a:gd name="connsiteX110" fmla="*/ 488769 w 11573522"/>
              <a:gd name="connsiteY110" fmla="*/ 2702481 h 3439886"/>
              <a:gd name="connsiteX111" fmla="*/ 390609 w 11573522"/>
              <a:gd name="connsiteY111" fmla="*/ 2626238 h 3439886"/>
              <a:gd name="connsiteX112" fmla="*/ 390609 w 11573522"/>
              <a:gd name="connsiteY112" fmla="*/ 2715864 h 3439886"/>
              <a:gd name="connsiteX113" fmla="*/ 383713 w 11573522"/>
              <a:gd name="connsiteY113" fmla="*/ 2714647 h 3439886"/>
              <a:gd name="connsiteX114" fmla="*/ 383713 w 11573522"/>
              <a:gd name="connsiteY114" fmla="*/ 2623399 h 3439886"/>
              <a:gd name="connsiteX115" fmla="*/ 375601 w 11573522"/>
              <a:gd name="connsiteY115" fmla="*/ 2616910 h 3439886"/>
              <a:gd name="connsiteX116" fmla="*/ 375601 w 11573522"/>
              <a:gd name="connsiteY116" fmla="*/ 2608394 h 3439886"/>
              <a:gd name="connsiteX117" fmla="*/ 384930 w 11573522"/>
              <a:gd name="connsiteY117" fmla="*/ 2615693 h 3439886"/>
              <a:gd name="connsiteX118" fmla="*/ 384930 w 11573522"/>
              <a:gd name="connsiteY118" fmla="*/ 2437659 h 3439886"/>
              <a:gd name="connsiteX119" fmla="*/ 375601 w 11573522"/>
              <a:gd name="connsiteY119" fmla="*/ 2430360 h 3439886"/>
              <a:gd name="connsiteX120" fmla="*/ 375601 w 11573522"/>
              <a:gd name="connsiteY120" fmla="*/ 2421843 h 3439886"/>
              <a:gd name="connsiteX121" fmla="*/ 388175 w 11573522"/>
              <a:gd name="connsiteY121" fmla="*/ 2431576 h 3439886"/>
              <a:gd name="connsiteX122" fmla="*/ 575977 w 11573522"/>
              <a:gd name="connsiteY122" fmla="*/ 2288824 h 3439886"/>
              <a:gd name="connsiteX123" fmla="*/ 388580 w 11573522"/>
              <a:gd name="connsiteY123" fmla="*/ 2143638 h 3439886"/>
              <a:gd name="connsiteX124" fmla="*/ 200780 w 11573522"/>
              <a:gd name="connsiteY124" fmla="*/ 2286391 h 3439886"/>
              <a:gd name="connsiteX125" fmla="*/ 375195 w 11573522"/>
              <a:gd name="connsiteY125" fmla="*/ 2421843 h 3439886"/>
              <a:gd name="connsiteX126" fmla="*/ 375195 w 11573522"/>
              <a:gd name="connsiteY126" fmla="*/ 2429954 h 3439886"/>
              <a:gd name="connsiteX127" fmla="*/ 198752 w 11573522"/>
              <a:gd name="connsiteY127" fmla="*/ 2293285 h 3439886"/>
              <a:gd name="connsiteX128" fmla="*/ 198752 w 11573522"/>
              <a:gd name="connsiteY128" fmla="*/ 2471319 h 3439886"/>
              <a:gd name="connsiteX129" fmla="*/ 375195 w 11573522"/>
              <a:gd name="connsiteY129" fmla="*/ 2608394 h 3439886"/>
              <a:gd name="connsiteX130" fmla="*/ 375195 w 11573522"/>
              <a:gd name="connsiteY130" fmla="*/ 2616910 h 3439886"/>
              <a:gd name="connsiteX131" fmla="*/ 191856 w 11573522"/>
              <a:gd name="connsiteY131" fmla="*/ 2474563 h 3439886"/>
              <a:gd name="connsiteX132" fmla="*/ 191856 w 11573522"/>
              <a:gd name="connsiteY132" fmla="*/ 2284768 h 3439886"/>
              <a:gd name="connsiteX133" fmla="*/ 383713 w 11573522"/>
              <a:gd name="connsiteY133" fmla="*/ 2138772 h 3439886"/>
              <a:gd name="connsiteX134" fmla="*/ 383713 w 11573522"/>
              <a:gd name="connsiteY134" fmla="*/ 1959926 h 3439886"/>
              <a:gd name="connsiteX135" fmla="*/ 390609 w 11573522"/>
              <a:gd name="connsiteY135" fmla="*/ 1965198 h 3439886"/>
              <a:gd name="connsiteX136" fmla="*/ 390609 w 11573522"/>
              <a:gd name="connsiteY136" fmla="*/ 2136339 h 3439886"/>
              <a:gd name="connsiteX137" fmla="*/ 576788 w 11573522"/>
              <a:gd name="connsiteY137" fmla="*/ 2280307 h 3439886"/>
              <a:gd name="connsiteX138" fmla="*/ 576788 w 11573522"/>
              <a:gd name="connsiteY138" fmla="*/ 2102272 h 3439886"/>
              <a:gd name="connsiteX139" fmla="*/ 390609 w 11573522"/>
              <a:gd name="connsiteY139" fmla="*/ 1957898 h 3439886"/>
              <a:gd name="connsiteX140" fmla="*/ 390609 w 11573522"/>
              <a:gd name="connsiteY140" fmla="*/ 1964792 h 3439886"/>
              <a:gd name="connsiteX141" fmla="*/ 383713 w 11573522"/>
              <a:gd name="connsiteY141" fmla="*/ 1959520 h 3439886"/>
              <a:gd name="connsiteX142" fmla="*/ 383713 w 11573522"/>
              <a:gd name="connsiteY142" fmla="*/ 1949382 h 3439886"/>
              <a:gd name="connsiteX143" fmla="*/ 569487 w 11573522"/>
              <a:gd name="connsiteY143" fmla="*/ 1808251 h 3439886"/>
              <a:gd name="connsiteX144" fmla="*/ 575166 w 11573522"/>
              <a:gd name="connsiteY144" fmla="*/ 1812307 h 3439886"/>
              <a:gd name="connsiteX145" fmla="*/ 392637 w 11573522"/>
              <a:gd name="connsiteY145" fmla="*/ 1951004 h 3439886"/>
              <a:gd name="connsiteX146" fmla="*/ 580033 w 11573522"/>
              <a:gd name="connsiteY146" fmla="*/ 2096594 h 3439886"/>
              <a:gd name="connsiteX147" fmla="*/ 767834 w 11573522"/>
              <a:gd name="connsiteY147" fmla="*/ 1953437 h 3439886"/>
              <a:gd name="connsiteX148" fmla="*/ 580438 w 11573522"/>
              <a:gd name="connsiteY148" fmla="*/ 1808251 h 3439886"/>
              <a:gd name="connsiteX149" fmla="*/ 575166 w 11573522"/>
              <a:gd name="connsiteY149" fmla="*/ 1812307 h 3439886"/>
              <a:gd name="connsiteX150" fmla="*/ 569893 w 11573522"/>
              <a:gd name="connsiteY150" fmla="*/ 1807846 h 3439886"/>
              <a:gd name="connsiteX151" fmla="*/ 578005 w 11573522"/>
              <a:gd name="connsiteY151" fmla="*/ 1801763 h 3439886"/>
              <a:gd name="connsiteX152" fmla="*/ 578005 w 11573522"/>
              <a:gd name="connsiteY152" fmla="*/ 1795679 h 3439886"/>
              <a:gd name="connsiteX153" fmla="*/ 584900 w 11573522"/>
              <a:gd name="connsiteY153" fmla="*/ 1795679 h 3439886"/>
              <a:gd name="connsiteX154" fmla="*/ 584900 w 11573522"/>
              <a:gd name="connsiteY154" fmla="*/ 1802168 h 3439886"/>
              <a:gd name="connsiteX155" fmla="*/ 771079 w 11573522"/>
              <a:gd name="connsiteY155" fmla="*/ 1946137 h 3439886"/>
              <a:gd name="connsiteX156" fmla="*/ 771079 w 11573522"/>
              <a:gd name="connsiteY156" fmla="*/ 1783107 h 3439886"/>
              <a:gd name="connsiteX157" fmla="*/ 771079 w 11573522"/>
              <a:gd name="connsiteY157" fmla="*/ 1768508 h 3439886"/>
              <a:gd name="connsiteX158" fmla="*/ 584900 w 11573522"/>
              <a:gd name="connsiteY158" fmla="*/ 1624133 h 3439886"/>
              <a:gd name="connsiteX159" fmla="*/ 584900 w 11573522"/>
              <a:gd name="connsiteY159" fmla="*/ 1785541 h 3439886"/>
              <a:gd name="connsiteX160" fmla="*/ 584900 w 11573522"/>
              <a:gd name="connsiteY160" fmla="*/ 1795274 h 3439886"/>
              <a:gd name="connsiteX161" fmla="*/ 578005 w 11573522"/>
              <a:gd name="connsiteY161" fmla="*/ 1795274 h 3439886"/>
              <a:gd name="connsiteX162" fmla="*/ 578005 w 11573522"/>
              <a:gd name="connsiteY162" fmla="*/ 1621294 h 3439886"/>
              <a:gd name="connsiteX163" fmla="*/ 437661 w 11573522"/>
              <a:gd name="connsiteY163" fmla="*/ 1512608 h 3439886"/>
              <a:gd name="connsiteX164" fmla="*/ 441312 w 11573522"/>
              <a:gd name="connsiteY164" fmla="*/ 1506930 h 3439886"/>
              <a:gd name="connsiteX165" fmla="*/ 578816 w 11573522"/>
              <a:gd name="connsiteY165" fmla="*/ 1613589 h 3439886"/>
              <a:gd name="connsiteX166" fmla="*/ 578816 w 11573522"/>
              <a:gd name="connsiteY166" fmla="*/ 1435555 h 3439886"/>
              <a:gd name="connsiteX167" fmla="*/ 513106 w 11573522"/>
              <a:gd name="connsiteY167" fmla="*/ 1384456 h 3439886"/>
              <a:gd name="connsiteX168" fmla="*/ 516350 w 11573522"/>
              <a:gd name="connsiteY168" fmla="*/ 1378372 h 3439886"/>
              <a:gd name="connsiteX169" fmla="*/ 582061 w 11573522"/>
              <a:gd name="connsiteY169" fmla="*/ 1429472 h 3439886"/>
              <a:gd name="connsiteX170" fmla="*/ 769862 w 11573522"/>
              <a:gd name="connsiteY170" fmla="*/ 1286719 h 3439886"/>
              <a:gd name="connsiteX171" fmla="*/ 632763 w 11573522"/>
              <a:gd name="connsiteY171" fmla="*/ 1180060 h 3439886"/>
              <a:gd name="connsiteX172" fmla="*/ 636413 w 11573522"/>
              <a:gd name="connsiteY172" fmla="*/ 1173571 h 3439886"/>
              <a:gd name="connsiteX173" fmla="*/ 771079 w 11573522"/>
              <a:gd name="connsiteY173" fmla="*/ 1278203 h 3439886"/>
              <a:gd name="connsiteX174" fmla="*/ 771079 w 11573522"/>
              <a:gd name="connsiteY174" fmla="*/ 1099762 h 3439886"/>
              <a:gd name="connsiteX175" fmla="*/ 708208 w 11573522"/>
              <a:gd name="connsiteY175" fmla="*/ 1051096 h 3439886"/>
              <a:gd name="connsiteX176" fmla="*/ 711453 w 11573522"/>
              <a:gd name="connsiteY176" fmla="*/ 1045419 h 3439886"/>
              <a:gd name="connsiteX177" fmla="*/ 774323 w 11573522"/>
              <a:gd name="connsiteY177" fmla="*/ 1094085 h 3439886"/>
              <a:gd name="connsiteX178" fmla="*/ 962125 w 11573522"/>
              <a:gd name="connsiteY178" fmla="*/ 951332 h 3439886"/>
              <a:gd name="connsiteX179" fmla="*/ 777163 w 11573522"/>
              <a:gd name="connsiteY179" fmla="*/ 807769 h 3439886"/>
              <a:gd name="connsiteX180" fmla="*/ 589362 w 11573522"/>
              <a:gd name="connsiteY180" fmla="*/ 950521 h 3439886"/>
              <a:gd name="connsiteX181" fmla="*/ 711453 w 11573522"/>
              <a:gd name="connsiteY181" fmla="*/ 1045013 h 3439886"/>
              <a:gd name="connsiteX182" fmla="*/ 707802 w 11573522"/>
              <a:gd name="connsiteY182" fmla="*/ 1051096 h 3439886"/>
              <a:gd name="connsiteX183" fmla="*/ 584900 w 11573522"/>
              <a:gd name="connsiteY183" fmla="*/ 955388 h 3439886"/>
              <a:gd name="connsiteX184" fmla="*/ 584900 w 11573522"/>
              <a:gd name="connsiteY184" fmla="*/ 1133828 h 3439886"/>
              <a:gd name="connsiteX185" fmla="*/ 636008 w 11573522"/>
              <a:gd name="connsiteY185" fmla="*/ 1173571 h 3439886"/>
              <a:gd name="connsiteX186" fmla="*/ 632357 w 11573522"/>
              <a:gd name="connsiteY186" fmla="*/ 1180060 h 3439886"/>
              <a:gd name="connsiteX187" fmla="*/ 582872 w 11573522"/>
              <a:gd name="connsiteY187" fmla="*/ 1141534 h 3439886"/>
              <a:gd name="connsiteX188" fmla="*/ 395071 w 11573522"/>
              <a:gd name="connsiteY188" fmla="*/ 1284286 h 3439886"/>
              <a:gd name="connsiteX189" fmla="*/ 516350 w 11573522"/>
              <a:gd name="connsiteY189" fmla="*/ 1378372 h 3439886"/>
              <a:gd name="connsiteX190" fmla="*/ 512700 w 11573522"/>
              <a:gd name="connsiteY190" fmla="*/ 1384050 h 3439886"/>
              <a:gd name="connsiteX191" fmla="*/ 392637 w 11573522"/>
              <a:gd name="connsiteY191" fmla="*/ 1291180 h 3439886"/>
              <a:gd name="connsiteX192" fmla="*/ 392637 w 11573522"/>
              <a:gd name="connsiteY192" fmla="*/ 1469214 h 3439886"/>
              <a:gd name="connsiteX193" fmla="*/ 440906 w 11573522"/>
              <a:gd name="connsiteY193" fmla="*/ 1506525 h 3439886"/>
              <a:gd name="connsiteX194" fmla="*/ 437661 w 11573522"/>
              <a:gd name="connsiteY194" fmla="*/ 1512608 h 3439886"/>
              <a:gd name="connsiteX195" fmla="*/ 391015 w 11573522"/>
              <a:gd name="connsiteY195" fmla="*/ 1476514 h 3439886"/>
              <a:gd name="connsiteX196" fmla="*/ 195912 w 11573522"/>
              <a:gd name="connsiteY196" fmla="*/ 1624539 h 3439886"/>
              <a:gd name="connsiteX197" fmla="*/ 0 w 11573522"/>
              <a:gd name="connsiteY197" fmla="*/ 1472459 h 3439886"/>
              <a:gd name="connsiteX198" fmla="*/ 0 w 11573522"/>
              <a:gd name="connsiteY198" fmla="*/ 1412033 h 3439886"/>
              <a:gd name="connsiteX199" fmla="*/ 6490 w 11573522"/>
              <a:gd name="connsiteY199" fmla="*/ 1414872 h 3439886"/>
              <a:gd name="connsiteX200" fmla="*/ 6490 w 11573522"/>
              <a:gd name="connsiteY200" fmla="*/ 1469214 h 3439886"/>
              <a:gd name="connsiteX201" fmla="*/ 192668 w 11573522"/>
              <a:gd name="connsiteY201" fmla="*/ 1613589 h 3439886"/>
              <a:gd name="connsiteX202" fmla="*/ 192668 w 11573522"/>
              <a:gd name="connsiteY202" fmla="*/ 1435555 h 3439886"/>
              <a:gd name="connsiteX203" fmla="*/ 6490 w 11573522"/>
              <a:gd name="connsiteY203" fmla="*/ 1291180 h 3439886"/>
              <a:gd name="connsiteX204" fmla="*/ 6490 w 11573522"/>
              <a:gd name="connsiteY204" fmla="*/ 1414466 h 3439886"/>
              <a:gd name="connsiteX205" fmla="*/ 0 w 11573522"/>
              <a:gd name="connsiteY205" fmla="*/ 1411627 h 3439886"/>
              <a:gd name="connsiteX206" fmla="*/ 0 w 11573522"/>
              <a:gd name="connsiteY206" fmla="*/ 1282664 h 3439886"/>
              <a:gd name="connsiteX207" fmla="*/ 66926 w 11573522"/>
              <a:gd name="connsiteY207" fmla="*/ 1231565 h 3439886"/>
              <a:gd name="connsiteX208" fmla="*/ 73821 w 11573522"/>
              <a:gd name="connsiteY208" fmla="*/ 1234809 h 3439886"/>
              <a:gd name="connsiteX209" fmla="*/ 8924 w 11573522"/>
              <a:gd name="connsiteY209" fmla="*/ 1284286 h 3439886"/>
              <a:gd name="connsiteX210" fmla="*/ 196318 w 11573522"/>
              <a:gd name="connsiteY210" fmla="*/ 1429472 h 3439886"/>
              <a:gd name="connsiteX211" fmla="*/ 384119 w 11573522"/>
              <a:gd name="connsiteY211" fmla="*/ 1286719 h 3439886"/>
              <a:gd name="connsiteX212" fmla="*/ 196724 w 11573522"/>
              <a:gd name="connsiteY212" fmla="*/ 1141534 h 3439886"/>
              <a:gd name="connsiteX213" fmla="*/ 74227 w 11573522"/>
              <a:gd name="connsiteY213" fmla="*/ 1234403 h 3439886"/>
              <a:gd name="connsiteX214" fmla="*/ 67332 w 11573522"/>
              <a:gd name="connsiteY214" fmla="*/ 1231159 h 3439886"/>
              <a:gd name="connsiteX215" fmla="*/ 191856 w 11573522"/>
              <a:gd name="connsiteY215" fmla="*/ 1136667 h 3439886"/>
              <a:gd name="connsiteX216" fmla="*/ 191856 w 11573522"/>
              <a:gd name="connsiteY216" fmla="*/ 1044607 h 3439886"/>
              <a:gd name="connsiteX217" fmla="*/ 198752 w 11573522"/>
              <a:gd name="connsiteY217" fmla="*/ 1045419 h 3439886"/>
              <a:gd name="connsiteX218" fmla="*/ 198752 w 11573522"/>
              <a:gd name="connsiteY218" fmla="*/ 1133828 h 3439886"/>
              <a:gd name="connsiteX219" fmla="*/ 384524 w 11573522"/>
              <a:gd name="connsiteY219" fmla="*/ 1278203 h 3439886"/>
              <a:gd name="connsiteX220" fmla="*/ 384524 w 11573522"/>
              <a:gd name="connsiteY220" fmla="*/ 1099762 h 3439886"/>
              <a:gd name="connsiteX221" fmla="*/ 296912 w 11573522"/>
              <a:gd name="connsiteY221" fmla="*/ 1032037 h 3439886"/>
              <a:gd name="connsiteX222" fmla="*/ 300968 w 11573522"/>
              <a:gd name="connsiteY222" fmla="*/ 1026359 h 3439886"/>
              <a:gd name="connsiteX223" fmla="*/ 388175 w 11573522"/>
              <a:gd name="connsiteY223" fmla="*/ 1094085 h 3439886"/>
              <a:gd name="connsiteX224" fmla="*/ 575977 w 11573522"/>
              <a:gd name="connsiteY224" fmla="*/ 951332 h 3439886"/>
              <a:gd name="connsiteX225" fmla="*/ 434822 w 11573522"/>
              <a:gd name="connsiteY225" fmla="*/ 841835 h 3439886"/>
              <a:gd name="connsiteX226" fmla="*/ 438878 w 11573522"/>
              <a:gd name="connsiteY226" fmla="*/ 836158 h 3439886"/>
              <a:gd name="connsiteX227" fmla="*/ 578816 w 11573522"/>
              <a:gd name="connsiteY227" fmla="*/ 944843 h 3439886"/>
              <a:gd name="connsiteX228" fmla="*/ 578816 w 11573522"/>
              <a:gd name="connsiteY228" fmla="*/ 766808 h 3439886"/>
              <a:gd name="connsiteX229" fmla="*/ 521218 w 11573522"/>
              <a:gd name="connsiteY229" fmla="*/ 722199 h 3439886"/>
              <a:gd name="connsiteX230" fmla="*/ 525274 w 11573522"/>
              <a:gd name="connsiteY230" fmla="*/ 716927 h 3439886"/>
              <a:gd name="connsiteX231" fmla="*/ 582061 w 11573522"/>
              <a:gd name="connsiteY231" fmla="*/ 761131 h 3439886"/>
              <a:gd name="connsiteX232" fmla="*/ 769862 w 11573522"/>
              <a:gd name="connsiteY232" fmla="*/ 618379 h 3439886"/>
              <a:gd name="connsiteX233" fmla="*/ 582872 w 11573522"/>
              <a:gd name="connsiteY233" fmla="*/ 472787 h 3439886"/>
              <a:gd name="connsiteX234" fmla="*/ 395071 w 11573522"/>
              <a:gd name="connsiteY234" fmla="*/ 615540 h 3439886"/>
              <a:gd name="connsiteX235" fmla="*/ 524868 w 11573522"/>
              <a:gd name="connsiteY235" fmla="*/ 716521 h 3439886"/>
              <a:gd name="connsiteX236" fmla="*/ 521218 w 11573522"/>
              <a:gd name="connsiteY236" fmla="*/ 722199 h 3439886"/>
              <a:gd name="connsiteX237" fmla="*/ 392637 w 11573522"/>
              <a:gd name="connsiteY237" fmla="*/ 622434 h 3439886"/>
              <a:gd name="connsiteX238" fmla="*/ 392637 w 11573522"/>
              <a:gd name="connsiteY238" fmla="*/ 800875 h 3439886"/>
              <a:gd name="connsiteX239" fmla="*/ 438472 w 11573522"/>
              <a:gd name="connsiteY239" fmla="*/ 836158 h 3439886"/>
              <a:gd name="connsiteX240" fmla="*/ 434416 w 11573522"/>
              <a:gd name="connsiteY240" fmla="*/ 841430 h 3439886"/>
              <a:gd name="connsiteX241" fmla="*/ 391015 w 11573522"/>
              <a:gd name="connsiteY241" fmla="*/ 807769 h 3439886"/>
              <a:gd name="connsiteX242" fmla="*/ 203214 w 11573522"/>
              <a:gd name="connsiteY242" fmla="*/ 950521 h 3439886"/>
              <a:gd name="connsiteX243" fmla="*/ 300968 w 11573522"/>
              <a:gd name="connsiteY243" fmla="*/ 1026359 h 3439886"/>
              <a:gd name="connsiteX244" fmla="*/ 296912 w 11573522"/>
              <a:gd name="connsiteY244" fmla="*/ 1031630 h 3439886"/>
              <a:gd name="connsiteX245" fmla="*/ 198752 w 11573522"/>
              <a:gd name="connsiteY245" fmla="*/ 955388 h 3439886"/>
              <a:gd name="connsiteX246" fmla="*/ 198752 w 11573522"/>
              <a:gd name="connsiteY246" fmla="*/ 1045013 h 3439886"/>
              <a:gd name="connsiteX247" fmla="*/ 191856 w 11573522"/>
              <a:gd name="connsiteY247" fmla="*/ 1044202 h 3439886"/>
              <a:gd name="connsiteX248" fmla="*/ 191856 w 11573522"/>
              <a:gd name="connsiteY248" fmla="*/ 952954 h 3439886"/>
              <a:gd name="connsiteX249" fmla="*/ 183744 w 11573522"/>
              <a:gd name="connsiteY249" fmla="*/ 946465 h 3439886"/>
              <a:gd name="connsiteX250" fmla="*/ 183744 w 11573522"/>
              <a:gd name="connsiteY250" fmla="*/ 937949 h 3439886"/>
              <a:gd name="connsiteX251" fmla="*/ 192668 w 11573522"/>
              <a:gd name="connsiteY251" fmla="*/ 944843 h 3439886"/>
              <a:gd name="connsiteX252" fmla="*/ 192668 w 11573522"/>
              <a:gd name="connsiteY252" fmla="*/ 766808 h 3439886"/>
              <a:gd name="connsiteX253" fmla="*/ 183744 w 11573522"/>
              <a:gd name="connsiteY253" fmla="*/ 759914 h 3439886"/>
              <a:gd name="connsiteX254" fmla="*/ 183744 w 11573522"/>
              <a:gd name="connsiteY254" fmla="*/ 751398 h 3439886"/>
              <a:gd name="connsiteX255" fmla="*/ 196318 w 11573522"/>
              <a:gd name="connsiteY255" fmla="*/ 761131 h 3439886"/>
              <a:gd name="connsiteX256" fmla="*/ 384119 w 11573522"/>
              <a:gd name="connsiteY256" fmla="*/ 618379 h 3439886"/>
              <a:gd name="connsiteX257" fmla="*/ 196724 w 11573522"/>
              <a:gd name="connsiteY257" fmla="*/ 472787 h 3439886"/>
              <a:gd name="connsiteX258" fmla="*/ 8924 w 11573522"/>
              <a:gd name="connsiteY258" fmla="*/ 615540 h 3439886"/>
              <a:gd name="connsiteX259" fmla="*/ 183339 w 11573522"/>
              <a:gd name="connsiteY259" fmla="*/ 750992 h 3439886"/>
              <a:gd name="connsiteX260" fmla="*/ 183339 w 11573522"/>
              <a:gd name="connsiteY260" fmla="*/ 759508 h 3439886"/>
              <a:gd name="connsiteX261" fmla="*/ 6490 w 11573522"/>
              <a:gd name="connsiteY261" fmla="*/ 622434 h 3439886"/>
              <a:gd name="connsiteX262" fmla="*/ 6490 w 11573522"/>
              <a:gd name="connsiteY262" fmla="*/ 800875 h 3439886"/>
              <a:gd name="connsiteX263" fmla="*/ 183339 w 11573522"/>
              <a:gd name="connsiteY263" fmla="*/ 937544 h 3439886"/>
              <a:gd name="connsiteX264" fmla="*/ 183339 w 11573522"/>
              <a:gd name="connsiteY264" fmla="*/ 946060 h 3439886"/>
              <a:gd name="connsiteX265" fmla="*/ 0 w 11573522"/>
              <a:gd name="connsiteY265" fmla="*/ 804119 h 3439886"/>
              <a:gd name="connsiteX266" fmla="*/ 0 w 11573522"/>
              <a:gd name="connsiteY266" fmla="*/ 613917 h 3439886"/>
              <a:gd name="connsiteX267" fmla="*/ 191856 w 11573522"/>
              <a:gd name="connsiteY267" fmla="*/ 468327 h 3439886"/>
              <a:gd name="connsiteX268" fmla="*/ 191856 w 11573522"/>
              <a:gd name="connsiteY268" fmla="*/ 289076 h 3439886"/>
              <a:gd name="connsiteX269" fmla="*/ 198752 w 11573522"/>
              <a:gd name="connsiteY269" fmla="*/ 294348 h 3439886"/>
              <a:gd name="connsiteX270" fmla="*/ 198752 w 11573522"/>
              <a:gd name="connsiteY270" fmla="*/ 465488 h 3439886"/>
              <a:gd name="connsiteX271" fmla="*/ 384524 w 11573522"/>
              <a:gd name="connsiteY271" fmla="*/ 609862 h 3439886"/>
              <a:gd name="connsiteX272" fmla="*/ 384524 w 11573522"/>
              <a:gd name="connsiteY272" fmla="*/ 431828 h 3439886"/>
              <a:gd name="connsiteX273" fmla="*/ 198752 w 11573522"/>
              <a:gd name="connsiteY273" fmla="*/ 287453 h 3439886"/>
              <a:gd name="connsiteX274" fmla="*/ 198752 w 11573522"/>
              <a:gd name="connsiteY274" fmla="*/ 293942 h 3439886"/>
              <a:gd name="connsiteX275" fmla="*/ 191856 w 11573522"/>
              <a:gd name="connsiteY275" fmla="*/ 288670 h 3439886"/>
              <a:gd name="connsiteX276" fmla="*/ 191856 w 11573522"/>
              <a:gd name="connsiteY276" fmla="*/ 278937 h 3439886"/>
              <a:gd name="connsiteX277" fmla="*/ 377629 w 11573522"/>
              <a:gd name="connsiteY277" fmla="*/ 137401 h 3439886"/>
              <a:gd name="connsiteX278" fmla="*/ 383308 w 11573522"/>
              <a:gd name="connsiteY278" fmla="*/ 141862 h 3439886"/>
              <a:gd name="connsiteX279" fmla="*/ 200780 w 11573522"/>
              <a:gd name="connsiteY279" fmla="*/ 280559 h 3439886"/>
              <a:gd name="connsiteX280" fmla="*/ 388175 w 11573522"/>
              <a:gd name="connsiteY280" fmla="*/ 425745 h 3439886"/>
              <a:gd name="connsiteX281" fmla="*/ 575977 w 11573522"/>
              <a:gd name="connsiteY281" fmla="*/ 282993 h 3439886"/>
              <a:gd name="connsiteX282" fmla="*/ 388580 w 11573522"/>
              <a:gd name="connsiteY282" fmla="*/ 137807 h 3439886"/>
              <a:gd name="connsiteX283" fmla="*/ 383308 w 11573522"/>
              <a:gd name="connsiteY283" fmla="*/ 141862 h 3439886"/>
              <a:gd name="connsiteX284" fmla="*/ 378035 w 11573522"/>
              <a:gd name="connsiteY284" fmla="*/ 137401 h 3439886"/>
              <a:gd name="connsiteX285" fmla="*/ 386147 w 11573522"/>
              <a:gd name="connsiteY285" fmla="*/ 131318 h 3439886"/>
              <a:gd name="connsiteX286" fmla="*/ 386147 w 11573522"/>
              <a:gd name="connsiteY286" fmla="*/ 135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1573522" h="3439886">
                <a:moveTo>
                  <a:pt x="388580" y="2811978"/>
                </a:moveTo>
                <a:cubicBezTo>
                  <a:pt x="266084" y="2905253"/>
                  <a:pt x="266084" y="2905253"/>
                  <a:pt x="266084" y="2905253"/>
                </a:cubicBezTo>
                <a:cubicBezTo>
                  <a:pt x="200780" y="2954731"/>
                  <a:pt x="200780" y="2954731"/>
                  <a:pt x="200780" y="2954731"/>
                </a:cubicBezTo>
                <a:cubicBezTo>
                  <a:pt x="388175" y="3100322"/>
                  <a:pt x="388175" y="3100322"/>
                  <a:pt x="388175" y="3100322"/>
                </a:cubicBezTo>
                <a:cubicBezTo>
                  <a:pt x="575977" y="2957569"/>
                  <a:pt x="575977" y="2957569"/>
                  <a:pt x="575977" y="2957569"/>
                </a:cubicBezTo>
                <a:cubicBezTo>
                  <a:pt x="388580" y="2811978"/>
                  <a:pt x="388580" y="2811978"/>
                  <a:pt x="388580" y="2811978"/>
                </a:cubicBezTo>
                <a:close/>
                <a:moveTo>
                  <a:pt x="386147" y="0"/>
                </a:moveTo>
                <a:lnTo>
                  <a:pt x="392637" y="0"/>
                </a:lnTo>
                <a:lnTo>
                  <a:pt x="392637" y="28893"/>
                </a:lnTo>
                <a:cubicBezTo>
                  <a:pt x="392637" y="131318"/>
                  <a:pt x="392637" y="131318"/>
                  <a:pt x="392637" y="131318"/>
                </a:cubicBezTo>
                <a:cubicBezTo>
                  <a:pt x="578816" y="275693"/>
                  <a:pt x="578816" y="275693"/>
                  <a:pt x="578816" y="275693"/>
                </a:cubicBezTo>
                <a:cubicBezTo>
                  <a:pt x="578816" y="97658"/>
                  <a:pt x="578816" y="97658"/>
                  <a:pt x="578816" y="97658"/>
                </a:cubicBezTo>
                <a:cubicBezTo>
                  <a:pt x="521320" y="52946"/>
                  <a:pt x="485384" y="25001"/>
                  <a:pt x="462924" y="7536"/>
                </a:cubicBezTo>
                <a:lnTo>
                  <a:pt x="453234" y="0"/>
                </a:lnTo>
                <a:lnTo>
                  <a:pt x="464209" y="0"/>
                </a:lnTo>
                <a:lnTo>
                  <a:pt x="484510" y="15775"/>
                </a:lnTo>
                <a:cubicBezTo>
                  <a:pt x="582061" y="91574"/>
                  <a:pt x="582061" y="91574"/>
                  <a:pt x="582061" y="91574"/>
                </a:cubicBezTo>
                <a:cubicBezTo>
                  <a:pt x="638188" y="48992"/>
                  <a:pt x="673267" y="22378"/>
                  <a:pt x="695192" y="5744"/>
                </a:cubicBezTo>
                <a:lnTo>
                  <a:pt x="702764" y="0"/>
                </a:lnTo>
                <a:lnTo>
                  <a:pt x="2758098" y="0"/>
                </a:lnTo>
                <a:lnTo>
                  <a:pt x="2764588" y="0"/>
                </a:lnTo>
                <a:lnTo>
                  <a:pt x="2825185" y="0"/>
                </a:lnTo>
                <a:lnTo>
                  <a:pt x="2836160" y="0"/>
                </a:lnTo>
                <a:lnTo>
                  <a:pt x="3074715" y="0"/>
                </a:lnTo>
                <a:lnTo>
                  <a:pt x="9201571" y="0"/>
                </a:lnTo>
                <a:lnTo>
                  <a:pt x="11573522" y="0"/>
                </a:lnTo>
                <a:lnTo>
                  <a:pt x="11573522" y="3439886"/>
                </a:lnTo>
                <a:lnTo>
                  <a:pt x="962936" y="3439886"/>
                </a:lnTo>
                <a:lnTo>
                  <a:pt x="962936" y="3439632"/>
                </a:lnTo>
                <a:cubicBezTo>
                  <a:pt x="962936" y="3438953"/>
                  <a:pt x="962936" y="3438953"/>
                  <a:pt x="962936" y="3438953"/>
                </a:cubicBezTo>
                <a:cubicBezTo>
                  <a:pt x="776757" y="3294579"/>
                  <a:pt x="776757" y="3294579"/>
                  <a:pt x="776757" y="3294579"/>
                </a:cubicBezTo>
                <a:cubicBezTo>
                  <a:pt x="776757" y="3361342"/>
                  <a:pt x="776757" y="3403069"/>
                  <a:pt x="776757" y="3429148"/>
                </a:cubicBezTo>
                <a:lnTo>
                  <a:pt x="776757" y="3439886"/>
                </a:lnTo>
                <a:lnTo>
                  <a:pt x="769862" y="3439886"/>
                </a:lnTo>
                <a:lnTo>
                  <a:pt x="769862" y="3414403"/>
                </a:lnTo>
                <a:cubicBezTo>
                  <a:pt x="769862" y="3292145"/>
                  <a:pt x="769862" y="3292145"/>
                  <a:pt x="769862" y="3292145"/>
                </a:cubicBezTo>
                <a:cubicBezTo>
                  <a:pt x="629924" y="3183458"/>
                  <a:pt x="629924" y="3183458"/>
                  <a:pt x="629924" y="3183458"/>
                </a:cubicBezTo>
                <a:cubicBezTo>
                  <a:pt x="633168" y="3177375"/>
                  <a:pt x="633168" y="3177375"/>
                  <a:pt x="633168" y="3177375"/>
                </a:cubicBezTo>
                <a:cubicBezTo>
                  <a:pt x="771079" y="3284034"/>
                  <a:pt x="771079" y="3284034"/>
                  <a:pt x="771079" y="3284034"/>
                </a:cubicBezTo>
                <a:cubicBezTo>
                  <a:pt x="771079" y="3105999"/>
                  <a:pt x="771079" y="3105999"/>
                  <a:pt x="771079" y="3105999"/>
                </a:cubicBezTo>
                <a:cubicBezTo>
                  <a:pt x="704963" y="3054900"/>
                  <a:pt x="704963" y="3054900"/>
                  <a:pt x="704963" y="3054900"/>
                </a:cubicBezTo>
                <a:cubicBezTo>
                  <a:pt x="708614" y="3049222"/>
                  <a:pt x="708614" y="3049222"/>
                  <a:pt x="708614" y="3049222"/>
                </a:cubicBezTo>
                <a:cubicBezTo>
                  <a:pt x="774323" y="3100322"/>
                  <a:pt x="774323" y="3100322"/>
                  <a:pt x="774323" y="3100322"/>
                </a:cubicBezTo>
                <a:cubicBezTo>
                  <a:pt x="962125" y="2957569"/>
                  <a:pt x="962125" y="2957569"/>
                  <a:pt x="962125" y="2957569"/>
                </a:cubicBezTo>
                <a:cubicBezTo>
                  <a:pt x="824621" y="2850911"/>
                  <a:pt x="824621" y="2850911"/>
                  <a:pt x="824621" y="2850911"/>
                </a:cubicBezTo>
                <a:cubicBezTo>
                  <a:pt x="828271" y="2844422"/>
                  <a:pt x="828271" y="2844422"/>
                  <a:pt x="828271" y="2844422"/>
                </a:cubicBezTo>
                <a:cubicBezTo>
                  <a:pt x="962936" y="2948647"/>
                  <a:pt x="962936" y="2948647"/>
                  <a:pt x="962936" y="2948647"/>
                </a:cubicBezTo>
                <a:cubicBezTo>
                  <a:pt x="962936" y="2770612"/>
                  <a:pt x="962936" y="2770612"/>
                  <a:pt x="962936" y="2770612"/>
                </a:cubicBezTo>
                <a:cubicBezTo>
                  <a:pt x="900065" y="2721947"/>
                  <a:pt x="900065" y="2721947"/>
                  <a:pt x="900065" y="2721947"/>
                </a:cubicBezTo>
                <a:cubicBezTo>
                  <a:pt x="903716" y="2715864"/>
                  <a:pt x="903716" y="2715864"/>
                  <a:pt x="903716" y="2715864"/>
                </a:cubicBezTo>
                <a:cubicBezTo>
                  <a:pt x="966181" y="2764529"/>
                  <a:pt x="966181" y="2764529"/>
                  <a:pt x="966181" y="2764529"/>
                </a:cubicBezTo>
                <a:cubicBezTo>
                  <a:pt x="1153982" y="2621777"/>
                  <a:pt x="1153982" y="2621777"/>
                  <a:pt x="1153982" y="2621777"/>
                </a:cubicBezTo>
                <a:cubicBezTo>
                  <a:pt x="969021" y="2478619"/>
                  <a:pt x="969021" y="2478619"/>
                  <a:pt x="969021" y="2478619"/>
                </a:cubicBezTo>
                <a:cubicBezTo>
                  <a:pt x="781219" y="2621371"/>
                  <a:pt x="781219" y="2621371"/>
                  <a:pt x="781219" y="2621371"/>
                </a:cubicBezTo>
                <a:cubicBezTo>
                  <a:pt x="903310" y="2715864"/>
                  <a:pt x="903310" y="2715864"/>
                  <a:pt x="903310" y="2715864"/>
                </a:cubicBezTo>
                <a:cubicBezTo>
                  <a:pt x="900065" y="2721542"/>
                  <a:pt x="900065" y="2721542"/>
                  <a:pt x="900065" y="2721542"/>
                </a:cubicBezTo>
                <a:cubicBezTo>
                  <a:pt x="776757" y="2626238"/>
                  <a:pt x="776757" y="2626238"/>
                  <a:pt x="776757" y="2626238"/>
                </a:cubicBezTo>
                <a:cubicBezTo>
                  <a:pt x="776757" y="2804273"/>
                  <a:pt x="776757" y="2804273"/>
                  <a:pt x="776757" y="2804273"/>
                </a:cubicBezTo>
                <a:cubicBezTo>
                  <a:pt x="828271" y="2844017"/>
                  <a:pt x="828271" y="2844017"/>
                  <a:pt x="828271" y="2844017"/>
                </a:cubicBezTo>
                <a:cubicBezTo>
                  <a:pt x="824215" y="2850506"/>
                  <a:pt x="824215" y="2850506"/>
                  <a:pt x="824215" y="2850506"/>
                </a:cubicBezTo>
                <a:cubicBezTo>
                  <a:pt x="774729" y="2811978"/>
                  <a:pt x="774729" y="2811978"/>
                  <a:pt x="774729" y="2811978"/>
                </a:cubicBezTo>
                <a:cubicBezTo>
                  <a:pt x="586928" y="2954731"/>
                  <a:pt x="586928" y="2954731"/>
                  <a:pt x="586928" y="2954731"/>
                </a:cubicBezTo>
                <a:cubicBezTo>
                  <a:pt x="708208" y="3048817"/>
                  <a:pt x="708208" y="3048817"/>
                  <a:pt x="708208" y="3048817"/>
                </a:cubicBezTo>
                <a:cubicBezTo>
                  <a:pt x="704963" y="3054900"/>
                  <a:pt x="704963" y="3054900"/>
                  <a:pt x="704963" y="3054900"/>
                </a:cubicBezTo>
                <a:cubicBezTo>
                  <a:pt x="584900" y="2961625"/>
                  <a:pt x="584900" y="2961625"/>
                  <a:pt x="584900" y="2961625"/>
                </a:cubicBezTo>
                <a:cubicBezTo>
                  <a:pt x="584900" y="3140065"/>
                  <a:pt x="584900" y="3140065"/>
                  <a:pt x="584900" y="3140065"/>
                </a:cubicBezTo>
                <a:cubicBezTo>
                  <a:pt x="633168" y="3177375"/>
                  <a:pt x="633168" y="3177375"/>
                  <a:pt x="633168" y="3177375"/>
                </a:cubicBezTo>
                <a:cubicBezTo>
                  <a:pt x="629518" y="3183052"/>
                  <a:pt x="629518" y="3183052"/>
                  <a:pt x="629518" y="3183052"/>
                </a:cubicBezTo>
                <a:cubicBezTo>
                  <a:pt x="582872" y="3146960"/>
                  <a:pt x="582872" y="3146960"/>
                  <a:pt x="582872" y="3146960"/>
                </a:cubicBezTo>
                <a:cubicBezTo>
                  <a:pt x="388175" y="3295390"/>
                  <a:pt x="388175" y="3295390"/>
                  <a:pt x="388175" y="3295390"/>
                </a:cubicBezTo>
                <a:cubicBezTo>
                  <a:pt x="191856" y="3143310"/>
                  <a:pt x="191856" y="3143310"/>
                  <a:pt x="191856" y="3143310"/>
                </a:cubicBezTo>
                <a:cubicBezTo>
                  <a:pt x="191856" y="3082477"/>
                  <a:pt x="191856" y="3082477"/>
                  <a:pt x="191856" y="3082477"/>
                </a:cubicBezTo>
                <a:cubicBezTo>
                  <a:pt x="198752" y="3085316"/>
                  <a:pt x="198752" y="3085316"/>
                  <a:pt x="198752" y="3085316"/>
                </a:cubicBezTo>
                <a:cubicBezTo>
                  <a:pt x="198752" y="3140065"/>
                  <a:pt x="198752" y="3140065"/>
                  <a:pt x="198752" y="3140065"/>
                </a:cubicBezTo>
                <a:cubicBezTo>
                  <a:pt x="384930" y="3284034"/>
                  <a:pt x="384930" y="3284034"/>
                  <a:pt x="384930" y="3284034"/>
                </a:cubicBezTo>
                <a:cubicBezTo>
                  <a:pt x="384930" y="3105999"/>
                  <a:pt x="384930" y="3105999"/>
                  <a:pt x="384930" y="3105999"/>
                </a:cubicBezTo>
                <a:cubicBezTo>
                  <a:pt x="198752" y="2961625"/>
                  <a:pt x="198752" y="2961625"/>
                  <a:pt x="198752" y="2961625"/>
                </a:cubicBezTo>
                <a:cubicBezTo>
                  <a:pt x="198752" y="3084911"/>
                  <a:pt x="198752" y="3084911"/>
                  <a:pt x="198752" y="3084911"/>
                </a:cubicBezTo>
                <a:cubicBezTo>
                  <a:pt x="191856" y="3082072"/>
                  <a:pt x="191856" y="3082072"/>
                  <a:pt x="191856" y="3082072"/>
                </a:cubicBezTo>
                <a:cubicBezTo>
                  <a:pt x="191856" y="2953108"/>
                  <a:pt x="191856" y="2953108"/>
                  <a:pt x="191856" y="2953108"/>
                </a:cubicBezTo>
                <a:cubicBezTo>
                  <a:pt x="259189" y="2902009"/>
                  <a:pt x="259189" y="2902009"/>
                  <a:pt x="259189" y="2902009"/>
                </a:cubicBezTo>
                <a:cubicBezTo>
                  <a:pt x="383713" y="2807517"/>
                  <a:pt x="383713" y="2807517"/>
                  <a:pt x="383713" y="2807517"/>
                </a:cubicBezTo>
                <a:cubicBezTo>
                  <a:pt x="383713" y="2715053"/>
                  <a:pt x="383713" y="2715053"/>
                  <a:pt x="383713" y="2715053"/>
                </a:cubicBezTo>
                <a:cubicBezTo>
                  <a:pt x="390609" y="2716269"/>
                  <a:pt x="390609" y="2716269"/>
                  <a:pt x="390609" y="2716269"/>
                </a:cubicBezTo>
                <a:cubicBezTo>
                  <a:pt x="390609" y="2804273"/>
                  <a:pt x="390609" y="2804273"/>
                  <a:pt x="390609" y="2804273"/>
                </a:cubicBezTo>
                <a:cubicBezTo>
                  <a:pt x="576788" y="2948647"/>
                  <a:pt x="576788" y="2948647"/>
                  <a:pt x="576788" y="2948647"/>
                </a:cubicBezTo>
                <a:cubicBezTo>
                  <a:pt x="576788" y="2770612"/>
                  <a:pt x="576788" y="2770612"/>
                  <a:pt x="576788" y="2770612"/>
                </a:cubicBezTo>
                <a:cubicBezTo>
                  <a:pt x="489174" y="2702481"/>
                  <a:pt x="489174" y="2702481"/>
                  <a:pt x="489174" y="2702481"/>
                </a:cubicBezTo>
                <a:cubicBezTo>
                  <a:pt x="492825" y="2697209"/>
                  <a:pt x="492825" y="2697209"/>
                  <a:pt x="492825" y="2697209"/>
                </a:cubicBezTo>
                <a:cubicBezTo>
                  <a:pt x="580033" y="2764529"/>
                  <a:pt x="580033" y="2764529"/>
                  <a:pt x="580033" y="2764529"/>
                </a:cubicBezTo>
                <a:cubicBezTo>
                  <a:pt x="767834" y="2621777"/>
                  <a:pt x="767834" y="2621777"/>
                  <a:pt x="767834" y="2621777"/>
                </a:cubicBezTo>
                <a:cubicBezTo>
                  <a:pt x="626679" y="2512280"/>
                  <a:pt x="626679" y="2512280"/>
                  <a:pt x="626679" y="2512280"/>
                </a:cubicBezTo>
                <a:cubicBezTo>
                  <a:pt x="630735" y="2507007"/>
                  <a:pt x="630735" y="2507007"/>
                  <a:pt x="630735" y="2507007"/>
                </a:cubicBezTo>
                <a:cubicBezTo>
                  <a:pt x="771079" y="2615693"/>
                  <a:pt x="771079" y="2615693"/>
                  <a:pt x="771079" y="2615693"/>
                </a:cubicBezTo>
                <a:cubicBezTo>
                  <a:pt x="771079" y="2437659"/>
                  <a:pt x="771079" y="2437659"/>
                  <a:pt x="771079" y="2437659"/>
                </a:cubicBezTo>
                <a:cubicBezTo>
                  <a:pt x="713481" y="2392644"/>
                  <a:pt x="713481" y="2392644"/>
                  <a:pt x="713481" y="2392644"/>
                </a:cubicBezTo>
                <a:cubicBezTo>
                  <a:pt x="717131" y="2387372"/>
                  <a:pt x="717131" y="2387372"/>
                  <a:pt x="717131" y="2387372"/>
                </a:cubicBezTo>
                <a:cubicBezTo>
                  <a:pt x="774323" y="2431576"/>
                  <a:pt x="774323" y="2431576"/>
                  <a:pt x="774323" y="2431576"/>
                </a:cubicBezTo>
                <a:cubicBezTo>
                  <a:pt x="962125" y="2288824"/>
                  <a:pt x="962125" y="2288824"/>
                  <a:pt x="962125" y="2288824"/>
                </a:cubicBezTo>
                <a:cubicBezTo>
                  <a:pt x="774729" y="2143638"/>
                  <a:pt x="774729" y="2143638"/>
                  <a:pt x="774729" y="2143638"/>
                </a:cubicBezTo>
                <a:cubicBezTo>
                  <a:pt x="586928" y="2286391"/>
                  <a:pt x="586928" y="2286391"/>
                  <a:pt x="586928" y="2286391"/>
                </a:cubicBezTo>
                <a:cubicBezTo>
                  <a:pt x="717131" y="2387372"/>
                  <a:pt x="717131" y="2387372"/>
                  <a:pt x="717131" y="2387372"/>
                </a:cubicBezTo>
                <a:cubicBezTo>
                  <a:pt x="713075" y="2392644"/>
                  <a:pt x="713075" y="2392644"/>
                  <a:pt x="713075" y="2392644"/>
                </a:cubicBezTo>
                <a:cubicBezTo>
                  <a:pt x="584900" y="2293285"/>
                  <a:pt x="584900" y="2293285"/>
                  <a:pt x="584900" y="2293285"/>
                </a:cubicBezTo>
                <a:cubicBezTo>
                  <a:pt x="584900" y="2471319"/>
                  <a:pt x="584900" y="2471319"/>
                  <a:pt x="584900" y="2471319"/>
                </a:cubicBezTo>
                <a:cubicBezTo>
                  <a:pt x="630329" y="2506602"/>
                  <a:pt x="630329" y="2506602"/>
                  <a:pt x="630329" y="2506602"/>
                </a:cubicBezTo>
                <a:cubicBezTo>
                  <a:pt x="626679" y="2512280"/>
                  <a:pt x="626679" y="2512280"/>
                  <a:pt x="626679" y="2512280"/>
                </a:cubicBezTo>
                <a:cubicBezTo>
                  <a:pt x="582872" y="2478619"/>
                  <a:pt x="582872" y="2478619"/>
                  <a:pt x="582872" y="2478619"/>
                </a:cubicBezTo>
                <a:cubicBezTo>
                  <a:pt x="395071" y="2621371"/>
                  <a:pt x="395071" y="2621371"/>
                  <a:pt x="395071" y="2621371"/>
                </a:cubicBezTo>
                <a:cubicBezTo>
                  <a:pt x="492825" y="2696804"/>
                  <a:pt x="492825" y="2696804"/>
                  <a:pt x="492825" y="2696804"/>
                </a:cubicBezTo>
                <a:cubicBezTo>
                  <a:pt x="488769" y="2702481"/>
                  <a:pt x="488769" y="2702481"/>
                  <a:pt x="488769" y="2702481"/>
                </a:cubicBezTo>
                <a:cubicBezTo>
                  <a:pt x="390609" y="2626238"/>
                  <a:pt x="390609" y="2626238"/>
                  <a:pt x="390609" y="2626238"/>
                </a:cubicBezTo>
                <a:cubicBezTo>
                  <a:pt x="390609" y="2715864"/>
                  <a:pt x="390609" y="2715864"/>
                  <a:pt x="390609" y="2715864"/>
                </a:cubicBezTo>
                <a:cubicBezTo>
                  <a:pt x="383713" y="2714647"/>
                  <a:pt x="383713" y="2714647"/>
                  <a:pt x="383713" y="2714647"/>
                </a:cubicBezTo>
                <a:cubicBezTo>
                  <a:pt x="383713" y="2623399"/>
                  <a:pt x="383713" y="2623399"/>
                  <a:pt x="383713" y="2623399"/>
                </a:cubicBezTo>
                <a:cubicBezTo>
                  <a:pt x="375601" y="2616910"/>
                  <a:pt x="375601" y="2616910"/>
                  <a:pt x="375601" y="2616910"/>
                </a:cubicBezTo>
                <a:cubicBezTo>
                  <a:pt x="375601" y="2608394"/>
                  <a:pt x="375601" y="2608394"/>
                  <a:pt x="375601" y="2608394"/>
                </a:cubicBezTo>
                <a:cubicBezTo>
                  <a:pt x="384930" y="2615693"/>
                  <a:pt x="384930" y="2615693"/>
                  <a:pt x="384930" y="2615693"/>
                </a:cubicBezTo>
                <a:cubicBezTo>
                  <a:pt x="384930" y="2437659"/>
                  <a:pt x="384930" y="2437659"/>
                  <a:pt x="384930" y="2437659"/>
                </a:cubicBezTo>
                <a:cubicBezTo>
                  <a:pt x="375601" y="2430360"/>
                  <a:pt x="375601" y="2430360"/>
                  <a:pt x="375601" y="2430360"/>
                </a:cubicBezTo>
                <a:cubicBezTo>
                  <a:pt x="375601" y="2421843"/>
                  <a:pt x="375601" y="2421843"/>
                  <a:pt x="375601" y="2421843"/>
                </a:cubicBezTo>
                <a:cubicBezTo>
                  <a:pt x="388175" y="2431576"/>
                  <a:pt x="388175" y="2431576"/>
                  <a:pt x="388175" y="2431576"/>
                </a:cubicBezTo>
                <a:cubicBezTo>
                  <a:pt x="575977" y="2288824"/>
                  <a:pt x="575977" y="2288824"/>
                  <a:pt x="575977" y="2288824"/>
                </a:cubicBezTo>
                <a:cubicBezTo>
                  <a:pt x="388580" y="2143638"/>
                  <a:pt x="388580" y="2143638"/>
                  <a:pt x="388580" y="2143638"/>
                </a:cubicBezTo>
                <a:cubicBezTo>
                  <a:pt x="200780" y="2286391"/>
                  <a:pt x="200780" y="2286391"/>
                  <a:pt x="200780" y="2286391"/>
                </a:cubicBezTo>
                <a:cubicBezTo>
                  <a:pt x="375195" y="2421843"/>
                  <a:pt x="375195" y="2421843"/>
                  <a:pt x="375195" y="2421843"/>
                </a:cubicBezTo>
                <a:cubicBezTo>
                  <a:pt x="375195" y="2429954"/>
                  <a:pt x="375195" y="2429954"/>
                  <a:pt x="375195" y="2429954"/>
                </a:cubicBezTo>
                <a:cubicBezTo>
                  <a:pt x="198752" y="2293285"/>
                  <a:pt x="198752" y="2293285"/>
                  <a:pt x="198752" y="2293285"/>
                </a:cubicBezTo>
                <a:cubicBezTo>
                  <a:pt x="198752" y="2471319"/>
                  <a:pt x="198752" y="2471319"/>
                  <a:pt x="198752" y="2471319"/>
                </a:cubicBezTo>
                <a:cubicBezTo>
                  <a:pt x="375195" y="2608394"/>
                  <a:pt x="375195" y="2608394"/>
                  <a:pt x="375195" y="2608394"/>
                </a:cubicBezTo>
                <a:cubicBezTo>
                  <a:pt x="375195" y="2616910"/>
                  <a:pt x="375195" y="2616910"/>
                  <a:pt x="375195" y="2616910"/>
                </a:cubicBezTo>
                <a:cubicBezTo>
                  <a:pt x="191856" y="2474563"/>
                  <a:pt x="191856" y="2474563"/>
                  <a:pt x="191856" y="2474563"/>
                </a:cubicBezTo>
                <a:cubicBezTo>
                  <a:pt x="191856" y="2284768"/>
                  <a:pt x="191856" y="2284768"/>
                  <a:pt x="191856" y="2284768"/>
                </a:cubicBezTo>
                <a:cubicBezTo>
                  <a:pt x="383713" y="2138772"/>
                  <a:pt x="383713" y="2138772"/>
                  <a:pt x="383713" y="2138772"/>
                </a:cubicBezTo>
                <a:cubicBezTo>
                  <a:pt x="383713" y="1959926"/>
                  <a:pt x="383713" y="1959926"/>
                  <a:pt x="383713" y="1959926"/>
                </a:cubicBezTo>
                <a:cubicBezTo>
                  <a:pt x="390609" y="1965198"/>
                  <a:pt x="390609" y="1965198"/>
                  <a:pt x="390609" y="1965198"/>
                </a:cubicBezTo>
                <a:cubicBezTo>
                  <a:pt x="390609" y="2136339"/>
                  <a:pt x="390609" y="2136339"/>
                  <a:pt x="390609" y="2136339"/>
                </a:cubicBezTo>
                <a:cubicBezTo>
                  <a:pt x="576788" y="2280307"/>
                  <a:pt x="576788" y="2280307"/>
                  <a:pt x="576788" y="2280307"/>
                </a:cubicBezTo>
                <a:cubicBezTo>
                  <a:pt x="576788" y="2102272"/>
                  <a:pt x="576788" y="2102272"/>
                  <a:pt x="576788" y="2102272"/>
                </a:cubicBezTo>
                <a:cubicBezTo>
                  <a:pt x="390609" y="1957898"/>
                  <a:pt x="390609" y="1957898"/>
                  <a:pt x="390609" y="1957898"/>
                </a:cubicBezTo>
                <a:cubicBezTo>
                  <a:pt x="390609" y="1964792"/>
                  <a:pt x="390609" y="1964792"/>
                  <a:pt x="390609" y="1964792"/>
                </a:cubicBezTo>
                <a:cubicBezTo>
                  <a:pt x="383713" y="1959520"/>
                  <a:pt x="383713" y="1959520"/>
                  <a:pt x="383713" y="1959520"/>
                </a:cubicBezTo>
                <a:cubicBezTo>
                  <a:pt x="383713" y="1949382"/>
                  <a:pt x="383713" y="1949382"/>
                  <a:pt x="383713" y="1949382"/>
                </a:cubicBezTo>
                <a:cubicBezTo>
                  <a:pt x="569487" y="1808251"/>
                  <a:pt x="569487" y="1808251"/>
                  <a:pt x="569487" y="1808251"/>
                </a:cubicBezTo>
                <a:cubicBezTo>
                  <a:pt x="575166" y="1812307"/>
                  <a:pt x="575166" y="1812307"/>
                  <a:pt x="575166" y="1812307"/>
                </a:cubicBezTo>
                <a:cubicBezTo>
                  <a:pt x="392637" y="1951004"/>
                  <a:pt x="392637" y="1951004"/>
                  <a:pt x="392637" y="1951004"/>
                </a:cubicBezTo>
                <a:cubicBezTo>
                  <a:pt x="580033" y="2096594"/>
                  <a:pt x="580033" y="2096594"/>
                  <a:pt x="580033" y="2096594"/>
                </a:cubicBezTo>
                <a:cubicBezTo>
                  <a:pt x="767834" y="1953437"/>
                  <a:pt x="767834" y="1953437"/>
                  <a:pt x="767834" y="1953437"/>
                </a:cubicBezTo>
                <a:cubicBezTo>
                  <a:pt x="580438" y="1808251"/>
                  <a:pt x="580438" y="1808251"/>
                  <a:pt x="580438" y="1808251"/>
                </a:cubicBezTo>
                <a:cubicBezTo>
                  <a:pt x="575166" y="1812307"/>
                  <a:pt x="575166" y="1812307"/>
                  <a:pt x="575166" y="1812307"/>
                </a:cubicBezTo>
                <a:cubicBezTo>
                  <a:pt x="569893" y="1807846"/>
                  <a:pt x="569893" y="1807846"/>
                  <a:pt x="569893" y="1807846"/>
                </a:cubicBezTo>
                <a:cubicBezTo>
                  <a:pt x="578005" y="1801763"/>
                  <a:pt x="578005" y="1801763"/>
                  <a:pt x="578005" y="1801763"/>
                </a:cubicBezTo>
                <a:cubicBezTo>
                  <a:pt x="578005" y="1795679"/>
                  <a:pt x="578005" y="1795679"/>
                  <a:pt x="578005" y="1795679"/>
                </a:cubicBezTo>
                <a:cubicBezTo>
                  <a:pt x="584900" y="1795679"/>
                  <a:pt x="584900" y="1795679"/>
                  <a:pt x="584900" y="1795679"/>
                </a:cubicBezTo>
                <a:cubicBezTo>
                  <a:pt x="584900" y="1802168"/>
                  <a:pt x="584900" y="1802168"/>
                  <a:pt x="584900" y="1802168"/>
                </a:cubicBezTo>
                <a:cubicBezTo>
                  <a:pt x="771079" y="1946137"/>
                  <a:pt x="771079" y="1946137"/>
                  <a:pt x="771079" y="1946137"/>
                </a:cubicBezTo>
                <a:cubicBezTo>
                  <a:pt x="771079" y="1783107"/>
                  <a:pt x="771079" y="1783107"/>
                  <a:pt x="771079" y="1783107"/>
                </a:cubicBezTo>
                <a:cubicBezTo>
                  <a:pt x="771079" y="1768508"/>
                  <a:pt x="771079" y="1768508"/>
                  <a:pt x="771079" y="1768508"/>
                </a:cubicBezTo>
                <a:cubicBezTo>
                  <a:pt x="584900" y="1624133"/>
                  <a:pt x="584900" y="1624133"/>
                  <a:pt x="584900" y="1624133"/>
                </a:cubicBezTo>
                <a:cubicBezTo>
                  <a:pt x="584900" y="1785541"/>
                  <a:pt x="584900" y="1785541"/>
                  <a:pt x="584900" y="1785541"/>
                </a:cubicBezTo>
                <a:cubicBezTo>
                  <a:pt x="584900" y="1795274"/>
                  <a:pt x="584900" y="1795274"/>
                  <a:pt x="584900" y="1795274"/>
                </a:cubicBezTo>
                <a:cubicBezTo>
                  <a:pt x="578005" y="1795274"/>
                  <a:pt x="578005" y="1795274"/>
                  <a:pt x="578005" y="1795274"/>
                </a:cubicBezTo>
                <a:cubicBezTo>
                  <a:pt x="578005" y="1621294"/>
                  <a:pt x="578005" y="1621294"/>
                  <a:pt x="578005" y="1621294"/>
                </a:cubicBezTo>
                <a:cubicBezTo>
                  <a:pt x="437661" y="1512608"/>
                  <a:pt x="437661" y="1512608"/>
                  <a:pt x="437661" y="1512608"/>
                </a:cubicBezTo>
                <a:cubicBezTo>
                  <a:pt x="441312" y="1506930"/>
                  <a:pt x="441312" y="1506930"/>
                  <a:pt x="441312" y="1506930"/>
                </a:cubicBezTo>
                <a:cubicBezTo>
                  <a:pt x="578816" y="1613589"/>
                  <a:pt x="578816" y="1613589"/>
                  <a:pt x="578816" y="1613589"/>
                </a:cubicBezTo>
                <a:cubicBezTo>
                  <a:pt x="578816" y="1435555"/>
                  <a:pt x="578816" y="1435555"/>
                  <a:pt x="578816" y="1435555"/>
                </a:cubicBezTo>
                <a:cubicBezTo>
                  <a:pt x="513106" y="1384456"/>
                  <a:pt x="513106" y="1384456"/>
                  <a:pt x="513106" y="1384456"/>
                </a:cubicBezTo>
                <a:cubicBezTo>
                  <a:pt x="516350" y="1378372"/>
                  <a:pt x="516350" y="1378372"/>
                  <a:pt x="516350" y="1378372"/>
                </a:cubicBezTo>
                <a:cubicBezTo>
                  <a:pt x="582061" y="1429472"/>
                  <a:pt x="582061" y="1429472"/>
                  <a:pt x="582061" y="1429472"/>
                </a:cubicBezTo>
                <a:cubicBezTo>
                  <a:pt x="769862" y="1286719"/>
                  <a:pt x="769862" y="1286719"/>
                  <a:pt x="769862" y="1286719"/>
                </a:cubicBezTo>
                <a:cubicBezTo>
                  <a:pt x="632763" y="1180060"/>
                  <a:pt x="632763" y="1180060"/>
                  <a:pt x="632763" y="1180060"/>
                </a:cubicBezTo>
                <a:cubicBezTo>
                  <a:pt x="636413" y="1173571"/>
                  <a:pt x="636413" y="1173571"/>
                  <a:pt x="636413" y="1173571"/>
                </a:cubicBezTo>
                <a:cubicBezTo>
                  <a:pt x="771079" y="1278203"/>
                  <a:pt x="771079" y="1278203"/>
                  <a:pt x="771079" y="1278203"/>
                </a:cubicBezTo>
                <a:cubicBezTo>
                  <a:pt x="771079" y="1099762"/>
                  <a:pt x="771079" y="1099762"/>
                  <a:pt x="771079" y="1099762"/>
                </a:cubicBezTo>
                <a:cubicBezTo>
                  <a:pt x="708208" y="1051096"/>
                  <a:pt x="708208" y="1051096"/>
                  <a:pt x="708208" y="1051096"/>
                </a:cubicBezTo>
                <a:cubicBezTo>
                  <a:pt x="711453" y="1045419"/>
                  <a:pt x="711453" y="1045419"/>
                  <a:pt x="711453" y="1045419"/>
                </a:cubicBezTo>
                <a:cubicBezTo>
                  <a:pt x="774323" y="1094085"/>
                  <a:pt x="774323" y="1094085"/>
                  <a:pt x="774323" y="1094085"/>
                </a:cubicBezTo>
                <a:cubicBezTo>
                  <a:pt x="962125" y="951332"/>
                  <a:pt x="962125" y="951332"/>
                  <a:pt x="962125" y="951332"/>
                </a:cubicBezTo>
                <a:cubicBezTo>
                  <a:pt x="777163" y="807769"/>
                  <a:pt x="777163" y="807769"/>
                  <a:pt x="777163" y="807769"/>
                </a:cubicBezTo>
                <a:cubicBezTo>
                  <a:pt x="589362" y="950521"/>
                  <a:pt x="589362" y="950521"/>
                  <a:pt x="589362" y="950521"/>
                </a:cubicBezTo>
                <a:cubicBezTo>
                  <a:pt x="711453" y="1045013"/>
                  <a:pt x="711453" y="1045013"/>
                  <a:pt x="711453" y="1045013"/>
                </a:cubicBezTo>
                <a:cubicBezTo>
                  <a:pt x="707802" y="1051096"/>
                  <a:pt x="707802" y="1051096"/>
                  <a:pt x="707802" y="1051096"/>
                </a:cubicBezTo>
                <a:cubicBezTo>
                  <a:pt x="584900" y="955388"/>
                  <a:pt x="584900" y="955388"/>
                  <a:pt x="584900" y="955388"/>
                </a:cubicBezTo>
                <a:cubicBezTo>
                  <a:pt x="584900" y="1133828"/>
                  <a:pt x="584900" y="1133828"/>
                  <a:pt x="584900" y="1133828"/>
                </a:cubicBezTo>
                <a:cubicBezTo>
                  <a:pt x="636008" y="1173571"/>
                  <a:pt x="636008" y="1173571"/>
                  <a:pt x="636008" y="1173571"/>
                </a:cubicBezTo>
                <a:cubicBezTo>
                  <a:pt x="632357" y="1180060"/>
                  <a:pt x="632357" y="1180060"/>
                  <a:pt x="632357" y="1180060"/>
                </a:cubicBezTo>
                <a:cubicBezTo>
                  <a:pt x="582872" y="1141534"/>
                  <a:pt x="582872" y="1141534"/>
                  <a:pt x="582872" y="1141534"/>
                </a:cubicBezTo>
                <a:cubicBezTo>
                  <a:pt x="395071" y="1284286"/>
                  <a:pt x="395071" y="1284286"/>
                  <a:pt x="395071" y="1284286"/>
                </a:cubicBezTo>
                <a:cubicBezTo>
                  <a:pt x="516350" y="1378372"/>
                  <a:pt x="516350" y="1378372"/>
                  <a:pt x="516350" y="1378372"/>
                </a:cubicBezTo>
                <a:cubicBezTo>
                  <a:pt x="512700" y="1384050"/>
                  <a:pt x="512700" y="1384050"/>
                  <a:pt x="512700" y="1384050"/>
                </a:cubicBezTo>
                <a:cubicBezTo>
                  <a:pt x="392637" y="1291180"/>
                  <a:pt x="392637" y="1291180"/>
                  <a:pt x="392637" y="1291180"/>
                </a:cubicBezTo>
                <a:cubicBezTo>
                  <a:pt x="392637" y="1469214"/>
                  <a:pt x="392637" y="1469214"/>
                  <a:pt x="392637" y="1469214"/>
                </a:cubicBezTo>
                <a:cubicBezTo>
                  <a:pt x="440906" y="1506525"/>
                  <a:pt x="440906" y="1506525"/>
                  <a:pt x="440906" y="1506525"/>
                </a:cubicBezTo>
                <a:cubicBezTo>
                  <a:pt x="437661" y="1512608"/>
                  <a:pt x="437661" y="1512608"/>
                  <a:pt x="437661" y="1512608"/>
                </a:cubicBezTo>
                <a:cubicBezTo>
                  <a:pt x="391015" y="1476514"/>
                  <a:pt x="391015" y="1476514"/>
                  <a:pt x="391015" y="1476514"/>
                </a:cubicBezTo>
                <a:cubicBezTo>
                  <a:pt x="195912" y="1624539"/>
                  <a:pt x="195912" y="1624539"/>
                  <a:pt x="195912" y="1624539"/>
                </a:cubicBezTo>
                <a:cubicBezTo>
                  <a:pt x="0" y="1472459"/>
                  <a:pt x="0" y="1472459"/>
                  <a:pt x="0" y="1472459"/>
                </a:cubicBezTo>
                <a:cubicBezTo>
                  <a:pt x="0" y="1412033"/>
                  <a:pt x="0" y="1412033"/>
                  <a:pt x="0" y="1412033"/>
                </a:cubicBezTo>
                <a:cubicBezTo>
                  <a:pt x="6490" y="1414872"/>
                  <a:pt x="6490" y="1414872"/>
                  <a:pt x="6490" y="1414872"/>
                </a:cubicBezTo>
                <a:cubicBezTo>
                  <a:pt x="6490" y="1469214"/>
                  <a:pt x="6490" y="1469214"/>
                  <a:pt x="6490" y="1469214"/>
                </a:cubicBezTo>
                <a:cubicBezTo>
                  <a:pt x="192668" y="1613589"/>
                  <a:pt x="192668" y="1613589"/>
                  <a:pt x="192668" y="1613589"/>
                </a:cubicBezTo>
                <a:cubicBezTo>
                  <a:pt x="192668" y="1435555"/>
                  <a:pt x="192668" y="1435555"/>
                  <a:pt x="192668" y="1435555"/>
                </a:cubicBezTo>
                <a:cubicBezTo>
                  <a:pt x="6490" y="1291180"/>
                  <a:pt x="6490" y="1291180"/>
                  <a:pt x="6490" y="1291180"/>
                </a:cubicBezTo>
                <a:cubicBezTo>
                  <a:pt x="6490" y="1414466"/>
                  <a:pt x="6490" y="1414466"/>
                  <a:pt x="6490" y="1414466"/>
                </a:cubicBezTo>
                <a:cubicBezTo>
                  <a:pt x="0" y="1411627"/>
                  <a:pt x="0" y="1411627"/>
                  <a:pt x="0" y="1411627"/>
                </a:cubicBezTo>
                <a:cubicBezTo>
                  <a:pt x="0" y="1282664"/>
                  <a:pt x="0" y="1282664"/>
                  <a:pt x="0" y="1282664"/>
                </a:cubicBezTo>
                <a:cubicBezTo>
                  <a:pt x="66926" y="1231565"/>
                  <a:pt x="66926" y="1231565"/>
                  <a:pt x="66926" y="1231565"/>
                </a:cubicBezTo>
                <a:cubicBezTo>
                  <a:pt x="73821" y="1234809"/>
                  <a:pt x="73821" y="1234809"/>
                  <a:pt x="73821" y="1234809"/>
                </a:cubicBezTo>
                <a:cubicBezTo>
                  <a:pt x="8924" y="1284286"/>
                  <a:pt x="8924" y="1284286"/>
                  <a:pt x="8924" y="1284286"/>
                </a:cubicBezTo>
                <a:cubicBezTo>
                  <a:pt x="196318" y="1429472"/>
                  <a:pt x="196318" y="1429472"/>
                  <a:pt x="196318" y="1429472"/>
                </a:cubicBezTo>
                <a:cubicBezTo>
                  <a:pt x="384119" y="1286719"/>
                  <a:pt x="384119" y="1286719"/>
                  <a:pt x="384119" y="1286719"/>
                </a:cubicBezTo>
                <a:cubicBezTo>
                  <a:pt x="196724" y="1141534"/>
                  <a:pt x="196724" y="1141534"/>
                  <a:pt x="196724" y="1141534"/>
                </a:cubicBezTo>
                <a:cubicBezTo>
                  <a:pt x="74227" y="1234403"/>
                  <a:pt x="74227" y="1234403"/>
                  <a:pt x="74227" y="1234403"/>
                </a:cubicBezTo>
                <a:cubicBezTo>
                  <a:pt x="67332" y="1231159"/>
                  <a:pt x="67332" y="1231159"/>
                  <a:pt x="67332" y="1231159"/>
                </a:cubicBezTo>
                <a:cubicBezTo>
                  <a:pt x="191856" y="1136667"/>
                  <a:pt x="191856" y="1136667"/>
                  <a:pt x="191856" y="1136667"/>
                </a:cubicBezTo>
                <a:cubicBezTo>
                  <a:pt x="191856" y="1044607"/>
                  <a:pt x="191856" y="1044607"/>
                  <a:pt x="191856" y="1044607"/>
                </a:cubicBezTo>
                <a:cubicBezTo>
                  <a:pt x="198752" y="1045419"/>
                  <a:pt x="198752" y="1045419"/>
                  <a:pt x="198752" y="1045419"/>
                </a:cubicBezTo>
                <a:cubicBezTo>
                  <a:pt x="198752" y="1133828"/>
                  <a:pt x="198752" y="1133828"/>
                  <a:pt x="198752" y="1133828"/>
                </a:cubicBezTo>
                <a:cubicBezTo>
                  <a:pt x="384524" y="1278203"/>
                  <a:pt x="384524" y="1278203"/>
                  <a:pt x="384524" y="1278203"/>
                </a:cubicBezTo>
                <a:cubicBezTo>
                  <a:pt x="384524" y="1099762"/>
                  <a:pt x="384524" y="1099762"/>
                  <a:pt x="384524" y="1099762"/>
                </a:cubicBezTo>
                <a:cubicBezTo>
                  <a:pt x="296912" y="1032037"/>
                  <a:pt x="296912" y="1032037"/>
                  <a:pt x="296912" y="1032037"/>
                </a:cubicBezTo>
                <a:cubicBezTo>
                  <a:pt x="300968" y="1026359"/>
                  <a:pt x="300968" y="1026359"/>
                  <a:pt x="300968" y="1026359"/>
                </a:cubicBezTo>
                <a:cubicBezTo>
                  <a:pt x="388175" y="1094085"/>
                  <a:pt x="388175" y="1094085"/>
                  <a:pt x="388175" y="1094085"/>
                </a:cubicBezTo>
                <a:cubicBezTo>
                  <a:pt x="575977" y="951332"/>
                  <a:pt x="575977" y="951332"/>
                  <a:pt x="575977" y="951332"/>
                </a:cubicBezTo>
                <a:cubicBezTo>
                  <a:pt x="434822" y="841835"/>
                  <a:pt x="434822" y="841835"/>
                  <a:pt x="434822" y="841835"/>
                </a:cubicBezTo>
                <a:cubicBezTo>
                  <a:pt x="438878" y="836158"/>
                  <a:pt x="438878" y="836158"/>
                  <a:pt x="438878" y="836158"/>
                </a:cubicBezTo>
                <a:cubicBezTo>
                  <a:pt x="578816" y="944843"/>
                  <a:pt x="578816" y="944843"/>
                  <a:pt x="578816" y="944843"/>
                </a:cubicBezTo>
                <a:cubicBezTo>
                  <a:pt x="578816" y="766808"/>
                  <a:pt x="578816" y="766808"/>
                  <a:pt x="578816" y="766808"/>
                </a:cubicBezTo>
                <a:cubicBezTo>
                  <a:pt x="521218" y="722199"/>
                  <a:pt x="521218" y="722199"/>
                  <a:pt x="521218" y="722199"/>
                </a:cubicBezTo>
                <a:cubicBezTo>
                  <a:pt x="525274" y="716927"/>
                  <a:pt x="525274" y="716927"/>
                  <a:pt x="525274" y="716927"/>
                </a:cubicBezTo>
                <a:cubicBezTo>
                  <a:pt x="582061" y="761131"/>
                  <a:pt x="582061" y="761131"/>
                  <a:pt x="582061" y="761131"/>
                </a:cubicBezTo>
                <a:cubicBezTo>
                  <a:pt x="769862" y="618379"/>
                  <a:pt x="769862" y="618379"/>
                  <a:pt x="769862" y="618379"/>
                </a:cubicBezTo>
                <a:cubicBezTo>
                  <a:pt x="582872" y="472787"/>
                  <a:pt x="582872" y="472787"/>
                  <a:pt x="582872" y="472787"/>
                </a:cubicBezTo>
                <a:cubicBezTo>
                  <a:pt x="395071" y="615540"/>
                  <a:pt x="395071" y="615540"/>
                  <a:pt x="395071" y="615540"/>
                </a:cubicBezTo>
                <a:cubicBezTo>
                  <a:pt x="524868" y="716521"/>
                  <a:pt x="524868" y="716521"/>
                  <a:pt x="524868" y="716521"/>
                </a:cubicBezTo>
                <a:cubicBezTo>
                  <a:pt x="521218" y="722199"/>
                  <a:pt x="521218" y="722199"/>
                  <a:pt x="521218" y="722199"/>
                </a:cubicBezTo>
                <a:cubicBezTo>
                  <a:pt x="392637" y="622434"/>
                  <a:pt x="392637" y="622434"/>
                  <a:pt x="392637" y="622434"/>
                </a:cubicBezTo>
                <a:cubicBezTo>
                  <a:pt x="392637" y="800875"/>
                  <a:pt x="392637" y="800875"/>
                  <a:pt x="392637" y="800875"/>
                </a:cubicBezTo>
                <a:cubicBezTo>
                  <a:pt x="438472" y="836158"/>
                  <a:pt x="438472" y="836158"/>
                  <a:pt x="438472" y="836158"/>
                </a:cubicBezTo>
                <a:cubicBezTo>
                  <a:pt x="434416" y="841430"/>
                  <a:pt x="434416" y="841430"/>
                  <a:pt x="434416" y="841430"/>
                </a:cubicBezTo>
                <a:cubicBezTo>
                  <a:pt x="391015" y="807769"/>
                  <a:pt x="391015" y="807769"/>
                  <a:pt x="391015" y="807769"/>
                </a:cubicBezTo>
                <a:cubicBezTo>
                  <a:pt x="203214" y="950521"/>
                  <a:pt x="203214" y="950521"/>
                  <a:pt x="203214" y="950521"/>
                </a:cubicBezTo>
                <a:cubicBezTo>
                  <a:pt x="300968" y="1026359"/>
                  <a:pt x="300968" y="1026359"/>
                  <a:pt x="300968" y="1026359"/>
                </a:cubicBezTo>
                <a:cubicBezTo>
                  <a:pt x="296912" y="1031630"/>
                  <a:pt x="296912" y="1031630"/>
                  <a:pt x="296912" y="1031630"/>
                </a:cubicBezTo>
                <a:cubicBezTo>
                  <a:pt x="198752" y="955388"/>
                  <a:pt x="198752" y="955388"/>
                  <a:pt x="198752" y="955388"/>
                </a:cubicBezTo>
                <a:cubicBezTo>
                  <a:pt x="198752" y="1045013"/>
                  <a:pt x="198752" y="1045013"/>
                  <a:pt x="198752" y="1045013"/>
                </a:cubicBezTo>
                <a:cubicBezTo>
                  <a:pt x="191856" y="1044202"/>
                  <a:pt x="191856" y="1044202"/>
                  <a:pt x="191856" y="1044202"/>
                </a:cubicBezTo>
                <a:cubicBezTo>
                  <a:pt x="191856" y="952954"/>
                  <a:pt x="191856" y="952954"/>
                  <a:pt x="191856" y="952954"/>
                </a:cubicBezTo>
                <a:cubicBezTo>
                  <a:pt x="183744" y="946465"/>
                  <a:pt x="183744" y="946465"/>
                  <a:pt x="183744" y="946465"/>
                </a:cubicBezTo>
                <a:cubicBezTo>
                  <a:pt x="183744" y="937949"/>
                  <a:pt x="183744" y="937949"/>
                  <a:pt x="183744" y="937949"/>
                </a:cubicBezTo>
                <a:cubicBezTo>
                  <a:pt x="192668" y="944843"/>
                  <a:pt x="192668" y="944843"/>
                  <a:pt x="192668" y="944843"/>
                </a:cubicBezTo>
                <a:cubicBezTo>
                  <a:pt x="192668" y="766808"/>
                  <a:pt x="192668" y="766808"/>
                  <a:pt x="192668" y="766808"/>
                </a:cubicBezTo>
                <a:cubicBezTo>
                  <a:pt x="183744" y="759914"/>
                  <a:pt x="183744" y="759914"/>
                  <a:pt x="183744" y="759914"/>
                </a:cubicBezTo>
                <a:cubicBezTo>
                  <a:pt x="183744" y="751398"/>
                  <a:pt x="183744" y="751398"/>
                  <a:pt x="183744" y="751398"/>
                </a:cubicBezTo>
                <a:cubicBezTo>
                  <a:pt x="196318" y="761131"/>
                  <a:pt x="196318" y="761131"/>
                  <a:pt x="196318" y="761131"/>
                </a:cubicBezTo>
                <a:cubicBezTo>
                  <a:pt x="384119" y="618379"/>
                  <a:pt x="384119" y="618379"/>
                  <a:pt x="384119" y="618379"/>
                </a:cubicBezTo>
                <a:cubicBezTo>
                  <a:pt x="196724" y="472787"/>
                  <a:pt x="196724" y="472787"/>
                  <a:pt x="196724" y="472787"/>
                </a:cubicBezTo>
                <a:cubicBezTo>
                  <a:pt x="8924" y="615540"/>
                  <a:pt x="8924" y="615540"/>
                  <a:pt x="8924" y="615540"/>
                </a:cubicBezTo>
                <a:cubicBezTo>
                  <a:pt x="183339" y="750992"/>
                  <a:pt x="183339" y="750992"/>
                  <a:pt x="183339" y="750992"/>
                </a:cubicBezTo>
                <a:cubicBezTo>
                  <a:pt x="183339" y="759508"/>
                  <a:pt x="183339" y="759508"/>
                  <a:pt x="183339" y="759508"/>
                </a:cubicBezTo>
                <a:cubicBezTo>
                  <a:pt x="6490" y="622434"/>
                  <a:pt x="6490" y="622434"/>
                  <a:pt x="6490" y="622434"/>
                </a:cubicBezTo>
                <a:cubicBezTo>
                  <a:pt x="6490" y="800875"/>
                  <a:pt x="6490" y="800875"/>
                  <a:pt x="6490" y="800875"/>
                </a:cubicBezTo>
                <a:lnTo>
                  <a:pt x="183339" y="937544"/>
                </a:lnTo>
                <a:cubicBezTo>
                  <a:pt x="183339" y="946060"/>
                  <a:pt x="183339" y="946060"/>
                  <a:pt x="183339" y="946060"/>
                </a:cubicBezTo>
                <a:cubicBezTo>
                  <a:pt x="0" y="804119"/>
                  <a:pt x="0" y="804119"/>
                  <a:pt x="0" y="804119"/>
                </a:cubicBezTo>
                <a:cubicBezTo>
                  <a:pt x="0" y="613917"/>
                  <a:pt x="0" y="613917"/>
                  <a:pt x="0" y="613917"/>
                </a:cubicBezTo>
                <a:cubicBezTo>
                  <a:pt x="191856" y="468327"/>
                  <a:pt x="191856" y="468327"/>
                  <a:pt x="191856" y="468327"/>
                </a:cubicBezTo>
                <a:cubicBezTo>
                  <a:pt x="191856" y="289076"/>
                  <a:pt x="191856" y="289076"/>
                  <a:pt x="191856" y="289076"/>
                </a:cubicBezTo>
                <a:cubicBezTo>
                  <a:pt x="198752" y="294348"/>
                  <a:pt x="198752" y="294348"/>
                  <a:pt x="198752" y="294348"/>
                </a:cubicBezTo>
                <a:cubicBezTo>
                  <a:pt x="198752" y="465488"/>
                  <a:pt x="198752" y="465488"/>
                  <a:pt x="198752" y="465488"/>
                </a:cubicBezTo>
                <a:cubicBezTo>
                  <a:pt x="384524" y="609862"/>
                  <a:pt x="384524" y="609862"/>
                  <a:pt x="384524" y="609862"/>
                </a:cubicBezTo>
                <a:cubicBezTo>
                  <a:pt x="384524" y="431828"/>
                  <a:pt x="384524" y="431828"/>
                  <a:pt x="384524" y="431828"/>
                </a:cubicBezTo>
                <a:cubicBezTo>
                  <a:pt x="198752" y="287453"/>
                  <a:pt x="198752" y="287453"/>
                  <a:pt x="198752" y="287453"/>
                </a:cubicBezTo>
                <a:cubicBezTo>
                  <a:pt x="198752" y="293942"/>
                  <a:pt x="198752" y="293942"/>
                  <a:pt x="198752" y="293942"/>
                </a:cubicBezTo>
                <a:cubicBezTo>
                  <a:pt x="191856" y="288670"/>
                  <a:pt x="191856" y="288670"/>
                  <a:pt x="191856" y="288670"/>
                </a:cubicBezTo>
                <a:cubicBezTo>
                  <a:pt x="191856" y="278937"/>
                  <a:pt x="191856" y="278937"/>
                  <a:pt x="191856" y="278937"/>
                </a:cubicBezTo>
                <a:cubicBezTo>
                  <a:pt x="377629" y="137401"/>
                  <a:pt x="377629" y="137401"/>
                  <a:pt x="377629" y="137401"/>
                </a:cubicBezTo>
                <a:cubicBezTo>
                  <a:pt x="383308" y="141862"/>
                  <a:pt x="383308" y="141862"/>
                  <a:pt x="383308" y="141862"/>
                </a:cubicBezTo>
                <a:cubicBezTo>
                  <a:pt x="200780" y="280559"/>
                  <a:pt x="200780" y="280559"/>
                  <a:pt x="200780" y="280559"/>
                </a:cubicBezTo>
                <a:cubicBezTo>
                  <a:pt x="388175" y="425745"/>
                  <a:pt x="388175" y="425745"/>
                  <a:pt x="388175" y="425745"/>
                </a:cubicBezTo>
                <a:cubicBezTo>
                  <a:pt x="575977" y="282993"/>
                  <a:pt x="575977" y="282993"/>
                  <a:pt x="575977" y="282993"/>
                </a:cubicBezTo>
                <a:cubicBezTo>
                  <a:pt x="388580" y="137807"/>
                  <a:pt x="388580" y="137807"/>
                  <a:pt x="388580" y="137807"/>
                </a:cubicBezTo>
                <a:cubicBezTo>
                  <a:pt x="383308" y="141862"/>
                  <a:pt x="383308" y="141862"/>
                  <a:pt x="383308" y="141862"/>
                </a:cubicBezTo>
                <a:cubicBezTo>
                  <a:pt x="378035" y="137401"/>
                  <a:pt x="378035" y="137401"/>
                  <a:pt x="378035" y="137401"/>
                </a:cubicBezTo>
                <a:cubicBezTo>
                  <a:pt x="386147" y="131318"/>
                  <a:pt x="386147" y="131318"/>
                  <a:pt x="386147" y="131318"/>
                </a:cubicBezTo>
                <a:cubicBezTo>
                  <a:pt x="386147" y="59650"/>
                  <a:pt x="386147" y="21577"/>
                  <a:pt x="386147" y="1350"/>
                </a:cubicBezTo>
                <a:close/>
              </a:path>
            </a:pathLst>
          </a:custGeom>
          <a:gradFill flip="none" rotWithShape="1">
            <a:gsLst>
              <a:gs pos="7000">
                <a:schemeClr val="bg1"/>
              </a:gs>
              <a:gs pos="26000">
                <a:schemeClr val="bg1">
                  <a:alpha val="80000"/>
                </a:schemeClr>
              </a:gs>
            </a:gsLst>
            <a:lin ang="0" scaled="1"/>
            <a:tileRect/>
          </a:gradFill>
        </p:spPr>
        <p:txBody>
          <a:bodyPr wrap="square" lIns="2160000" rIns="756000" anchor="ctr">
            <a:noAutofit/>
          </a:bodyPr>
          <a:lstStyle>
            <a:lvl1pPr>
              <a:defRPr/>
            </a:lvl1pPr>
          </a:lstStyle>
          <a:p>
            <a:pPr lvl="0"/>
            <a:r>
              <a:rPr lang="fr-FR" dirty="0"/>
              <a:t>Cliquez pour modifier les styles du texte du masque  </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4" name="Titre 13">
            <a:extLst>
              <a:ext uri="{FF2B5EF4-FFF2-40B4-BE49-F238E27FC236}">
                <a16:creationId xmlns:a16="http://schemas.microsoft.com/office/drawing/2014/main" id="{B62CD770-3131-7686-5D22-0AC580D9B1B1}"/>
              </a:ext>
            </a:extLst>
          </p:cNvPr>
          <p:cNvSpPr>
            <a:spLocks noGrp="1"/>
          </p:cNvSpPr>
          <p:nvPr>
            <p:ph type="title"/>
          </p:nvPr>
        </p:nvSpPr>
        <p:spPr/>
        <p:txBody>
          <a:bodyPr/>
          <a:lstStyle>
            <a:lvl1pPr>
              <a:defRPr>
                <a:solidFill>
                  <a:schemeClr val="bg1"/>
                </a:solidFill>
              </a:defRPr>
            </a:lvl1pPr>
          </a:lstStyle>
          <a:p>
            <a:r>
              <a:rPr lang="fr-FR"/>
              <a:t>Modifiez le style du titre</a:t>
            </a:r>
            <a:endParaRPr lang="fr-FR" dirty="0"/>
          </a:p>
        </p:txBody>
      </p:sp>
    </p:spTree>
    <p:extLst>
      <p:ext uri="{BB962C8B-B14F-4D97-AF65-F5344CB8AC3E}">
        <p14:creationId xmlns:p14="http://schemas.microsoft.com/office/powerpoint/2010/main" val="4127250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C234029E-78B3-568C-831F-68645DF6BD30}"/>
              </a:ext>
            </a:extLst>
          </p:cNvPr>
          <p:cNvSpPr>
            <a:spLocks noGrp="1"/>
          </p:cNvSpPr>
          <p:nvPr>
            <p:ph type="dt" sz="half" idx="10"/>
          </p:nvPr>
        </p:nvSpPr>
        <p:spPr/>
        <p:txBody>
          <a:bodyPr/>
          <a:lstStyle/>
          <a:p>
            <a:r>
              <a:rPr lang="fr-FR"/>
              <a:t>28/10/2022</a:t>
            </a:r>
          </a:p>
        </p:txBody>
      </p:sp>
      <p:sp>
        <p:nvSpPr>
          <p:cNvPr id="4" name="Espace réservé du pied de page 3">
            <a:extLst>
              <a:ext uri="{FF2B5EF4-FFF2-40B4-BE49-F238E27FC236}">
                <a16:creationId xmlns:a16="http://schemas.microsoft.com/office/drawing/2014/main" id="{92E4E404-6902-1F6E-82F5-8793054624DE}"/>
              </a:ext>
            </a:extLst>
          </p:cNvPr>
          <p:cNvSpPr>
            <a:spLocks noGrp="1"/>
          </p:cNvSpPr>
          <p:nvPr>
            <p:ph type="ftr" sz="quarter" idx="11"/>
          </p:nvPr>
        </p:nvSpPr>
        <p:spPr/>
        <p:txBody>
          <a:bodyPr/>
          <a:lstStyle/>
          <a:p>
            <a:r>
              <a:rPr lang="fr-FR"/>
              <a:t>Exemple de pied de page (A modifier dans l'onglet "Insertion"/"En-tête/Pied"</a:t>
            </a:r>
          </a:p>
        </p:txBody>
      </p:sp>
      <p:sp>
        <p:nvSpPr>
          <p:cNvPr id="5" name="Espace réservé du numéro de diapositive 4">
            <a:extLst>
              <a:ext uri="{FF2B5EF4-FFF2-40B4-BE49-F238E27FC236}">
                <a16:creationId xmlns:a16="http://schemas.microsoft.com/office/drawing/2014/main" id="{D3998557-AF65-5C65-FBD8-13E2BC977D78}"/>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6" name="ZoneTexte 5">
            <a:extLst>
              <a:ext uri="{FF2B5EF4-FFF2-40B4-BE49-F238E27FC236}">
                <a16:creationId xmlns:a16="http://schemas.microsoft.com/office/drawing/2014/main" id="{1FD8FB8A-BB4D-ADF0-708B-34954439AF19}"/>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Process</a:t>
            </a:r>
          </a:p>
        </p:txBody>
      </p:sp>
      <p:sp>
        <p:nvSpPr>
          <p:cNvPr id="12" name="Espace réservé du texte 11">
            <a:extLst>
              <a:ext uri="{FF2B5EF4-FFF2-40B4-BE49-F238E27FC236}">
                <a16:creationId xmlns:a16="http://schemas.microsoft.com/office/drawing/2014/main" id="{D8A6D559-B5F2-C10A-5216-55551821C047}"/>
              </a:ext>
            </a:extLst>
          </p:cNvPr>
          <p:cNvSpPr>
            <a:spLocks noGrp="1" noChangeAspect="1"/>
          </p:cNvSpPr>
          <p:nvPr>
            <p:ph type="body" sz="quarter" idx="13" hasCustomPrompt="1"/>
          </p:nvPr>
        </p:nvSpPr>
        <p:spPr>
          <a:xfrm>
            <a:off x="909039" y="1866901"/>
            <a:ext cx="1409699" cy="1409700"/>
          </a:xfrm>
          <a:solidFill>
            <a:srgbClr val="000000"/>
          </a:solidFill>
        </p:spPr>
        <p:txBody>
          <a:bodyPr lIns="36000" tIns="36000" rIns="36000" bIns="36000" anchor="ctr">
            <a:normAutofit/>
          </a:bodyPr>
          <a:lstStyle>
            <a:lvl1pPr algn="ctr">
              <a:lnSpc>
                <a:spcPct val="90000"/>
              </a:lnSpc>
              <a:defRPr sz="1400">
                <a:solidFill>
                  <a:schemeClr val="bg1"/>
                </a:solidFill>
              </a:defRPr>
            </a:lvl1pPr>
            <a:lvl2pPr marL="0" indent="0" algn="ctr">
              <a:lnSpc>
                <a:spcPct val="90000"/>
              </a:lnSpc>
              <a:buNone/>
              <a:defRPr sz="4000" b="1">
                <a:solidFill>
                  <a:schemeClr val="bg1"/>
                </a:solidFill>
                <a:latin typeface="+mj-lt"/>
              </a:defRPr>
            </a:lvl2pPr>
          </a:lstStyle>
          <a:p>
            <a:pPr lvl="0"/>
            <a:r>
              <a:rPr lang="fr-FR" dirty="0"/>
              <a:t>Item</a:t>
            </a:r>
          </a:p>
          <a:p>
            <a:pPr lvl="1"/>
            <a:r>
              <a:rPr lang="fr-FR" dirty="0"/>
              <a:t>0</a:t>
            </a:r>
          </a:p>
        </p:txBody>
      </p:sp>
      <p:sp>
        <p:nvSpPr>
          <p:cNvPr id="15" name="Espace réservé du texte 14">
            <a:extLst>
              <a:ext uri="{FF2B5EF4-FFF2-40B4-BE49-F238E27FC236}">
                <a16:creationId xmlns:a16="http://schemas.microsoft.com/office/drawing/2014/main" id="{7A89DC66-E329-2BA7-093B-F605D23EBEA2}"/>
              </a:ext>
            </a:extLst>
          </p:cNvPr>
          <p:cNvSpPr>
            <a:spLocks noGrp="1"/>
          </p:cNvSpPr>
          <p:nvPr>
            <p:ph type="body" sz="quarter" idx="14" hasCustomPrompt="1"/>
          </p:nvPr>
        </p:nvSpPr>
        <p:spPr>
          <a:xfrm>
            <a:off x="623888" y="3527424"/>
            <a:ext cx="1980000" cy="2386013"/>
          </a:xfrm>
        </p:spPr>
        <p:txBody>
          <a:bodyPr lIns="0" rIns="0"/>
          <a:lstStyle>
            <a:lvl1pPr algn="ctr">
              <a:defRPr/>
            </a:lvl1pPr>
            <a:lvl2pPr algn="l">
              <a:defRPr/>
            </a:lvl2pPr>
            <a:lvl3pPr algn="l">
              <a:defRPr/>
            </a:lvl3pPr>
            <a:lvl4pPr algn="l">
              <a:defRPr/>
            </a:lvl4pPr>
            <a:lvl5pPr algn="l">
              <a:defRPr/>
            </a:lvl5pPr>
          </a:lstStyle>
          <a:p>
            <a:pPr lvl="0"/>
            <a:r>
              <a:rPr lang="fr-FR" dirty="0"/>
              <a:t>Modifier les styles du texte du masque</a:t>
            </a:r>
          </a:p>
        </p:txBody>
      </p:sp>
      <p:sp>
        <p:nvSpPr>
          <p:cNvPr id="22" name="Espace réservé du texte 11">
            <a:extLst>
              <a:ext uri="{FF2B5EF4-FFF2-40B4-BE49-F238E27FC236}">
                <a16:creationId xmlns:a16="http://schemas.microsoft.com/office/drawing/2014/main" id="{6EBAB840-A288-E4AE-DD2B-ABD52849168F}"/>
              </a:ext>
            </a:extLst>
          </p:cNvPr>
          <p:cNvSpPr>
            <a:spLocks noGrp="1" noChangeAspect="1"/>
          </p:cNvSpPr>
          <p:nvPr>
            <p:ph type="body" sz="quarter" idx="15" hasCustomPrompt="1"/>
          </p:nvPr>
        </p:nvSpPr>
        <p:spPr>
          <a:xfrm>
            <a:off x="3123108" y="1866901"/>
            <a:ext cx="1409699" cy="1409700"/>
          </a:xfrm>
          <a:solidFill>
            <a:schemeClr val="tx2"/>
          </a:solidFill>
        </p:spPr>
        <p:txBody>
          <a:bodyPr lIns="36000" tIns="36000" rIns="36000" bIns="36000" anchor="ctr">
            <a:normAutofit/>
          </a:bodyPr>
          <a:lstStyle>
            <a:lvl1pPr algn="ctr">
              <a:lnSpc>
                <a:spcPct val="90000"/>
              </a:lnSpc>
              <a:defRPr sz="1400">
                <a:solidFill>
                  <a:schemeClr val="bg1"/>
                </a:solidFill>
              </a:defRPr>
            </a:lvl1pPr>
            <a:lvl2pPr marL="0" indent="0" algn="ctr">
              <a:lnSpc>
                <a:spcPct val="90000"/>
              </a:lnSpc>
              <a:buNone/>
              <a:defRPr sz="4000" b="1">
                <a:solidFill>
                  <a:schemeClr val="bg1"/>
                </a:solidFill>
                <a:latin typeface="+mj-lt"/>
              </a:defRPr>
            </a:lvl2pPr>
          </a:lstStyle>
          <a:p>
            <a:pPr lvl="0"/>
            <a:r>
              <a:rPr lang="fr-FR" dirty="0"/>
              <a:t>Item</a:t>
            </a:r>
          </a:p>
          <a:p>
            <a:pPr lvl="1"/>
            <a:r>
              <a:rPr lang="fr-FR" dirty="0"/>
              <a:t>0</a:t>
            </a:r>
          </a:p>
        </p:txBody>
      </p:sp>
      <p:sp>
        <p:nvSpPr>
          <p:cNvPr id="23" name="Espace réservé du texte 14">
            <a:extLst>
              <a:ext uri="{FF2B5EF4-FFF2-40B4-BE49-F238E27FC236}">
                <a16:creationId xmlns:a16="http://schemas.microsoft.com/office/drawing/2014/main" id="{3E9C6ABE-0C15-ECEA-4B26-53769D8EAC57}"/>
              </a:ext>
            </a:extLst>
          </p:cNvPr>
          <p:cNvSpPr>
            <a:spLocks noGrp="1"/>
          </p:cNvSpPr>
          <p:nvPr>
            <p:ph type="body" sz="quarter" idx="16" hasCustomPrompt="1"/>
          </p:nvPr>
        </p:nvSpPr>
        <p:spPr>
          <a:xfrm>
            <a:off x="2837957" y="3527424"/>
            <a:ext cx="1980000" cy="2386013"/>
          </a:xfrm>
        </p:spPr>
        <p:txBody>
          <a:bodyPr lIns="0" rIns="0"/>
          <a:lstStyle>
            <a:lvl1pPr algn="ctr">
              <a:defRPr/>
            </a:lvl1pPr>
            <a:lvl2pPr algn="l">
              <a:defRPr/>
            </a:lvl2pPr>
            <a:lvl3pPr algn="l">
              <a:defRPr/>
            </a:lvl3pPr>
            <a:lvl4pPr algn="l">
              <a:defRPr/>
            </a:lvl4pPr>
            <a:lvl5pPr algn="l">
              <a:defRPr/>
            </a:lvl5pPr>
          </a:lstStyle>
          <a:p>
            <a:pPr lvl="0"/>
            <a:r>
              <a:rPr lang="fr-FR" dirty="0"/>
              <a:t>Modifier les styles du texte du masque</a:t>
            </a:r>
          </a:p>
        </p:txBody>
      </p:sp>
      <p:sp>
        <p:nvSpPr>
          <p:cNvPr id="24" name="Espace réservé du texte 11">
            <a:extLst>
              <a:ext uri="{FF2B5EF4-FFF2-40B4-BE49-F238E27FC236}">
                <a16:creationId xmlns:a16="http://schemas.microsoft.com/office/drawing/2014/main" id="{24B29917-CE4F-A965-FAA6-E3B453333B7E}"/>
              </a:ext>
            </a:extLst>
          </p:cNvPr>
          <p:cNvSpPr>
            <a:spLocks noGrp="1" noChangeAspect="1"/>
          </p:cNvSpPr>
          <p:nvPr>
            <p:ph type="body" sz="quarter" idx="17" hasCustomPrompt="1"/>
          </p:nvPr>
        </p:nvSpPr>
        <p:spPr>
          <a:xfrm>
            <a:off x="5337177" y="1866901"/>
            <a:ext cx="1409699" cy="1409700"/>
          </a:xfrm>
          <a:solidFill>
            <a:schemeClr val="tx2"/>
          </a:solidFill>
        </p:spPr>
        <p:txBody>
          <a:bodyPr lIns="36000" tIns="36000" rIns="36000" bIns="36000" anchor="ctr">
            <a:normAutofit/>
          </a:bodyPr>
          <a:lstStyle>
            <a:lvl1pPr algn="ctr">
              <a:lnSpc>
                <a:spcPct val="90000"/>
              </a:lnSpc>
              <a:defRPr sz="1400">
                <a:solidFill>
                  <a:schemeClr val="bg1"/>
                </a:solidFill>
              </a:defRPr>
            </a:lvl1pPr>
            <a:lvl2pPr marL="0" indent="0" algn="ctr">
              <a:lnSpc>
                <a:spcPct val="90000"/>
              </a:lnSpc>
              <a:buNone/>
              <a:defRPr sz="4000" b="1">
                <a:solidFill>
                  <a:schemeClr val="bg1"/>
                </a:solidFill>
                <a:latin typeface="+mj-lt"/>
              </a:defRPr>
            </a:lvl2pPr>
          </a:lstStyle>
          <a:p>
            <a:pPr lvl="0"/>
            <a:r>
              <a:rPr lang="fr-FR" dirty="0"/>
              <a:t>Item</a:t>
            </a:r>
          </a:p>
          <a:p>
            <a:pPr lvl="1"/>
            <a:r>
              <a:rPr lang="fr-FR" dirty="0"/>
              <a:t>0</a:t>
            </a:r>
          </a:p>
        </p:txBody>
      </p:sp>
      <p:sp>
        <p:nvSpPr>
          <p:cNvPr id="25" name="Espace réservé du texte 14">
            <a:extLst>
              <a:ext uri="{FF2B5EF4-FFF2-40B4-BE49-F238E27FC236}">
                <a16:creationId xmlns:a16="http://schemas.microsoft.com/office/drawing/2014/main" id="{6F1352A1-512B-F388-3483-16D51BDD2D42}"/>
              </a:ext>
            </a:extLst>
          </p:cNvPr>
          <p:cNvSpPr>
            <a:spLocks noGrp="1"/>
          </p:cNvSpPr>
          <p:nvPr>
            <p:ph type="body" sz="quarter" idx="18" hasCustomPrompt="1"/>
          </p:nvPr>
        </p:nvSpPr>
        <p:spPr>
          <a:xfrm>
            <a:off x="5052026" y="3527424"/>
            <a:ext cx="1980000" cy="2386013"/>
          </a:xfrm>
        </p:spPr>
        <p:txBody>
          <a:bodyPr lIns="0" rIns="0"/>
          <a:lstStyle>
            <a:lvl1pPr algn="ctr">
              <a:defRPr/>
            </a:lvl1pPr>
            <a:lvl2pPr algn="l">
              <a:defRPr/>
            </a:lvl2pPr>
            <a:lvl3pPr algn="l">
              <a:defRPr/>
            </a:lvl3pPr>
            <a:lvl4pPr algn="l">
              <a:defRPr/>
            </a:lvl4pPr>
            <a:lvl5pPr algn="l">
              <a:defRPr/>
            </a:lvl5pPr>
          </a:lstStyle>
          <a:p>
            <a:pPr lvl="0"/>
            <a:r>
              <a:rPr lang="fr-FR"/>
              <a:t>Modifier les styles du texte du masque</a:t>
            </a:r>
          </a:p>
        </p:txBody>
      </p:sp>
      <p:sp>
        <p:nvSpPr>
          <p:cNvPr id="26" name="Espace réservé du texte 11">
            <a:extLst>
              <a:ext uri="{FF2B5EF4-FFF2-40B4-BE49-F238E27FC236}">
                <a16:creationId xmlns:a16="http://schemas.microsoft.com/office/drawing/2014/main" id="{C4BAD260-C56B-B79F-C093-46D3C16BCC87}"/>
              </a:ext>
            </a:extLst>
          </p:cNvPr>
          <p:cNvSpPr>
            <a:spLocks noGrp="1" noChangeAspect="1"/>
          </p:cNvSpPr>
          <p:nvPr>
            <p:ph type="body" sz="quarter" idx="19" hasCustomPrompt="1"/>
          </p:nvPr>
        </p:nvSpPr>
        <p:spPr>
          <a:xfrm>
            <a:off x="7551246" y="1866901"/>
            <a:ext cx="1409699" cy="1409700"/>
          </a:xfrm>
          <a:solidFill>
            <a:schemeClr val="tx2"/>
          </a:solidFill>
        </p:spPr>
        <p:txBody>
          <a:bodyPr lIns="36000" tIns="36000" rIns="36000" bIns="36000" anchor="ctr">
            <a:normAutofit/>
          </a:bodyPr>
          <a:lstStyle>
            <a:lvl1pPr algn="ctr">
              <a:lnSpc>
                <a:spcPct val="90000"/>
              </a:lnSpc>
              <a:defRPr sz="1400">
                <a:solidFill>
                  <a:schemeClr val="bg1"/>
                </a:solidFill>
              </a:defRPr>
            </a:lvl1pPr>
            <a:lvl2pPr marL="0" indent="0" algn="ctr">
              <a:lnSpc>
                <a:spcPct val="90000"/>
              </a:lnSpc>
              <a:buNone/>
              <a:defRPr sz="4000" b="1">
                <a:solidFill>
                  <a:schemeClr val="bg1"/>
                </a:solidFill>
                <a:latin typeface="+mj-lt"/>
              </a:defRPr>
            </a:lvl2pPr>
          </a:lstStyle>
          <a:p>
            <a:pPr lvl="0"/>
            <a:r>
              <a:rPr lang="fr-FR" dirty="0"/>
              <a:t>Item</a:t>
            </a:r>
          </a:p>
          <a:p>
            <a:pPr lvl="1"/>
            <a:r>
              <a:rPr lang="fr-FR" dirty="0"/>
              <a:t>0</a:t>
            </a:r>
          </a:p>
        </p:txBody>
      </p:sp>
      <p:sp>
        <p:nvSpPr>
          <p:cNvPr id="27" name="Espace réservé du texte 14">
            <a:extLst>
              <a:ext uri="{FF2B5EF4-FFF2-40B4-BE49-F238E27FC236}">
                <a16:creationId xmlns:a16="http://schemas.microsoft.com/office/drawing/2014/main" id="{E3294DD8-C0C7-7FF7-2AF0-2A6B1C786177}"/>
              </a:ext>
            </a:extLst>
          </p:cNvPr>
          <p:cNvSpPr>
            <a:spLocks noGrp="1"/>
          </p:cNvSpPr>
          <p:nvPr>
            <p:ph type="body" sz="quarter" idx="20" hasCustomPrompt="1"/>
          </p:nvPr>
        </p:nvSpPr>
        <p:spPr>
          <a:xfrm>
            <a:off x="7266095" y="3527424"/>
            <a:ext cx="1980000" cy="2386013"/>
          </a:xfrm>
        </p:spPr>
        <p:txBody>
          <a:bodyPr lIns="0" rIns="0"/>
          <a:lstStyle>
            <a:lvl1pPr algn="ctr">
              <a:defRPr/>
            </a:lvl1pPr>
            <a:lvl2pPr algn="l">
              <a:defRPr/>
            </a:lvl2pPr>
            <a:lvl3pPr algn="l">
              <a:defRPr/>
            </a:lvl3pPr>
            <a:lvl4pPr algn="l">
              <a:defRPr/>
            </a:lvl4pPr>
            <a:lvl5pPr algn="l">
              <a:defRPr/>
            </a:lvl5pPr>
          </a:lstStyle>
          <a:p>
            <a:pPr lvl="0"/>
            <a:r>
              <a:rPr lang="fr-FR"/>
              <a:t>Modifier les styles du texte du masque</a:t>
            </a:r>
          </a:p>
        </p:txBody>
      </p:sp>
      <p:sp>
        <p:nvSpPr>
          <p:cNvPr id="28" name="Espace réservé du texte 11">
            <a:extLst>
              <a:ext uri="{FF2B5EF4-FFF2-40B4-BE49-F238E27FC236}">
                <a16:creationId xmlns:a16="http://schemas.microsoft.com/office/drawing/2014/main" id="{043259EC-B8D8-255D-A2B2-B6984873CA66}"/>
              </a:ext>
            </a:extLst>
          </p:cNvPr>
          <p:cNvSpPr>
            <a:spLocks noGrp="1" noChangeAspect="1"/>
          </p:cNvSpPr>
          <p:nvPr>
            <p:ph type="body" sz="quarter" idx="21" hasCustomPrompt="1"/>
          </p:nvPr>
        </p:nvSpPr>
        <p:spPr>
          <a:xfrm>
            <a:off x="9765314" y="1866901"/>
            <a:ext cx="1409699" cy="1409700"/>
          </a:xfrm>
          <a:solidFill>
            <a:schemeClr val="tx2"/>
          </a:solidFill>
        </p:spPr>
        <p:txBody>
          <a:bodyPr lIns="36000" tIns="36000" rIns="36000" bIns="36000" anchor="ctr">
            <a:normAutofit/>
          </a:bodyPr>
          <a:lstStyle>
            <a:lvl1pPr algn="ctr">
              <a:lnSpc>
                <a:spcPct val="90000"/>
              </a:lnSpc>
              <a:defRPr sz="1400">
                <a:solidFill>
                  <a:schemeClr val="bg1"/>
                </a:solidFill>
              </a:defRPr>
            </a:lvl1pPr>
            <a:lvl2pPr marL="0" indent="0" algn="ctr">
              <a:lnSpc>
                <a:spcPct val="90000"/>
              </a:lnSpc>
              <a:buNone/>
              <a:defRPr sz="4000" b="1">
                <a:solidFill>
                  <a:schemeClr val="bg1"/>
                </a:solidFill>
                <a:latin typeface="+mj-lt"/>
              </a:defRPr>
            </a:lvl2pPr>
          </a:lstStyle>
          <a:p>
            <a:pPr lvl="0"/>
            <a:r>
              <a:rPr lang="fr-FR" dirty="0"/>
              <a:t>Item</a:t>
            </a:r>
          </a:p>
          <a:p>
            <a:pPr lvl="1"/>
            <a:r>
              <a:rPr lang="fr-FR" dirty="0"/>
              <a:t>0</a:t>
            </a:r>
          </a:p>
        </p:txBody>
      </p:sp>
      <p:sp>
        <p:nvSpPr>
          <p:cNvPr id="29" name="Espace réservé du texte 14">
            <a:extLst>
              <a:ext uri="{FF2B5EF4-FFF2-40B4-BE49-F238E27FC236}">
                <a16:creationId xmlns:a16="http://schemas.microsoft.com/office/drawing/2014/main" id="{24D806FB-89F5-15B1-42D4-FB45DB6CC61B}"/>
              </a:ext>
            </a:extLst>
          </p:cNvPr>
          <p:cNvSpPr>
            <a:spLocks noGrp="1"/>
          </p:cNvSpPr>
          <p:nvPr>
            <p:ph type="body" sz="quarter" idx="22" hasCustomPrompt="1"/>
          </p:nvPr>
        </p:nvSpPr>
        <p:spPr>
          <a:xfrm>
            <a:off x="9480163" y="3527424"/>
            <a:ext cx="1980000" cy="2386013"/>
          </a:xfrm>
        </p:spPr>
        <p:txBody>
          <a:bodyPr lIns="0" rIns="0"/>
          <a:lstStyle>
            <a:lvl1pPr algn="ctr">
              <a:defRPr/>
            </a:lvl1pPr>
            <a:lvl2pPr algn="l">
              <a:defRPr/>
            </a:lvl2pPr>
            <a:lvl3pPr algn="l">
              <a:defRPr/>
            </a:lvl3pPr>
            <a:lvl4pPr algn="l">
              <a:defRPr/>
            </a:lvl4pPr>
            <a:lvl5pPr algn="l">
              <a:defRPr/>
            </a:lvl5pPr>
          </a:lstStyle>
          <a:p>
            <a:pPr lvl="0"/>
            <a:r>
              <a:rPr lang="fr-FR"/>
              <a:t>Modifier les styles du texte du masque</a:t>
            </a:r>
          </a:p>
        </p:txBody>
      </p:sp>
      <p:sp>
        <p:nvSpPr>
          <p:cNvPr id="30" name="ZoneTexte 29">
            <a:extLst>
              <a:ext uri="{FF2B5EF4-FFF2-40B4-BE49-F238E27FC236}">
                <a16:creationId xmlns:a16="http://schemas.microsoft.com/office/drawing/2014/main" id="{58DC98BA-7572-A388-C6B4-862306EE47DA}"/>
              </a:ext>
            </a:extLst>
          </p:cNvPr>
          <p:cNvSpPr txBox="1"/>
          <p:nvPr userDrawn="1"/>
        </p:nvSpPr>
        <p:spPr>
          <a:xfrm>
            <a:off x="-101600" y="6858000"/>
            <a:ext cx="12192000" cy="646331"/>
          </a:xfrm>
          <a:prstGeom prst="rect">
            <a:avLst/>
          </a:prstGeom>
          <a:noFill/>
        </p:spPr>
        <p:txBody>
          <a:bodyPr wrap="square" rtlCol="0">
            <a:spAutoFit/>
          </a:bodyPr>
          <a:lstStyle/>
          <a:p>
            <a:r>
              <a:rPr lang="fr-FR" sz="1200" dirty="0">
                <a:solidFill>
                  <a:schemeClr val="bg1">
                    <a:lumMod val="50000"/>
                  </a:schemeClr>
                </a:solidFill>
              </a:rPr>
              <a:t>Astuce : 2 niveaux de textes sont utilisés dans le carré de couleur, le 2</a:t>
            </a:r>
            <a:r>
              <a:rPr lang="fr-FR" sz="1200" baseline="30000" dirty="0">
                <a:solidFill>
                  <a:schemeClr val="bg1">
                    <a:lumMod val="50000"/>
                  </a:schemeClr>
                </a:solidFill>
              </a:rPr>
              <a:t>ème</a:t>
            </a:r>
            <a:r>
              <a:rPr lang="fr-FR" sz="1200" dirty="0">
                <a:solidFill>
                  <a:schemeClr val="bg1">
                    <a:lumMod val="50000"/>
                  </a:schemeClr>
                </a:solidFill>
              </a:rPr>
              <a:t> niveau est réservé au chiffre</a:t>
            </a:r>
          </a:p>
          <a:p>
            <a:r>
              <a:rPr lang="fr-FR" sz="1200" dirty="0">
                <a:solidFill>
                  <a:schemeClr val="bg1">
                    <a:lumMod val="50000"/>
                  </a:schemeClr>
                </a:solidFill>
              </a:rPr>
              <a:t>Astuce : A tout moment vous pouvez changer la couleur de 1 ou plusieurs carré(s) : « Format de la forme » / « Remplissage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lumMod val="50000"/>
                  </a:schemeClr>
                </a:solidFill>
              </a:rPr>
              <a:t>Astuce : A tout moment vous pouvez supprimer ou dupliquer une des étapes</a:t>
            </a:r>
          </a:p>
        </p:txBody>
      </p:sp>
      <p:pic>
        <p:nvPicPr>
          <p:cNvPr id="19" name="PATTERN CARRE DECAL">
            <a:extLst>
              <a:ext uri="{FF2B5EF4-FFF2-40B4-BE49-F238E27FC236}">
                <a16:creationId xmlns:a16="http://schemas.microsoft.com/office/drawing/2014/main" id="{0BAAE597-7E43-80FB-78E3-011B87877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4" t="76060" r="18770" b="-33262"/>
          <a:stretch/>
        </p:blipFill>
        <p:spPr>
          <a:xfrm>
            <a:off x="9626600" y="-1"/>
            <a:ext cx="2565400" cy="1515209"/>
          </a:xfrm>
          <a:prstGeom prst="rect">
            <a:avLst/>
          </a:prstGeom>
        </p:spPr>
      </p:pic>
      <p:sp>
        <p:nvSpPr>
          <p:cNvPr id="2" name="Titre 1">
            <a:extLst>
              <a:ext uri="{FF2B5EF4-FFF2-40B4-BE49-F238E27FC236}">
                <a16:creationId xmlns:a16="http://schemas.microsoft.com/office/drawing/2014/main" id="{0501BFA8-B9A9-BC60-9090-AC04B424FC41}"/>
              </a:ext>
            </a:extLst>
          </p:cNvPr>
          <p:cNvSpPr>
            <a:spLocks noGrp="1"/>
          </p:cNvSpPr>
          <p:nvPr>
            <p:ph type="title"/>
          </p:nvPr>
        </p:nvSpPr>
        <p:spPr/>
        <p:txBody>
          <a:bodyPr/>
          <a:lstStyle>
            <a:lvl1pPr>
              <a:defRPr>
                <a:solidFill>
                  <a:schemeClr val="tx1"/>
                </a:solidFill>
              </a:defRPr>
            </a:lvl1pPr>
          </a:lstStyle>
          <a:p>
            <a:r>
              <a:rPr lang="fr-FR"/>
              <a:t>Modifiez le style du titre</a:t>
            </a:r>
          </a:p>
        </p:txBody>
      </p:sp>
    </p:spTree>
    <p:extLst>
      <p:ext uri="{BB962C8B-B14F-4D97-AF65-F5344CB8AC3E}">
        <p14:creationId xmlns:p14="http://schemas.microsoft.com/office/powerpoint/2010/main" val="400160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C234029E-78B3-568C-831F-68645DF6BD30}"/>
              </a:ext>
            </a:extLst>
          </p:cNvPr>
          <p:cNvSpPr>
            <a:spLocks noGrp="1"/>
          </p:cNvSpPr>
          <p:nvPr>
            <p:ph type="dt" sz="half" idx="10"/>
          </p:nvPr>
        </p:nvSpPr>
        <p:spPr/>
        <p:txBody>
          <a:bodyPr/>
          <a:lstStyle/>
          <a:p>
            <a:r>
              <a:rPr lang="fr-FR"/>
              <a:t>28/10/2022</a:t>
            </a:r>
          </a:p>
        </p:txBody>
      </p:sp>
      <p:sp>
        <p:nvSpPr>
          <p:cNvPr id="4" name="Espace réservé du pied de page 3">
            <a:extLst>
              <a:ext uri="{FF2B5EF4-FFF2-40B4-BE49-F238E27FC236}">
                <a16:creationId xmlns:a16="http://schemas.microsoft.com/office/drawing/2014/main" id="{92E4E404-6902-1F6E-82F5-8793054624DE}"/>
              </a:ext>
            </a:extLst>
          </p:cNvPr>
          <p:cNvSpPr>
            <a:spLocks noGrp="1"/>
          </p:cNvSpPr>
          <p:nvPr>
            <p:ph type="ftr" sz="quarter" idx="11"/>
          </p:nvPr>
        </p:nvSpPr>
        <p:spPr/>
        <p:txBody>
          <a:bodyPr/>
          <a:lstStyle/>
          <a:p>
            <a:r>
              <a:rPr lang="fr-FR"/>
              <a:t>Exemple de pied de page (A modifier dans l'onglet "Insertion"/"En-tête/Pied"</a:t>
            </a:r>
          </a:p>
        </p:txBody>
      </p:sp>
      <p:sp>
        <p:nvSpPr>
          <p:cNvPr id="5" name="Espace réservé du numéro de diapositive 4">
            <a:extLst>
              <a:ext uri="{FF2B5EF4-FFF2-40B4-BE49-F238E27FC236}">
                <a16:creationId xmlns:a16="http://schemas.microsoft.com/office/drawing/2014/main" id="{D3998557-AF65-5C65-FBD8-13E2BC977D78}"/>
              </a:ext>
            </a:extLst>
          </p:cNvPr>
          <p:cNvSpPr>
            <a:spLocks noGrp="1"/>
          </p:cNvSpPr>
          <p:nvPr>
            <p:ph type="sldNum" sz="quarter" idx="12"/>
          </p:nvPr>
        </p:nvSpPr>
        <p:spPr/>
        <p:txBody>
          <a:bodyPr/>
          <a:lstStyle/>
          <a:p>
            <a:fld id="{0CBC77A0-1F4E-42FF-9FFC-F45C3A64AF90}" type="slidenum">
              <a:rPr lang="fr-FR" smtClean="0"/>
              <a:t>‹#›</a:t>
            </a:fld>
            <a:endParaRPr lang="fr-FR"/>
          </a:p>
        </p:txBody>
      </p:sp>
      <p:sp>
        <p:nvSpPr>
          <p:cNvPr id="6" name="ZoneTexte 5">
            <a:extLst>
              <a:ext uri="{FF2B5EF4-FFF2-40B4-BE49-F238E27FC236}">
                <a16:creationId xmlns:a16="http://schemas.microsoft.com/office/drawing/2014/main" id="{1FD8FB8A-BB4D-ADF0-708B-34954439AF19}"/>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Process 2</a:t>
            </a:r>
          </a:p>
          <a:p>
            <a:endParaRPr lang="fr-FR" sz="1200" dirty="0">
              <a:solidFill>
                <a:schemeClr val="bg1">
                  <a:lumMod val="50000"/>
                </a:schemeClr>
              </a:solidFill>
            </a:endParaRPr>
          </a:p>
        </p:txBody>
      </p:sp>
      <p:sp>
        <p:nvSpPr>
          <p:cNvPr id="9" name="Espace réservé du texte 8">
            <a:extLst>
              <a:ext uri="{FF2B5EF4-FFF2-40B4-BE49-F238E27FC236}">
                <a16:creationId xmlns:a16="http://schemas.microsoft.com/office/drawing/2014/main" id="{80E4F447-1473-CEC3-0C4B-859E1566BDE9}"/>
              </a:ext>
            </a:extLst>
          </p:cNvPr>
          <p:cNvSpPr>
            <a:spLocks noGrp="1" noChangeAspect="1"/>
          </p:cNvSpPr>
          <p:nvPr>
            <p:ph type="body" sz="quarter" idx="13" hasCustomPrompt="1"/>
          </p:nvPr>
        </p:nvSpPr>
        <p:spPr>
          <a:xfrm>
            <a:off x="731838" y="1583490"/>
            <a:ext cx="2160000" cy="1651398"/>
          </a:xfrm>
          <a:custGeom>
            <a:avLst/>
            <a:gdLst>
              <a:gd name="connsiteX0" fmla="*/ 0 w 1843864"/>
              <a:gd name="connsiteY0" fmla="*/ 0 h 1409700"/>
              <a:gd name="connsiteX1" fmla="*/ 1409699 w 1843864"/>
              <a:gd name="connsiteY1" fmla="*/ 0 h 1409700"/>
              <a:gd name="connsiteX2" fmla="*/ 1409699 w 1843864"/>
              <a:gd name="connsiteY2" fmla="*/ 471941 h 1409700"/>
              <a:gd name="connsiteX3" fmla="*/ 1535357 w 1843864"/>
              <a:gd name="connsiteY3" fmla="*/ 471941 h 1409700"/>
              <a:gd name="connsiteX4" fmla="*/ 1535357 w 1843864"/>
              <a:gd name="connsiteY4" fmla="*/ 239032 h 1409700"/>
              <a:gd name="connsiteX5" fmla="*/ 1843864 w 1843864"/>
              <a:gd name="connsiteY5" fmla="*/ 704851 h 1409700"/>
              <a:gd name="connsiteX6" fmla="*/ 1535357 w 1843864"/>
              <a:gd name="connsiteY6" fmla="*/ 1170669 h 1409700"/>
              <a:gd name="connsiteX7" fmla="*/ 1535357 w 1843864"/>
              <a:gd name="connsiteY7" fmla="*/ 937760 h 1409700"/>
              <a:gd name="connsiteX8" fmla="*/ 1409699 w 1843864"/>
              <a:gd name="connsiteY8" fmla="*/ 937760 h 1409700"/>
              <a:gd name="connsiteX9" fmla="*/ 1409699 w 1843864"/>
              <a:gd name="connsiteY9" fmla="*/ 1409700 h 1409700"/>
              <a:gd name="connsiteX10" fmla="*/ 0 w 1843864"/>
              <a:gd name="connsiteY10" fmla="*/ 140970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864" h="1409700">
                <a:moveTo>
                  <a:pt x="0" y="0"/>
                </a:moveTo>
                <a:lnTo>
                  <a:pt x="1409699" y="0"/>
                </a:lnTo>
                <a:lnTo>
                  <a:pt x="1409699" y="471941"/>
                </a:lnTo>
                <a:lnTo>
                  <a:pt x="1535357" y="471941"/>
                </a:lnTo>
                <a:lnTo>
                  <a:pt x="1535357" y="239032"/>
                </a:lnTo>
                <a:lnTo>
                  <a:pt x="1843864" y="704851"/>
                </a:lnTo>
                <a:lnTo>
                  <a:pt x="1535357" y="1170669"/>
                </a:lnTo>
                <a:lnTo>
                  <a:pt x="1535357" y="937760"/>
                </a:lnTo>
                <a:lnTo>
                  <a:pt x="1409699" y="937760"/>
                </a:lnTo>
                <a:lnTo>
                  <a:pt x="1409699" y="1409700"/>
                </a:lnTo>
                <a:lnTo>
                  <a:pt x="0" y="1409700"/>
                </a:lnTo>
                <a:close/>
              </a:path>
            </a:pathLst>
          </a:custGeom>
          <a:solidFill>
            <a:schemeClr val="tx1"/>
          </a:solidFill>
        </p:spPr>
        <p:txBody>
          <a:bodyPr wrap="square" lIns="36000" tIns="36000" rIns="468000" bIns="36000" anchor="ctr">
            <a:noAutofit/>
          </a:bodyPr>
          <a:lstStyle>
            <a:lvl1pPr algn="ctr">
              <a:lnSpc>
                <a:spcPct val="90000"/>
              </a:lnSpc>
              <a:defRPr sz="1400">
                <a:solidFill>
                  <a:schemeClr val="bg1"/>
                </a:solidFill>
              </a:defRPr>
            </a:lvl1pPr>
            <a:lvl2pPr marL="0" indent="0" algn="ctr">
              <a:lnSpc>
                <a:spcPct val="90000"/>
              </a:lnSpc>
              <a:buNone/>
              <a:defRPr sz="4000" b="1">
                <a:solidFill>
                  <a:schemeClr val="bg1"/>
                </a:solidFill>
                <a:latin typeface="+mj-lt"/>
              </a:defRPr>
            </a:lvl2pPr>
          </a:lstStyle>
          <a:p>
            <a:pPr lvl="0"/>
            <a:r>
              <a:rPr lang="fr-FR" dirty="0"/>
              <a:t>Item</a:t>
            </a:r>
          </a:p>
          <a:p>
            <a:pPr lvl="1"/>
            <a:r>
              <a:rPr lang="fr-FR" dirty="0"/>
              <a:t>0</a:t>
            </a:r>
          </a:p>
        </p:txBody>
      </p:sp>
      <p:sp>
        <p:nvSpPr>
          <p:cNvPr id="30" name="ZoneTexte 29">
            <a:extLst>
              <a:ext uri="{FF2B5EF4-FFF2-40B4-BE49-F238E27FC236}">
                <a16:creationId xmlns:a16="http://schemas.microsoft.com/office/drawing/2014/main" id="{58DC98BA-7572-A388-C6B4-862306EE47DA}"/>
              </a:ext>
            </a:extLst>
          </p:cNvPr>
          <p:cNvSpPr txBox="1"/>
          <p:nvPr userDrawn="1"/>
        </p:nvSpPr>
        <p:spPr>
          <a:xfrm>
            <a:off x="-101600" y="6858000"/>
            <a:ext cx="12192000" cy="646331"/>
          </a:xfrm>
          <a:prstGeom prst="rect">
            <a:avLst/>
          </a:prstGeom>
          <a:noFill/>
        </p:spPr>
        <p:txBody>
          <a:bodyPr wrap="square" rtlCol="0">
            <a:spAutoFit/>
          </a:bodyPr>
          <a:lstStyle/>
          <a:p>
            <a:r>
              <a:rPr lang="fr-FR" sz="1200" dirty="0">
                <a:solidFill>
                  <a:schemeClr val="bg1">
                    <a:lumMod val="50000"/>
                  </a:schemeClr>
                </a:solidFill>
              </a:rPr>
              <a:t>Astuce : 2 niveaux de textes sont utilisés dans le carré de couleur, le 2</a:t>
            </a:r>
            <a:r>
              <a:rPr lang="fr-FR" sz="1200" baseline="30000" dirty="0">
                <a:solidFill>
                  <a:schemeClr val="bg1">
                    <a:lumMod val="50000"/>
                  </a:schemeClr>
                </a:solidFill>
              </a:rPr>
              <a:t>ème</a:t>
            </a:r>
            <a:r>
              <a:rPr lang="fr-FR" sz="1200" dirty="0">
                <a:solidFill>
                  <a:schemeClr val="bg1">
                    <a:lumMod val="50000"/>
                  </a:schemeClr>
                </a:solidFill>
              </a:rPr>
              <a:t> niveau est réservé au chiffre</a:t>
            </a:r>
          </a:p>
          <a:p>
            <a:r>
              <a:rPr lang="fr-FR" sz="1200" dirty="0">
                <a:solidFill>
                  <a:schemeClr val="bg1">
                    <a:lumMod val="50000"/>
                  </a:schemeClr>
                </a:solidFill>
              </a:rPr>
              <a:t>Astuce : A tout moment vous pouvez changer la couleur de 1 ou plusieurs carré(s) : « Format de la forme » / « Remplissage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bg1">
                    <a:lumMod val="50000"/>
                  </a:schemeClr>
                </a:solidFill>
              </a:rPr>
              <a:t>Astuce : A tout moment vous pouvez supprimer ou dupliquer une des étapes</a:t>
            </a:r>
          </a:p>
        </p:txBody>
      </p:sp>
      <p:sp>
        <p:nvSpPr>
          <p:cNvPr id="20" name="Espace réservé du texte 14">
            <a:extLst>
              <a:ext uri="{FF2B5EF4-FFF2-40B4-BE49-F238E27FC236}">
                <a16:creationId xmlns:a16="http://schemas.microsoft.com/office/drawing/2014/main" id="{7F676C8B-EE69-3CAC-C9F6-BFDEFD05279B}"/>
              </a:ext>
            </a:extLst>
          </p:cNvPr>
          <p:cNvSpPr>
            <a:spLocks noGrp="1"/>
          </p:cNvSpPr>
          <p:nvPr>
            <p:ph type="body" sz="quarter" idx="14"/>
          </p:nvPr>
        </p:nvSpPr>
        <p:spPr>
          <a:xfrm>
            <a:off x="673555" y="3527424"/>
            <a:ext cx="1980000" cy="2386013"/>
          </a:xfrm>
        </p:spPr>
        <p:txBody>
          <a:bodyPr/>
          <a:lstStyle>
            <a:lvl1pPr algn="l">
              <a:defRPr/>
            </a:lvl1pPr>
            <a:lvl2pPr algn="l">
              <a:defRPr/>
            </a:lvl2pPr>
            <a:lvl3pPr algn="l">
              <a:defRPr/>
            </a:lvl3pPr>
            <a:lvl4pPr algn="l">
              <a:defRPr/>
            </a:lvl4pPr>
            <a:lvl5pPr algn="l">
              <a:defRPr/>
            </a:lvl5pPr>
          </a:lstStyle>
          <a:p>
            <a:pPr lvl="0"/>
            <a:r>
              <a:rPr lang="fr-FR"/>
              <a:t>Modifier les styles du texte du masque</a:t>
            </a:r>
          </a:p>
        </p:txBody>
      </p:sp>
      <p:sp>
        <p:nvSpPr>
          <p:cNvPr id="21" name="Espace réservé du texte 14">
            <a:extLst>
              <a:ext uri="{FF2B5EF4-FFF2-40B4-BE49-F238E27FC236}">
                <a16:creationId xmlns:a16="http://schemas.microsoft.com/office/drawing/2014/main" id="{89215B80-BD0F-D77B-4046-84DBB6530C88}"/>
              </a:ext>
            </a:extLst>
          </p:cNvPr>
          <p:cNvSpPr>
            <a:spLocks noGrp="1"/>
          </p:cNvSpPr>
          <p:nvPr>
            <p:ph type="body" sz="quarter" idx="16"/>
          </p:nvPr>
        </p:nvSpPr>
        <p:spPr>
          <a:xfrm>
            <a:off x="2850698" y="3527424"/>
            <a:ext cx="1980000" cy="2386013"/>
          </a:xfrm>
        </p:spPr>
        <p:txBody>
          <a:bodyPr/>
          <a:lstStyle>
            <a:lvl1pPr algn="l">
              <a:defRPr/>
            </a:lvl1pPr>
            <a:lvl2pPr algn="l">
              <a:defRPr/>
            </a:lvl2pPr>
            <a:lvl3pPr algn="l">
              <a:defRPr/>
            </a:lvl3pPr>
            <a:lvl4pPr algn="l">
              <a:defRPr/>
            </a:lvl4pPr>
            <a:lvl5pPr algn="l">
              <a:defRPr/>
            </a:lvl5pPr>
          </a:lstStyle>
          <a:p>
            <a:pPr lvl="0"/>
            <a:r>
              <a:rPr lang="fr-FR"/>
              <a:t>Modifier les styles du texte du masque</a:t>
            </a:r>
          </a:p>
        </p:txBody>
      </p:sp>
      <p:sp>
        <p:nvSpPr>
          <p:cNvPr id="31" name="Espace réservé du texte 14">
            <a:extLst>
              <a:ext uri="{FF2B5EF4-FFF2-40B4-BE49-F238E27FC236}">
                <a16:creationId xmlns:a16="http://schemas.microsoft.com/office/drawing/2014/main" id="{50E15DEA-ADB9-4EAD-9B8B-400BF2AF4FDA}"/>
              </a:ext>
            </a:extLst>
          </p:cNvPr>
          <p:cNvSpPr>
            <a:spLocks noGrp="1"/>
          </p:cNvSpPr>
          <p:nvPr>
            <p:ph type="body" sz="quarter" idx="18"/>
          </p:nvPr>
        </p:nvSpPr>
        <p:spPr>
          <a:xfrm>
            <a:off x="5042355" y="3527424"/>
            <a:ext cx="1980000" cy="2386013"/>
          </a:xfrm>
        </p:spPr>
        <p:txBody>
          <a:bodyPr/>
          <a:lstStyle>
            <a:lvl1pPr algn="l">
              <a:defRPr/>
            </a:lvl1pPr>
            <a:lvl2pPr algn="l">
              <a:defRPr/>
            </a:lvl2pPr>
            <a:lvl3pPr algn="l">
              <a:defRPr/>
            </a:lvl3pPr>
            <a:lvl4pPr algn="l">
              <a:defRPr/>
            </a:lvl4pPr>
            <a:lvl5pPr algn="l">
              <a:defRPr/>
            </a:lvl5pPr>
          </a:lstStyle>
          <a:p>
            <a:pPr lvl="0"/>
            <a:r>
              <a:rPr lang="fr-FR"/>
              <a:t>Modifier les styles du texte du masque</a:t>
            </a:r>
          </a:p>
        </p:txBody>
      </p:sp>
      <p:sp>
        <p:nvSpPr>
          <p:cNvPr id="32" name="Espace réservé du texte 14">
            <a:extLst>
              <a:ext uri="{FF2B5EF4-FFF2-40B4-BE49-F238E27FC236}">
                <a16:creationId xmlns:a16="http://schemas.microsoft.com/office/drawing/2014/main" id="{31D594DF-B2F9-BDEA-68CF-C1C92B869ADF}"/>
              </a:ext>
            </a:extLst>
          </p:cNvPr>
          <p:cNvSpPr>
            <a:spLocks noGrp="1"/>
          </p:cNvSpPr>
          <p:nvPr>
            <p:ph type="body" sz="quarter" idx="20"/>
          </p:nvPr>
        </p:nvSpPr>
        <p:spPr>
          <a:xfrm>
            <a:off x="7161440" y="3527424"/>
            <a:ext cx="1980000" cy="2386013"/>
          </a:xfrm>
        </p:spPr>
        <p:txBody>
          <a:bodyPr/>
          <a:lstStyle>
            <a:lvl1pPr algn="l">
              <a:defRPr/>
            </a:lvl1pPr>
            <a:lvl2pPr algn="l">
              <a:defRPr/>
            </a:lvl2pPr>
            <a:lvl3pPr algn="l">
              <a:defRPr/>
            </a:lvl3pPr>
            <a:lvl4pPr algn="l">
              <a:defRPr/>
            </a:lvl4pPr>
            <a:lvl5pPr algn="l">
              <a:defRPr/>
            </a:lvl5pPr>
          </a:lstStyle>
          <a:p>
            <a:pPr lvl="0"/>
            <a:r>
              <a:rPr lang="fr-FR"/>
              <a:t>Modifier les styles du texte du masque</a:t>
            </a:r>
          </a:p>
        </p:txBody>
      </p:sp>
      <p:sp>
        <p:nvSpPr>
          <p:cNvPr id="33" name="Espace réservé du texte 14">
            <a:extLst>
              <a:ext uri="{FF2B5EF4-FFF2-40B4-BE49-F238E27FC236}">
                <a16:creationId xmlns:a16="http://schemas.microsoft.com/office/drawing/2014/main" id="{4EB8106A-BAE6-87F6-A881-562ED8FA4143}"/>
              </a:ext>
            </a:extLst>
          </p:cNvPr>
          <p:cNvSpPr>
            <a:spLocks noGrp="1"/>
          </p:cNvSpPr>
          <p:nvPr>
            <p:ph type="body" sz="quarter" idx="22"/>
          </p:nvPr>
        </p:nvSpPr>
        <p:spPr>
          <a:xfrm>
            <a:off x="9386855" y="3527424"/>
            <a:ext cx="1980000" cy="2386013"/>
          </a:xfrm>
        </p:spPr>
        <p:txBody>
          <a:bodyPr/>
          <a:lstStyle>
            <a:lvl1pPr algn="l">
              <a:defRPr/>
            </a:lvl1pPr>
            <a:lvl2pPr algn="l">
              <a:defRPr/>
            </a:lvl2pPr>
            <a:lvl3pPr algn="l">
              <a:defRPr/>
            </a:lvl3pPr>
            <a:lvl4pPr algn="l">
              <a:defRPr/>
            </a:lvl4pPr>
            <a:lvl5pPr algn="l">
              <a:defRPr/>
            </a:lvl5pPr>
          </a:lstStyle>
          <a:p>
            <a:pPr lvl="0"/>
            <a:r>
              <a:rPr lang="fr-FR"/>
              <a:t>Modifier les styles du texte du masque</a:t>
            </a:r>
          </a:p>
        </p:txBody>
      </p:sp>
      <p:sp>
        <p:nvSpPr>
          <p:cNvPr id="34" name="Espace réservé du texte 33">
            <a:extLst>
              <a:ext uri="{FF2B5EF4-FFF2-40B4-BE49-F238E27FC236}">
                <a16:creationId xmlns:a16="http://schemas.microsoft.com/office/drawing/2014/main" id="{6FA8E9A1-911D-DD9D-7A76-ADDB4C2E4317}"/>
              </a:ext>
            </a:extLst>
          </p:cNvPr>
          <p:cNvSpPr>
            <a:spLocks noGrp="1" noChangeAspect="1"/>
          </p:cNvSpPr>
          <p:nvPr>
            <p:ph type="body" sz="quarter" idx="23" hasCustomPrompt="1"/>
          </p:nvPr>
        </p:nvSpPr>
        <p:spPr>
          <a:xfrm>
            <a:off x="2908981" y="1583490"/>
            <a:ext cx="2160000" cy="1651398"/>
          </a:xfrm>
          <a:custGeom>
            <a:avLst/>
            <a:gdLst>
              <a:gd name="connsiteX0" fmla="*/ 0 w 1843864"/>
              <a:gd name="connsiteY0" fmla="*/ 0 h 1409700"/>
              <a:gd name="connsiteX1" fmla="*/ 1409699 w 1843864"/>
              <a:gd name="connsiteY1" fmla="*/ 0 h 1409700"/>
              <a:gd name="connsiteX2" fmla="*/ 1409699 w 1843864"/>
              <a:gd name="connsiteY2" fmla="*/ 471941 h 1409700"/>
              <a:gd name="connsiteX3" fmla="*/ 1535357 w 1843864"/>
              <a:gd name="connsiteY3" fmla="*/ 471941 h 1409700"/>
              <a:gd name="connsiteX4" fmla="*/ 1535357 w 1843864"/>
              <a:gd name="connsiteY4" fmla="*/ 239032 h 1409700"/>
              <a:gd name="connsiteX5" fmla="*/ 1843864 w 1843864"/>
              <a:gd name="connsiteY5" fmla="*/ 704851 h 1409700"/>
              <a:gd name="connsiteX6" fmla="*/ 1535357 w 1843864"/>
              <a:gd name="connsiteY6" fmla="*/ 1170669 h 1409700"/>
              <a:gd name="connsiteX7" fmla="*/ 1535357 w 1843864"/>
              <a:gd name="connsiteY7" fmla="*/ 937760 h 1409700"/>
              <a:gd name="connsiteX8" fmla="*/ 1409699 w 1843864"/>
              <a:gd name="connsiteY8" fmla="*/ 937760 h 1409700"/>
              <a:gd name="connsiteX9" fmla="*/ 1409699 w 1843864"/>
              <a:gd name="connsiteY9" fmla="*/ 1409700 h 1409700"/>
              <a:gd name="connsiteX10" fmla="*/ 0 w 1843864"/>
              <a:gd name="connsiteY10" fmla="*/ 140970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864" h="1409700">
                <a:moveTo>
                  <a:pt x="0" y="0"/>
                </a:moveTo>
                <a:lnTo>
                  <a:pt x="1409699" y="0"/>
                </a:lnTo>
                <a:lnTo>
                  <a:pt x="1409699" y="471941"/>
                </a:lnTo>
                <a:lnTo>
                  <a:pt x="1535357" y="471941"/>
                </a:lnTo>
                <a:lnTo>
                  <a:pt x="1535357" y="239032"/>
                </a:lnTo>
                <a:lnTo>
                  <a:pt x="1843864" y="704851"/>
                </a:lnTo>
                <a:lnTo>
                  <a:pt x="1535357" y="1170669"/>
                </a:lnTo>
                <a:lnTo>
                  <a:pt x="1535357" y="937760"/>
                </a:lnTo>
                <a:lnTo>
                  <a:pt x="1409699" y="937760"/>
                </a:lnTo>
                <a:lnTo>
                  <a:pt x="1409699" y="1409700"/>
                </a:lnTo>
                <a:lnTo>
                  <a:pt x="0" y="1409700"/>
                </a:lnTo>
                <a:close/>
              </a:path>
            </a:pathLst>
          </a:custGeom>
          <a:solidFill>
            <a:schemeClr val="tx2"/>
          </a:solidFill>
        </p:spPr>
        <p:txBody>
          <a:bodyPr wrap="square" lIns="36000" tIns="36000" rIns="468000" bIns="36000" anchor="ctr">
            <a:noAutofit/>
          </a:bodyPr>
          <a:lstStyle>
            <a:lvl1pPr algn="ctr">
              <a:lnSpc>
                <a:spcPct val="90000"/>
              </a:lnSpc>
              <a:defRPr sz="1400">
                <a:solidFill>
                  <a:schemeClr val="bg1"/>
                </a:solidFill>
              </a:defRPr>
            </a:lvl1pPr>
            <a:lvl2pPr marL="0" indent="0" algn="ctr">
              <a:lnSpc>
                <a:spcPct val="90000"/>
              </a:lnSpc>
              <a:buNone/>
              <a:defRPr sz="4000" b="1">
                <a:solidFill>
                  <a:schemeClr val="bg1"/>
                </a:solidFill>
                <a:latin typeface="+mj-lt"/>
              </a:defRPr>
            </a:lvl2pPr>
          </a:lstStyle>
          <a:p>
            <a:pPr lvl="0"/>
            <a:r>
              <a:rPr lang="fr-FR" dirty="0"/>
              <a:t>Item</a:t>
            </a:r>
          </a:p>
          <a:p>
            <a:pPr lvl="1"/>
            <a:r>
              <a:rPr lang="fr-FR" dirty="0"/>
              <a:t>0</a:t>
            </a:r>
          </a:p>
        </p:txBody>
      </p:sp>
      <p:sp>
        <p:nvSpPr>
          <p:cNvPr id="35" name="Espace réservé du texte 34">
            <a:extLst>
              <a:ext uri="{FF2B5EF4-FFF2-40B4-BE49-F238E27FC236}">
                <a16:creationId xmlns:a16="http://schemas.microsoft.com/office/drawing/2014/main" id="{89C62950-23F5-0C27-DBF0-B851B616C800}"/>
              </a:ext>
            </a:extLst>
          </p:cNvPr>
          <p:cNvSpPr>
            <a:spLocks noGrp="1" noChangeAspect="1"/>
          </p:cNvSpPr>
          <p:nvPr>
            <p:ph type="body" sz="quarter" idx="24" hasCustomPrompt="1"/>
          </p:nvPr>
        </p:nvSpPr>
        <p:spPr>
          <a:xfrm>
            <a:off x="5100638" y="1583490"/>
            <a:ext cx="2160000" cy="1651398"/>
          </a:xfrm>
          <a:custGeom>
            <a:avLst/>
            <a:gdLst>
              <a:gd name="connsiteX0" fmla="*/ 0 w 1843864"/>
              <a:gd name="connsiteY0" fmla="*/ 0 h 1409700"/>
              <a:gd name="connsiteX1" fmla="*/ 1409699 w 1843864"/>
              <a:gd name="connsiteY1" fmla="*/ 0 h 1409700"/>
              <a:gd name="connsiteX2" fmla="*/ 1409699 w 1843864"/>
              <a:gd name="connsiteY2" fmla="*/ 471941 h 1409700"/>
              <a:gd name="connsiteX3" fmla="*/ 1535357 w 1843864"/>
              <a:gd name="connsiteY3" fmla="*/ 471941 h 1409700"/>
              <a:gd name="connsiteX4" fmla="*/ 1535357 w 1843864"/>
              <a:gd name="connsiteY4" fmla="*/ 239032 h 1409700"/>
              <a:gd name="connsiteX5" fmla="*/ 1843864 w 1843864"/>
              <a:gd name="connsiteY5" fmla="*/ 704851 h 1409700"/>
              <a:gd name="connsiteX6" fmla="*/ 1535357 w 1843864"/>
              <a:gd name="connsiteY6" fmla="*/ 1170669 h 1409700"/>
              <a:gd name="connsiteX7" fmla="*/ 1535357 w 1843864"/>
              <a:gd name="connsiteY7" fmla="*/ 937760 h 1409700"/>
              <a:gd name="connsiteX8" fmla="*/ 1409699 w 1843864"/>
              <a:gd name="connsiteY8" fmla="*/ 937760 h 1409700"/>
              <a:gd name="connsiteX9" fmla="*/ 1409699 w 1843864"/>
              <a:gd name="connsiteY9" fmla="*/ 1409700 h 1409700"/>
              <a:gd name="connsiteX10" fmla="*/ 0 w 1843864"/>
              <a:gd name="connsiteY10" fmla="*/ 140970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864" h="1409700">
                <a:moveTo>
                  <a:pt x="0" y="0"/>
                </a:moveTo>
                <a:lnTo>
                  <a:pt x="1409699" y="0"/>
                </a:lnTo>
                <a:lnTo>
                  <a:pt x="1409699" y="471941"/>
                </a:lnTo>
                <a:lnTo>
                  <a:pt x="1535357" y="471941"/>
                </a:lnTo>
                <a:lnTo>
                  <a:pt x="1535357" y="239032"/>
                </a:lnTo>
                <a:lnTo>
                  <a:pt x="1843864" y="704851"/>
                </a:lnTo>
                <a:lnTo>
                  <a:pt x="1535357" y="1170669"/>
                </a:lnTo>
                <a:lnTo>
                  <a:pt x="1535357" y="937760"/>
                </a:lnTo>
                <a:lnTo>
                  <a:pt x="1409699" y="937760"/>
                </a:lnTo>
                <a:lnTo>
                  <a:pt x="1409699" y="1409700"/>
                </a:lnTo>
                <a:lnTo>
                  <a:pt x="0" y="1409700"/>
                </a:lnTo>
                <a:close/>
              </a:path>
            </a:pathLst>
          </a:custGeom>
          <a:solidFill>
            <a:schemeClr val="tx2"/>
          </a:solidFill>
        </p:spPr>
        <p:txBody>
          <a:bodyPr wrap="square" lIns="36000" tIns="36000" rIns="468000" bIns="36000" anchor="ctr">
            <a:noAutofit/>
          </a:bodyPr>
          <a:lstStyle>
            <a:lvl1pPr algn="ctr">
              <a:lnSpc>
                <a:spcPct val="90000"/>
              </a:lnSpc>
              <a:defRPr sz="1400">
                <a:solidFill>
                  <a:schemeClr val="bg1"/>
                </a:solidFill>
              </a:defRPr>
            </a:lvl1pPr>
            <a:lvl2pPr marL="0" indent="0" algn="ctr">
              <a:lnSpc>
                <a:spcPct val="90000"/>
              </a:lnSpc>
              <a:buNone/>
              <a:defRPr sz="4000" b="1">
                <a:solidFill>
                  <a:schemeClr val="bg1"/>
                </a:solidFill>
                <a:latin typeface="+mj-lt"/>
              </a:defRPr>
            </a:lvl2pPr>
          </a:lstStyle>
          <a:p>
            <a:pPr lvl="0"/>
            <a:r>
              <a:rPr lang="fr-FR" dirty="0"/>
              <a:t>Item</a:t>
            </a:r>
          </a:p>
          <a:p>
            <a:pPr lvl="1"/>
            <a:r>
              <a:rPr lang="fr-FR" dirty="0"/>
              <a:t>0</a:t>
            </a:r>
          </a:p>
        </p:txBody>
      </p:sp>
      <p:sp>
        <p:nvSpPr>
          <p:cNvPr id="36" name="Espace réservé du texte 35">
            <a:extLst>
              <a:ext uri="{FF2B5EF4-FFF2-40B4-BE49-F238E27FC236}">
                <a16:creationId xmlns:a16="http://schemas.microsoft.com/office/drawing/2014/main" id="{ABF9A6B1-3BC9-0F8E-8148-B1CF03BB61CA}"/>
              </a:ext>
            </a:extLst>
          </p:cNvPr>
          <p:cNvSpPr>
            <a:spLocks noGrp="1" noChangeAspect="1"/>
          </p:cNvSpPr>
          <p:nvPr>
            <p:ph type="body" sz="quarter" idx="25" hasCustomPrompt="1"/>
          </p:nvPr>
        </p:nvSpPr>
        <p:spPr>
          <a:xfrm>
            <a:off x="7219723" y="1583490"/>
            <a:ext cx="2160000" cy="1651398"/>
          </a:xfrm>
          <a:custGeom>
            <a:avLst/>
            <a:gdLst>
              <a:gd name="connsiteX0" fmla="*/ 0 w 1843864"/>
              <a:gd name="connsiteY0" fmla="*/ 0 h 1409700"/>
              <a:gd name="connsiteX1" fmla="*/ 1409699 w 1843864"/>
              <a:gd name="connsiteY1" fmla="*/ 0 h 1409700"/>
              <a:gd name="connsiteX2" fmla="*/ 1409699 w 1843864"/>
              <a:gd name="connsiteY2" fmla="*/ 471941 h 1409700"/>
              <a:gd name="connsiteX3" fmla="*/ 1535357 w 1843864"/>
              <a:gd name="connsiteY3" fmla="*/ 471941 h 1409700"/>
              <a:gd name="connsiteX4" fmla="*/ 1535357 w 1843864"/>
              <a:gd name="connsiteY4" fmla="*/ 239032 h 1409700"/>
              <a:gd name="connsiteX5" fmla="*/ 1843864 w 1843864"/>
              <a:gd name="connsiteY5" fmla="*/ 704851 h 1409700"/>
              <a:gd name="connsiteX6" fmla="*/ 1535357 w 1843864"/>
              <a:gd name="connsiteY6" fmla="*/ 1170669 h 1409700"/>
              <a:gd name="connsiteX7" fmla="*/ 1535357 w 1843864"/>
              <a:gd name="connsiteY7" fmla="*/ 937760 h 1409700"/>
              <a:gd name="connsiteX8" fmla="*/ 1409699 w 1843864"/>
              <a:gd name="connsiteY8" fmla="*/ 937760 h 1409700"/>
              <a:gd name="connsiteX9" fmla="*/ 1409699 w 1843864"/>
              <a:gd name="connsiteY9" fmla="*/ 1409700 h 1409700"/>
              <a:gd name="connsiteX10" fmla="*/ 0 w 1843864"/>
              <a:gd name="connsiteY10" fmla="*/ 140970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864" h="1409700">
                <a:moveTo>
                  <a:pt x="0" y="0"/>
                </a:moveTo>
                <a:lnTo>
                  <a:pt x="1409699" y="0"/>
                </a:lnTo>
                <a:lnTo>
                  <a:pt x="1409699" y="471941"/>
                </a:lnTo>
                <a:lnTo>
                  <a:pt x="1535357" y="471941"/>
                </a:lnTo>
                <a:lnTo>
                  <a:pt x="1535357" y="239032"/>
                </a:lnTo>
                <a:lnTo>
                  <a:pt x="1843864" y="704851"/>
                </a:lnTo>
                <a:lnTo>
                  <a:pt x="1535357" y="1170669"/>
                </a:lnTo>
                <a:lnTo>
                  <a:pt x="1535357" y="937760"/>
                </a:lnTo>
                <a:lnTo>
                  <a:pt x="1409699" y="937760"/>
                </a:lnTo>
                <a:lnTo>
                  <a:pt x="1409699" y="1409700"/>
                </a:lnTo>
                <a:lnTo>
                  <a:pt x="0" y="1409700"/>
                </a:lnTo>
                <a:close/>
              </a:path>
            </a:pathLst>
          </a:custGeom>
          <a:solidFill>
            <a:schemeClr val="tx2"/>
          </a:solidFill>
        </p:spPr>
        <p:txBody>
          <a:bodyPr wrap="square" lIns="36000" tIns="36000" rIns="468000" bIns="36000" anchor="ctr">
            <a:noAutofit/>
          </a:bodyPr>
          <a:lstStyle>
            <a:lvl1pPr algn="ctr">
              <a:lnSpc>
                <a:spcPct val="90000"/>
              </a:lnSpc>
              <a:defRPr sz="1400">
                <a:solidFill>
                  <a:schemeClr val="bg1"/>
                </a:solidFill>
              </a:defRPr>
            </a:lvl1pPr>
            <a:lvl2pPr marL="0" indent="0" algn="ctr">
              <a:lnSpc>
                <a:spcPct val="90000"/>
              </a:lnSpc>
              <a:buNone/>
              <a:defRPr sz="4000" b="1">
                <a:solidFill>
                  <a:schemeClr val="bg1"/>
                </a:solidFill>
                <a:latin typeface="+mj-lt"/>
              </a:defRPr>
            </a:lvl2pPr>
          </a:lstStyle>
          <a:p>
            <a:pPr lvl="0"/>
            <a:r>
              <a:rPr lang="fr-FR" dirty="0"/>
              <a:t>Item</a:t>
            </a:r>
          </a:p>
          <a:p>
            <a:pPr lvl="1"/>
            <a:r>
              <a:rPr lang="fr-FR" dirty="0"/>
              <a:t>0</a:t>
            </a:r>
          </a:p>
        </p:txBody>
      </p:sp>
      <p:sp>
        <p:nvSpPr>
          <p:cNvPr id="38" name="Espace réservé du texte 11">
            <a:extLst>
              <a:ext uri="{FF2B5EF4-FFF2-40B4-BE49-F238E27FC236}">
                <a16:creationId xmlns:a16="http://schemas.microsoft.com/office/drawing/2014/main" id="{97EC53BB-3B6C-3AF7-68E1-48C8465AC201}"/>
              </a:ext>
            </a:extLst>
          </p:cNvPr>
          <p:cNvSpPr>
            <a:spLocks noGrp="1" noChangeAspect="1"/>
          </p:cNvSpPr>
          <p:nvPr>
            <p:ph type="body" sz="quarter" idx="21" hasCustomPrompt="1"/>
          </p:nvPr>
        </p:nvSpPr>
        <p:spPr>
          <a:xfrm>
            <a:off x="9386855" y="1583490"/>
            <a:ext cx="1652399" cy="1652400"/>
          </a:xfrm>
          <a:solidFill>
            <a:schemeClr val="tx2"/>
          </a:solidFill>
        </p:spPr>
        <p:txBody>
          <a:bodyPr lIns="36000" tIns="36000" rIns="36000" bIns="36000" anchor="ctr">
            <a:normAutofit/>
          </a:bodyPr>
          <a:lstStyle>
            <a:lvl1pPr algn="ctr">
              <a:lnSpc>
                <a:spcPct val="90000"/>
              </a:lnSpc>
              <a:defRPr sz="1400">
                <a:solidFill>
                  <a:schemeClr val="bg1"/>
                </a:solidFill>
              </a:defRPr>
            </a:lvl1pPr>
            <a:lvl2pPr marL="0" indent="0" algn="ctr">
              <a:lnSpc>
                <a:spcPct val="90000"/>
              </a:lnSpc>
              <a:buNone/>
              <a:defRPr sz="4000" b="1">
                <a:solidFill>
                  <a:schemeClr val="bg1"/>
                </a:solidFill>
                <a:latin typeface="+mj-lt"/>
              </a:defRPr>
            </a:lvl2pPr>
          </a:lstStyle>
          <a:p>
            <a:pPr lvl="0"/>
            <a:r>
              <a:rPr lang="fr-FR" dirty="0"/>
              <a:t>Item</a:t>
            </a:r>
          </a:p>
          <a:p>
            <a:pPr lvl="1"/>
            <a:r>
              <a:rPr lang="fr-FR" dirty="0"/>
              <a:t>0</a:t>
            </a:r>
          </a:p>
        </p:txBody>
      </p:sp>
      <p:pic>
        <p:nvPicPr>
          <p:cNvPr id="19" name="PATTERN CARRE DECAL">
            <a:extLst>
              <a:ext uri="{FF2B5EF4-FFF2-40B4-BE49-F238E27FC236}">
                <a16:creationId xmlns:a16="http://schemas.microsoft.com/office/drawing/2014/main" id="{0BAAE597-7E43-80FB-78E3-011B87877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4" t="76060" r="18770" b="-33262"/>
          <a:stretch/>
        </p:blipFill>
        <p:spPr>
          <a:xfrm>
            <a:off x="9626600" y="-1"/>
            <a:ext cx="2565400" cy="1515209"/>
          </a:xfrm>
          <a:prstGeom prst="rect">
            <a:avLst/>
          </a:prstGeom>
        </p:spPr>
      </p:pic>
      <p:sp>
        <p:nvSpPr>
          <p:cNvPr id="2" name="Titre 1">
            <a:extLst>
              <a:ext uri="{FF2B5EF4-FFF2-40B4-BE49-F238E27FC236}">
                <a16:creationId xmlns:a16="http://schemas.microsoft.com/office/drawing/2014/main" id="{7D2C0AC3-31B7-69C8-1880-96C477E56349}"/>
              </a:ext>
            </a:extLst>
          </p:cNvPr>
          <p:cNvSpPr>
            <a:spLocks noGrp="1"/>
          </p:cNvSpPr>
          <p:nvPr>
            <p:ph type="title"/>
          </p:nvPr>
        </p:nvSpPr>
        <p:spPr/>
        <p:txBody>
          <a:bodyPr/>
          <a:lstStyle>
            <a:lvl1pPr>
              <a:defRPr>
                <a:solidFill>
                  <a:schemeClr val="tx1"/>
                </a:solidFill>
              </a:defRPr>
            </a:lvl1pPr>
          </a:lstStyle>
          <a:p>
            <a:r>
              <a:rPr lang="fr-FR"/>
              <a:t>Modifiez le style du titre</a:t>
            </a:r>
          </a:p>
        </p:txBody>
      </p:sp>
    </p:spTree>
    <p:extLst>
      <p:ext uri="{BB962C8B-B14F-4D97-AF65-F5344CB8AC3E}">
        <p14:creationId xmlns:p14="http://schemas.microsoft.com/office/powerpoint/2010/main" val="14083245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IN">
    <p:spTree>
      <p:nvGrpSpPr>
        <p:cNvPr id="1" name=""/>
        <p:cNvGrpSpPr/>
        <p:nvPr/>
      </p:nvGrpSpPr>
      <p:grpSpPr>
        <a:xfrm>
          <a:off x="0" y="0"/>
          <a:ext cx="0" cy="0"/>
          <a:chOff x="0" y="0"/>
          <a:chExt cx="0" cy="0"/>
        </a:xfrm>
      </p:grpSpPr>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FIN</a:t>
            </a:r>
          </a:p>
        </p:txBody>
      </p:sp>
      <p:sp>
        <p:nvSpPr>
          <p:cNvPr id="2" name="Titre 1">
            <a:extLst>
              <a:ext uri="{FF2B5EF4-FFF2-40B4-BE49-F238E27FC236}">
                <a16:creationId xmlns:a16="http://schemas.microsoft.com/office/drawing/2014/main" id="{21EC821E-CA1A-6C83-0786-AF12C1B34DCC}"/>
              </a:ext>
            </a:extLst>
          </p:cNvPr>
          <p:cNvSpPr>
            <a:spLocks noGrp="1"/>
          </p:cNvSpPr>
          <p:nvPr>
            <p:ph type="title" hasCustomPrompt="1"/>
          </p:nvPr>
        </p:nvSpPr>
        <p:spPr>
          <a:xfrm>
            <a:off x="731837" y="3449638"/>
            <a:ext cx="2425700" cy="703262"/>
          </a:xfrm>
        </p:spPr>
        <p:txBody>
          <a:bodyPr anchor="t">
            <a:normAutofit/>
          </a:bodyPr>
          <a:lstStyle>
            <a:lvl1pPr algn="l">
              <a:defRPr sz="4000">
                <a:solidFill>
                  <a:schemeClr val="tx1"/>
                </a:solidFill>
              </a:defRPr>
            </a:lvl1pPr>
          </a:lstStyle>
          <a:p>
            <a:r>
              <a:rPr lang="fr-FR" dirty="0"/>
              <a:t>Merci</a:t>
            </a:r>
          </a:p>
        </p:txBody>
      </p:sp>
      <p:pic>
        <p:nvPicPr>
          <p:cNvPr id="16" name="Logo CEA">
            <a:extLst>
              <a:ext uri="{FF2B5EF4-FFF2-40B4-BE49-F238E27FC236}">
                <a16:creationId xmlns:a16="http://schemas.microsoft.com/office/drawing/2014/main" id="{1051C7ED-2FE9-229E-F0BD-000C6D22DEC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1838" y="728663"/>
            <a:ext cx="1803600" cy="1803600"/>
          </a:xfrm>
          <a:prstGeom prst="rect">
            <a:avLst/>
          </a:prstGeom>
        </p:spPr>
      </p:pic>
      <p:sp>
        <p:nvSpPr>
          <p:cNvPr id="8" name="Espace réservé du texte 4"/>
          <p:cNvSpPr>
            <a:spLocks noGrp="1"/>
          </p:cNvSpPr>
          <p:nvPr>
            <p:ph type="body" sz="quarter" idx="14" hasCustomPrompt="1"/>
          </p:nvPr>
        </p:nvSpPr>
        <p:spPr>
          <a:xfrm>
            <a:off x="731838" y="4568370"/>
            <a:ext cx="6564312" cy="480060"/>
          </a:xfrm>
        </p:spPr>
        <p:txBody>
          <a:bodyPr>
            <a:normAutofit/>
          </a:bodyPr>
          <a:lstStyle>
            <a:lvl1pPr marL="0" marR="0" indent="0" algn="l" defTabSz="914400" rtl="0" eaLnBrk="1" fontAlgn="auto" latinLnBrk="0" hangingPunct="1">
              <a:lnSpc>
                <a:spcPct val="100000"/>
              </a:lnSpc>
              <a:spcBef>
                <a:spcPts val="1200"/>
              </a:spcBef>
              <a:spcAft>
                <a:spcPts val="0"/>
              </a:spcAft>
              <a:buClr>
                <a:schemeClr val="tx2"/>
              </a:buClr>
              <a:buSzPct val="90000"/>
              <a:buFont typeface="Arial" panose="020B0604020202020204" pitchFamily="34" charset="0"/>
              <a:buNone/>
              <a:tabLst/>
              <a:defRPr sz="1400" b="1" baseline="0"/>
            </a:lvl1pPr>
          </a:lstStyle>
          <a:p>
            <a:pPr marL="0" marR="0" lvl="0" indent="0" algn="l" defTabSz="914400" rtl="0" eaLnBrk="1" fontAlgn="auto" latinLnBrk="0" hangingPunct="1">
              <a:lnSpc>
                <a:spcPct val="100000"/>
              </a:lnSpc>
              <a:spcBef>
                <a:spcPts val="1200"/>
              </a:spcBef>
              <a:spcAft>
                <a:spcPts val="0"/>
              </a:spcAft>
              <a:buClr>
                <a:schemeClr val="tx2"/>
              </a:buClr>
              <a:buSzPct val="90000"/>
              <a:buFont typeface="Arial" panose="020B0604020202020204" pitchFamily="34" charset="0"/>
              <a:buNone/>
              <a:tabLst/>
              <a:defRPr/>
            </a:pPr>
            <a:r>
              <a:rPr lang="fr-FR" b="1" dirty="0"/>
              <a:t>CRÉDITS PHOTO</a:t>
            </a:r>
          </a:p>
        </p:txBody>
      </p:sp>
      <p:pic>
        <p:nvPicPr>
          <p:cNvPr id="9" name="PATTERN CARRE DECAL">
            <a:extLst>
              <a:ext uri="{FF2B5EF4-FFF2-40B4-BE49-F238E27FC236}">
                <a16:creationId xmlns:a16="http://schemas.microsoft.com/office/drawing/2014/main" id="{B904F070-A99F-1AC0-845C-9E05CE6DF3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9705" r="39861" b="-1"/>
          <a:stretch/>
        </p:blipFill>
        <p:spPr>
          <a:xfrm>
            <a:off x="9406296" y="-1"/>
            <a:ext cx="2785704" cy="2447637"/>
          </a:xfrm>
          <a:prstGeom prst="rect">
            <a:avLst/>
          </a:prstGeom>
        </p:spPr>
      </p:pic>
      <p:sp>
        <p:nvSpPr>
          <p:cNvPr id="5" name="Espace réservé du texte 4">
            <a:extLst>
              <a:ext uri="{FF2B5EF4-FFF2-40B4-BE49-F238E27FC236}">
                <a16:creationId xmlns:a16="http://schemas.microsoft.com/office/drawing/2014/main" id="{0A3E8B46-58E5-AAA0-387D-4D0B3F7256B2}"/>
              </a:ext>
            </a:extLst>
          </p:cNvPr>
          <p:cNvSpPr>
            <a:spLocks noGrp="1"/>
          </p:cNvSpPr>
          <p:nvPr>
            <p:ph type="body" sz="quarter" idx="16" hasCustomPrompt="1"/>
          </p:nvPr>
        </p:nvSpPr>
        <p:spPr>
          <a:xfrm>
            <a:off x="8458200" y="4508500"/>
            <a:ext cx="3001963" cy="1930400"/>
          </a:xfrm>
        </p:spPr>
        <p:txBody>
          <a:bodyPr>
            <a:normAutofit/>
          </a:bodyPr>
          <a:lstStyle>
            <a:lvl1pPr>
              <a:spcBef>
                <a:spcPts val="600"/>
              </a:spcBef>
              <a:defRPr sz="1400"/>
            </a:lvl1pPr>
          </a:lstStyle>
          <a:p>
            <a:pPr lvl="0"/>
            <a:r>
              <a:rPr lang="fr-FR" dirty="0"/>
              <a:t>Contact + coordonnées</a:t>
            </a:r>
          </a:p>
        </p:txBody>
      </p:sp>
      <p:sp>
        <p:nvSpPr>
          <p:cNvPr id="6" name="Espace réservé du texte 4">
            <a:extLst>
              <a:ext uri="{FF2B5EF4-FFF2-40B4-BE49-F238E27FC236}">
                <a16:creationId xmlns:a16="http://schemas.microsoft.com/office/drawing/2014/main" id="{64A62886-21D9-96B1-E41B-BFA9B096844D}"/>
              </a:ext>
            </a:extLst>
          </p:cNvPr>
          <p:cNvSpPr>
            <a:spLocks noGrp="1"/>
          </p:cNvSpPr>
          <p:nvPr>
            <p:ph type="body" sz="quarter" idx="17" hasCustomPrompt="1"/>
          </p:nvPr>
        </p:nvSpPr>
        <p:spPr>
          <a:xfrm>
            <a:off x="742949" y="5892800"/>
            <a:ext cx="6578600" cy="558800"/>
          </a:xfrm>
        </p:spPr>
        <p:txBody>
          <a:bodyPr>
            <a:normAutofit/>
          </a:bodyPr>
          <a:lstStyle>
            <a:lvl1pPr>
              <a:defRPr sz="1200" i="1"/>
            </a:lvl1pPr>
          </a:lstStyle>
          <a:p>
            <a:pPr lvl="0"/>
            <a:r>
              <a:rPr lang="fr-FR" dirty="0"/>
              <a:t>Emplacement logotypes financeurs/partenaires</a:t>
            </a:r>
          </a:p>
        </p:txBody>
      </p:sp>
    </p:spTree>
    <p:extLst>
      <p:ext uri="{BB962C8B-B14F-4D97-AF65-F5344CB8AC3E}">
        <p14:creationId xmlns:p14="http://schemas.microsoft.com/office/powerpoint/2010/main" val="39232968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IN Gri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2B122C-7C32-00D5-5677-35CC8ABC8223}"/>
              </a:ext>
            </a:extLst>
          </p:cNvPr>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FIN Gris</a:t>
            </a:r>
          </a:p>
        </p:txBody>
      </p:sp>
      <p:sp>
        <p:nvSpPr>
          <p:cNvPr id="2" name="Titre 1">
            <a:extLst>
              <a:ext uri="{FF2B5EF4-FFF2-40B4-BE49-F238E27FC236}">
                <a16:creationId xmlns:a16="http://schemas.microsoft.com/office/drawing/2014/main" id="{21EC821E-CA1A-6C83-0786-AF12C1B34DCC}"/>
              </a:ext>
            </a:extLst>
          </p:cNvPr>
          <p:cNvSpPr>
            <a:spLocks noGrp="1"/>
          </p:cNvSpPr>
          <p:nvPr>
            <p:ph type="title" hasCustomPrompt="1"/>
          </p:nvPr>
        </p:nvSpPr>
        <p:spPr>
          <a:xfrm>
            <a:off x="731837" y="3449638"/>
            <a:ext cx="2425700" cy="703262"/>
          </a:xfrm>
        </p:spPr>
        <p:txBody>
          <a:bodyPr anchor="t">
            <a:normAutofit/>
          </a:bodyPr>
          <a:lstStyle>
            <a:lvl1pPr algn="l">
              <a:defRPr sz="4000">
                <a:solidFill>
                  <a:schemeClr val="bg1"/>
                </a:solidFill>
              </a:defRPr>
            </a:lvl1pPr>
          </a:lstStyle>
          <a:p>
            <a:r>
              <a:rPr lang="fr-FR" dirty="0"/>
              <a:t>Merci</a:t>
            </a:r>
          </a:p>
        </p:txBody>
      </p:sp>
      <p:pic>
        <p:nvPicPr>
          <p:cNvPr id="15" name="Logo CEA">
            <a:extLst>
              <a:ext uri="{FF2B5EF4-FFF2-40B4-BE49-F238E27FC236}">
                <a16:creationId xmlns:a16="http://schemas.microsoft.com/office/drawing/2014/main" id="{1051C7ED-2FE9-229E-F0BD-000C6D22DEC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1838" y="728663"/>
            <a:ext cx="1803600" cy="1803600"/>
          </a:xfrm>
          <a:prstGeom prst="rect">
            <a:avLst/>
          </a:prstGeom>
        </p:spPr>
      </p:pic>
      <p:pic>
        <p:nvPicPr>
          <p:cNvPr id="9" name="Image 8">
            <a:extLst>
              <a:ext uri="{FF2B5EF4-FFF2-40B4-BE49-F238E27FC236}">
                <a16:creationId xmlns:a16="http://schemas.microsoft.com/office/drawing/2014/main" id="{2E000BD1-941E-96DB-8740-6C7D2BD0EE7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9791" r="39816"/>
          <a:stretch/>
        </p:blipFill>
        <p:spPr>
          <a:xfrm>
            <a:off x="9369599" y="0"/>
            <a:ext cx="2822401" cy="2475345"/>
          </a:xfrm>
          <a:prstGeom prst="rect">
            <a:avLst/>
          </a:prstGeom>
        </p:spPr>
      </p:pic>
      <p:sp>
        <p:nvSpPr>
          <p:cNvPr id="3" name="Espace réservé du texte 4">
            <a:extLst>
              <a:ext uri="{FF2B5EF4-FFF2-40B4-BE49-F238E27FC236}">
                <a16:creationId xmlns:a16="http://schemas.microsoft.com/office/drawing/2014/main" id="{0D902288-F09E-3DF3-4FA0-8680492FC7E7}"/>
              </a:ext>
            </a:extLst>
          </p:cNvPr>
          <p:cNvSpPr>
            <a:spLocks noGrp="1"/>
          </p:cNvSpPr>
          <p:nvPr>
            <p:ph type="body" sz="quarter" idx="14" hasCustomPrompt="1"/>
          </p:nvPr>
        </p:nvSpPr>
        <p:spPr>
          <a:xfrm>
            <a:off x="731838" y="4568370"/>
            <a:ext cx="6564312" cy="480060"/>
          </a:xfrm>
        </p:spPr>
        <p:txBody>
          <a:bodyPr>
            <a:normAutofit/>
          </a:bodyPr>
          <a:lstStyle>
            <a:lvl1pPr marL="0" marR="0" indent="0" algn="l" defTabSz="914400" rtl="0" eaLnBrk="1" fontAlgn="auto" latinLnBrk="0" hangingPunct="1">
              <a:lnSpc>
                <a:spcPct val="100000"/>
              </a:lnSpc>
              <a:spcBef>
                <a:spcPts val="1200"/>
              </a:spcBef>
              <a:spcAft>
                <a:spcPts val="0"/>
              </a:spcAft>
              <a:buClr>
                <a:schemeClr val="tx2"/>
              </a:buClr>
              <a:buSzPct val="90000"/>
              <a:buFont typeface="Arial" panose="020B0604020202020204" pitchFamily="34" charset="0"/>
              <a:buNone/>
              <a:tabLst/>
              <a:defRPr sz="1400" b="1" baseline="0">
                <a:solidFill>
                  <a:schemeClr val="bg1"/>
                </a:solidFill>
              </a:defRPr>
            </a:lvl1pPr>
          </a:lstStyle>
          <a:p>
            <a:pPr marL="0" marR="0" lvl="0" indent="0" algn="l" defTabSz="914400" rtl="0" eaLnBrk="1" fontAlgn="auto" latinLnBrk="0" hangingPunct="1">
              <a:lnSpc>
                <a:spcPct val="100000"/>
              </a:lnSpc>
              <a:spcBef>
                <a:spcPts val="1200"/>
              </a:spcBef>
              <a:spcAft>
                <a:spcPts val="0"/>
              </a:spcAft>
              <a:buClr>
                <a:schemeClr val="tx2"/>
              </a:buClr>
              <a:buSzPct val="90000"/>
              <a:buFont typeface="Arial" panose="020B0604020202020204" pitchFamily="34" charset="0"/>
              <a:buNone/>
              <a:tabLst/>
              <a:defRPr/>
            </a:pPr>
            <a:r>
              <a:rPr lang="fr-FR" b="1" dirty="0"/>
              <a:t>CRÉDITS PHOTO</a:t>
            </a:r>
          </a:p>
        </p:txBody>
      </p:sp>
      <p:sp>
        <p:nvSpPr>
          <p:cNvPr id="8" name="Espace réservé du texte 4">
            <a:extLst>
              <a:ext uri="{FF2B5EF4-FFF2-40B4-BE49-F238E27FC236}">
                <a16:creationId xmlns:a16="http://schemas.microsoft.com/office/drawing/2014/main" id="{81B85C49-3012-97FD-C776-3C7299B5E487}"/>
              </a:ext>
            </a:extLst>
          </p:cNvPr>
          <p:cNvSpPr>
            <a:spLocks noGrp="1"/>
          </p:cNvSpPr>
          <p:nvPr>
            <p:ph type="body" sz="quarter" idx="16" hasCustomPrompt="1"/>
          </p:nvPr>
        </p:nvSpPr>
        <p:spPr>
          <a:xfrm>
            <a:off x="8458200" y="4508500"/>
            <a:ext cx="3001963" cy="1930400"/>
          </a:xfrm>
        </p:spPr>
        <p:txBody>
          <a:bodyPr>
            <a:normAutofit/>
          </a:bodyPr>
          <a:lstStyle>
            <a:lvl1pPr>
              <a:spcBef>
                <a:spcPts val="600"/>
              </a:spcBef>
              <a:defRPr sz="1400">
                <a:solidFill>
                  <a:schemeClr val="bg1"/>
                </a:solidFill>
              </a:defRPr>
            </a:lvl1pPr>
          </a:lstStyle>
          <a:p>
            <a:pPr lvl="0"/>
            <a:r>
              <a:rPr lang="fr-FR" dirty="0"/>
              <a:t>Contact + coordonnées</a:t>
            </a:r>
          </a:p>
        </p:txBody>
      </p:sp>
      <p:sp>
        <p:nvSpPr>
          <p:cNvPr id="10" name="Espace réservé du texte 4">
            <a:extLst>
              <a:ext uri="{FF2B5EF4-FFF2-40B4-BE49-F238E27FC236}">
                <a16:creationId xmlns:a16="http://schemas.microsoft.com/office/drawing/2014/main" id="{DFC68CDA-E659-1835-4722-CB92A2FFFEFE}"/>
              </a:ext>
            </a:extLst>
          </p:cNvPr>
          <p:cNvSpPr>
            <a:spLocks noGrp="1"/>
          </p:cNvSpPr>
          <p:nvPr>
            <p:ph type="body" sz="quarter" idx="17" hasCustomPrompt="1"/>
          </p:nvPr>
        </p:nvSpPr>
        <p:spPr>
          <a:xfrm>
            <a:off x="742949" y="5892800"/>
            <a:ext cx="6578600" cy="558800"/>
          </a:xfrm>
        </p:spPr>
        <p:txBody>
          <a:bodyPr>
            <a:normAutofit/>
          </a:bodyPr>
          <a:lstStyle>
            <a:lvl1pPr>
              <a:defRPr sz="1200" i="1">
                <a:solidFill>
                  <a:schemeClr val="bg1"/>
                </a:solidFill>
              </a:defRPr>
            </a:lvl1pPr>
          </a:lstStyle>
          <a:p>
            <a:pPr lvl="0"/>
            <a:r>
              <a:rPr lang="fr-FR" dirty="0"/>
              <a:t>Emplacement logotypes financeurs/partenaires</a:t>
            </a:r>
          </a:p>
        </p:txBody>
      </p:sp>
    </p:spTree>
    <p:extLst>
      <p:ext uri="{BB962C8B-B14F-4D97-AF65-F5344CB8AC3E}">
        <p14:creationId xmlns:p14="http://schemas.microsoft.com/office/powerpoint/2010/main" val="40514183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2B122C-7C32-00D5-5677-35CC8ABC8223}"/>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Contact</a:t>
            </a:r>
          </a:p>
        </p:txBody>
      </p:sp>
      <p:sp>
        <p:nvSpPr>
          <p:cNvPr id="9" name="Espace réservé du texte 8">
            <a:extLst>
              <a:ext uri="{FF2B5EF4-FFF2-40B4-BE49-F238E27FC236}">
                <a16:creationId xmlns:a16="http://schemas.microsoft.com/office/drawing/2014/main" id="{373F48AE-496F-F02F-5148-8492F7C6166A}"/>
              </a:ext>
            </a:extLst>
          </p:cNvPr>
          <p:cNvSpPr>
            <a:spLocks noGrp="1"/>
          </p:cNvSpPr>
          <p:nvPr>
            <p:ph type="body" sz="quarter" idx="10" hasCustomPrompt="1"/>
          </p:nvPr>
        </p:nvSpPr>
        <p:spPr>
          <a:xfrm>
            <a:off x="731838" y="5105625"/>
            <a:ext cx="4651374" cy="1510845"/>
          </a:xfrm>
        </p:spPr>
        <p:txBody>
          <a:bodyPr anchor="t">
            <a:noAutofit/>
          </a:bodyPr>
          <a:lstStyle>
            <a:lvl1pPr marL="0" indent="0">
              <a:lnSpc>
                <a:spcPct val="120000"/>
              </a:lnSpc>
              <a:spcBef>
                <a:spcPts val="0"/>
              </a:spcBef>
              <a:spcAft>
                <a:spcPts val="600"/>
              </a:spcAft>
              <a:buNone/>
              <a:defRPr sz="1600" b="1">
                <a:solidFill>
                  <a:schemeClr val="bg1"/>
                </a:solidFill>
              </a:defRPr>
            </a:lvl1pPr>
            <a:lvl2pPr marL="0" indent="0">
              <a:lnSpc>
                <a:spcPct val="100000"/>
              </a:lnSpc>
              <a:spcBef>
                <a:spcPts val="0"/>
              </a:spcBef>
              <a:spcAft>
                <a:spcPts val="600"/>
              </a:spcAft>
              <a:buNone/>
              <a:defRPr sz="1600">
                <a:solidFill>
                  <a:schemeClr val="bg1"/>
                </a:solidFill>
              </a:defRPr>
            </a:lvl2pPr>
            <a:lvl3pPr marL="180975" indent="-180975">
              <a:lnSpc>
                <a:spcPct val="100000"/>
              </a:lnSpc>
              <a:spcBef>
                <a:spcPts val="0"/>
              </a:spcBef>
              <a:spcAft>
                <a:spcPts val="600"/>
              </a:spcAft>
              <a:defRPr sz="1600">
                <a:solidFill>
                  <a:schemeClr val="bg1"/>
                </a:solidFill>
              </a:defRPr>
            </a:lvl3pPr>
            <a:lvl4pPr marL="357188" indent="-176213">
              <a:lnSpc>
                <a:spcPct val="100000"/>
              </a:lnSpc>
              <a:spcBef>
                <a:spcPts val="0"/>
              </a:spcBef>
              <a:spcAft>
                <a:spcPts val="0"/>
              </a:spcAft>
              <a:defRPr sz="1600">
                <a:solidFill>
                  <a:schemeClr val="bg1"/>
                </a:solidFill>
              </a:defRPr>
            </a:lvl4pPr>
            <a:lvl5pPr marL="538163" indent="-180975">
              <a:lnSpc>
                <a:spcPct val="120000"/>
              </a:lnSpc>
              <a:spcBef>
                <a:spcPts val="0"/>
              </a:spcBef>
              <a:spcAft>
                <a:spcPts val="600"/>
              </a:spcAft>
              <a:defRPr sz="1600">
                <a:solidFill>
                  <a:schemeClr val="bg1"/>
                </a:solidFill>
              </a:defRPr>
            </a:lvl5pPr>
          </a:lstStyle>
          <a:p>
            <a:pPr lvl="0"/>
            <a:r>
              <a:rPr lang="fr-FR" dirty="0"/>
              <a:t>Prénom NOM</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4" name="ZoneTexte 13">
            <a:extLst>
              <a:ext uri="{FF2B5EF4-FFF2-40B4-BE49-F238E27FC236}">
                <a16:creationId xmlns:a16="http://schemas.microsoft.com/office/drawing/2014/main" id="{4E103F96-5E5B-60F7-F077-8E6E1ABD9DF4}"/>
              </a:ext>
            </a:extLst>
          </p:cNvPr>
          <p:cNvSpPr txBox="1"/>
          <p:nvPr userDrawn="1"/>
        </p:nvSpPr>
        <p:spPr>
          <a:xfrm>
            <a:off x="-101600" y="6858000"/>
            <a:ext cx="12192000" cy="461665"/>
          </a:xfrm>
          <a:prstGeom prst="rect">
            <a:avLst/>
          </a:prstGeom>
          <a:noFill/>
        </p:spPr>
        <p:txBody>
          <a:bodyPr wrap="square" rtlCol="0">
            <a:spAutoFit/>
          </a:bodyPr>
          <a:lstStyle/>
          <a:p>
            <a:r>
              <a:rPr lang="fr-FR" sz="1200" dirty="0">
                <a:solidFill>
                  <a:schemeClr val="bg1">
                    <a:lumMod val="50000"/>
                  </a:schemeClr>
                </a:solidFill>
              </a:rPr>
              <a:t>Astuce : Prénom NOM = 1</a:t>
            </a:r>
            <a:r>
              <a:rPr lang="fr-FR" sz="1200" baseline="30000" dirty="0">
                <a:solidFill>
                  <a:schemeClr val="bg1">
                    <a:lumMod val="50000"/>
                  </a:schemeClr>
                </a:solidFill>
              </a:rPr>
              <a:t>er</a:t>
            </a:r>
            <a:r>
              <a:rPr lang="fr-FR" sz="1200" dirty="0">
                <a:solidFill>
                  <a:schemeClr val="bg1">
                    <a:lumMod val="50000"/>
                  </a:schemeClr>
                </a:solidFill>
              </a:rPr>
              <a:t> niveau  -  Email / Tél, = 2</a:t>
            </a:r>
            <a:r>
              <a:rPr lang="fr-FR" sz="1200" baseline="30000" dirty="0">
                <a:solidFill>
                  <a:schemeClr val="bg1">
                    <a:lumMod val="50000"/>
                  </a:schemeClr>
                </a:solidFill>
              </a:rPr>
              <a:t>ème</a:t>
            </a:r>
            <a:r>
              <a:rPr lang="fr-FR" sz="1200" dirty="0">
                <a:solidFill>
                  <a:schemeClr val="bg1">
                    <a:lumMod val="50000"/>
                  </a:schemeClr>
                </a:solidFill>
              </a:rPr>
              <a:t> niveau</a:t>
            </a:r>
          </a:p>
          <a:p>
            <a:endParaRPr lang="fr-FR" sz="1200" dirty="0">
              <a:solidFill>
                <a:schemeClr val="bg1">
                  <a:lumMod val="50000"/>
                </a:schemeClr>
              </a:solidFill>
            </a:endParaRPr>
          </a:p>
        </p:txBody>
      </p:sp>
      <p:grpSp>
        <p:nvGrpSpPr>
          <p:cNvPr id="17" name="Group 12">
            <a:extLst>
              <a:ext uri="{FF2B5EF4-FFF2-40B4-BE49-F238E27FC236}">
                <a16:creationId xmlns:a16="http://schemas.microsoft.com/office/drawing/2014/main" id="{DFC7A27D-F544-3847-F87B-0DF45C44C0D3}"/>
              </a:ext>
            </a:extLst>
          </p:cNvPr>
          <p:cNvGrpSpPr>
            <a:grpSpLocks noChangeAspect="1"/>
          </p:cNvGrpSpPr>
          <p:nvPr userDrawn="1"/>
        </p:nvGrpSpPr>
        <p:grpSpPr bwMode="auto">
          <a:xfrm>
            <a:off x="731838" y="726066"/>
            <a:ext cx="1806198" cy="1806198"/>
            <a:chOff x="461" y="3861"/>
            <a:chExt cx="304" cy="304"/>
          </a:xfrm>
        </p:grpSpPr>
        <p:sp>
          <p:nvSpPr>
            <p:cNvPr id="18" name="AutoShape 11">
              <a:extLst>
                <a:ext uri="{FF2B5EF4-FFF2-40B4-BE49-F238E27FC236}">
                  <a16:creationId xmlns:a16="http://schemas.microsoft.com/office/drawing/2014/main" id="{C581EC54-E4C7-2B85-765F-226E90ED37F9}"/>
                </a:ext>
              </a:extLst>
            </p:cNvPr>
            <p:cNvSpPr>
              <a:spLocks noChangeAspect="1" noChangeArrowheads="1" noTextEdit="1"/>
            </p:cNvSpPr>
            <p:nvPr userDrawn="1"/>
          </p:nvSpPr>
          <p:spPr bwMode="auto">
            <a:xfrm>
              <a:off x="461" y="3861"/>
              <a:ext cx="30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Rectangle 13">
              <a:extLst>
                <a:ext uri="{FF2B5EF4-FFF2-40B4-BE49-F238E27FC236}">
                  <a16:creationId xmlns:a16="http://schemas.microsoft.com/office/drawing/2014/main" id="{024FFC00-E238-123D-8547-D317547D5C21}"/>
                </a:ext>
              </a:extLst>
            </p:cNvPr>
            <p:cNvSpPr>
              <a:spLocks noChangeArrowheads="1"/>
            </p:cNvSpPr>
            <p:nvPr userDrawn="1"/>
          </p:nvSpPr>
          <p:spPr bwMode="auto">
            <a:xfrm>
              <a:off x="461" y="3861"/>
              <a:ext cx="304" cy="3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Rectangle 14">
              <a:extLst>
                <a:ext uri="{FF2B5EF4-FFF2-40B4-BE49-F238E27FC236}">
                  <a16:creationId xmlns:a16="http://schemas.microsoft.com/office/drawing/2014/main" id="{26FC7AA9-98AE-CF10-6510-FBB15BB6F6AD}"/>
                </a:ext>
              </a:extLst>
            </p:cNvPr>
            <p:cNvSpPr>
              <a:spLocks noChangeArrowheads="1"/>
            </p:cNvSpPr>
            <p:nvPr userDrawn="1"/>
          </p:nvSpPr>
          <p:spPr bwMode="auto">
            <a:xfrm>
              <a:off x="461" y="3861"/>
              <a:ext cx="30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5">
              <a:extLst>
                <a:ext uri="{FF2B5EF4-FFF2-40B4-BE49-F238E27FC236}">
                  <a16:creationId xmlns:a16="http://schemas.microsoft.com/office/drawing/2014/main" id="{485E328D-5058-4023-75AE-4DF8C1BAEBCA}"/>
                </a:ext>
              </a:extLst>
            </p:cNvPr>
            <p:cNvSpPr>
              <a:spLocks noEditPoints="1"/>
            </p:cNvSpPr>
            <p:nvPr userDrawn="1"/>
          </p:nvSpPr>
          <p:spPr bwMode="auto">
            <a:xfrm>
              <a:off x="518" y="3962"/>
              <a:ext cx="189" cy="72"/>
            </a:xfrm>
            <a:custGeom>
              <a:avLst/>
              <a:gdLst>
                <a:gd name="T0" fmla="*/ 498 w 498"/>
                <a:gd name="T1" fmla="*/ 96 h 190"/>
                <a:gd name="T2" fmla="*/ 415 w 498"/>
                <a:gd name="T3" fmla="*/ 0 h 190"/>
                <a:gd name="T4" fmla="*/ 350 w 498"/>
                <a:gd name="T5" fmla="*/ 13 h 190"/>
                <a:gd name="T6" fmla="*/ 348 w 498"/>
                <a:gd name="T7" fmla="*/ 37 h 190"/>
                <a:gd name="T8" fmla="*/ 413 w 498"/>
                <a:gd name="T9" fmla="*/ 21 h 190"/>
                <a:gd name="T10" fmla="*/ 463 w 498"/>
                <a:gd name="T11" fmla="*/ 43 h 190"/>
                <a:gd name="T12" fmla="*/ 335 w 498"/>
                <a:gd name="T13" fmla="*/ 141 h 190"/>
                <a:gd name="T14" fmla="*/ 252 w 498"/>
                <a:gd name="T15" fmla="*/ 169 h 190"/>
                <a:gd name="T16" fmla="*/ 199 w 498"/>
                <a:gd name="T17" fmla="*/ 147 h 190"/>
                <a:gd name="T18" fmla="*/ 320 w 498"/>
                <a:gd name="T19" fmla="*/ 34 h 190"/>
                <a:gd name="T20" fmla="*/ 251 w 498"/>
                <a:gd name="T21" fmla="*/ 0 h 190"/>
                <a:gd name="T22" fmla="*/ 188 w 498"/>
                <a:gd name="T23" fmla="*/ 24 h 190"/>
                <a:gd name="T24" fmla="*/ 165 w 498"/>
                <a:gd name="T25" fmla="*/ 98 h 190"/>
                <a:gd name="T26" fmla="*/ 173 w 498"/>
                <a:gd name="T27" fmla="*/ 140 h 190"/>
                <a:gd name="T28" fmla="*/ 85 w 498"/>
                <a:gd name="T29" fmla="*/ 169 h 190"/>
                <a:gd name="T30" fmla="*/ 19 w 498"/>
                <a:gd name="T31" fmla="*/ 95 h 190"/>
                <a:gd name="T32" fmla="*/ 85 w 498"/>
                <a:gd name="T33" fmla="*/ 21 h 190"/>
                <a:gd name="T34" fmla="*/ 150 w 498"/>
                <a:gd name="T35" fmla="*/ 37 h 190"/>
                <a:gd name="T36" fmla="*/ 148 w 498"/>
                <a:gd name="T37" fmla="*/ 13 h 190"/>
                <a:gd name="T38" fmla="*/ 87 w 498"/>
                <a:gd name="T39" fmla="*/ 0 h 190"/>
                <a:gd name="T40" fmla="*/ 0 w 498"/>
                <a:gd name="T41" fmla="*/ 95 h 190"/>
                <a:gd name="T42" fmla="*/ 86 w 498"/>
                <a:gd name="T43" fmla="*/ 190 h 190"/>
                <a:gd name="T44" fmla="*/ 182 w 498"/>
                <a:gd name="T45" fmla="*/ 159 h 190"/>
                <a:gd name="T46" fmla="*/ 251 w 498"/>
                <a:gd name="T47" fmla="*/ 190 h 190"/>
                <a:gd name="T48" fmla="*/ 338 w 498"/>
                <a:gd name="T49" fmla="*/ 164 h 190"/>
                <a:gd name="T50" fmla="*/ 411 w 498"/>
                <a:gd name="T51" fmla="*/ 190 h 190"/>
                <a:gd name="T52" fmla="*/ 477 w 498"/>
                <a:gd name="T53" fmla="*/ 163 h 190"/>
                <a:gd name="T54" fmla="*/ 478 w 498"/>
                <a:gd name="T55" fmla="*/ 185 h 190"/>
                <a:gd name="T56" fmla="*/ 498 w 498"/>
                <a:gd name="T57" fmla="*/ 189 h 190"/>
                <a:gd name="T58" fmla="*/ 498 w 498"/>
                <a:gd name="T59" fmla="*/ 96 h 190"/>
                <a:gd name="T60" fmla="*/ 184 w 498"/>
                <a:gd name="T61" fmla="*/ 107 h 190"/>
                <a:gd name="T62" fmla="*/ 201 w 498"/>
                <a:gd name="T63" fmla="*/ 39 h 190"/>
                <a:gd name="T64" fmla="*/ 251 w 498"/>
                <a:gd name="T65" fmla="*/ 19 h 190"/>
                <a:gd name="T66" fmla="*/ 297 w 498"/>
                <a:gd name="T67" fmla="*/ 37 h 190"/>
                <a:gd name="T68" fmla="*/ 261 w 498"/>
                <a:gd name="T69" fmla="*/ 78 h 190"/>
                <a:gd name="T70" fmla="*/ 190 w 498"/>
                <a:gd name="T71" fmla="*/ 128 h 190"/>
                <a:gd name="T72" fmla="*/ 184 w 498"/>
                <a:gd name="T73" fmla="*/ 107 h 190"/>
                <a:gd name="T74" fmla="*/ 462 w 498"/>
                <a:gd name="T75" fmla="*/ 151 h 190"/>
                <a:gd name="T76" fmla="*/ 411 w 498"/>
                <a:gd name="T77" fmla="*/ 170 h 190"/>
                <a:gd name="T78" fmla="*/ 356 w 498"/>
                <a:gd name="T79" fmla="*/ 151 h 190"/>
                <a:gd name="T80" fmla="*/ 472 w 498"/>
                <a:gd name="T81" fmla="*/ 60 h 190"/>
                <a:gd name="T82" fmla="*/ 479 w 498"/>
                <a:gd name="T83" fmla="*/ 83 h 190"/>
                <a:gd name="T84" fmla="*/ 462 w 498"/>
                <a:gd name="T85" fmla="*/ 15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8" h="190">
                  <a:moveTo>
                    <a:pt x="498" y="96"/>
                  </a:moveTo>
                  <a:cubicBezTo>
                    <a:pt x="498" y="6"/>
                    <a:pt x="430" y="0"/>
                    <a:pt x="415" y="0"/>
                  </a:cubicBezTo>
                  <a:cubicBezTo>
                    <a:pt x="393" y="0"/>
                    <a:pt x="372" y="4"/>
                    <a:pt x="350" y="13"/>
                  </a:cubicBezTo>
                  <a:cubicBezTo>
                    <a:pt x="348" y="37"/>
                    <a:pt x="348" y="37"/>
                    <a:pt x="348" y="37"/>
                  </a:cubicBezTo>
                  <a:cubicBezTo>
                    <a:pt x="357" y="33"/>
                    <a:pt x="385" y="21"/>
                    <a:pt x="413" y="21"/>
                  </a:cubicBezTo>
                  <a:cubicBezTo>
                    <a:pt x="435" y="21"/>
                    <a:pt x="452" y="28"/>
                    <a:pt x="463" y="43"/>
                  </a:cubicBezTo>
                  <a:cubicBezTo>
                    <a:pt x="387" y="82"/>
                    <a:pt x="342" y="114"/>
                    <a:pt x="335" y="141"/>
                  </a:cubicBezTo>
                  <a:cubicBezTo>
                    <a:pt x="316" y="154"/>
                    <a:pt x="282" y="169"/>
                    <a:pt x="252" y="169"/>
                  </a:cubicBezTo>
                  <a:cubicBezTo>
                    <a:pt x="219" y="169"/>
                    <a:pt x="205" y="155"/>
                    <a:pt x="199" y="147"/>
                  </a:cubicBezTo>
                  <a:cubicBezTo>
                    <a:pt x="282" y="91"/>
                    <a:pt x="325" y="59"/>
                    <a:pt x="320" y="34"/>
                  </a:cubicBezTo>
                  <a:cubicBezTo>
                    <a:pt x="315" y="11"/>
                    <a:pt x="281" y="0"/>
                    <a:pt x="251" y="0"/>
                  </a:cubicBezTo>
                  <a:cubicBezTo>
                    <a:pt x="219" y="0"/>
                    <a:pt x="198" y="13"/>
                    <a:pt x="188" y="24"/>
                  </a:cubicBezTo>
                  <a:cubicBezTo>
                    <a:pt x="172" y="41"/>
                    <a:pt x="164" y="66"/>
                    <a:pt x="165" y="98"/>
                  </a:cubicBezTo>
                  <a:cubicBezTo>
                    <a:pt x="165" y="112"/>
                    <a:pt x="168" y="127"/>
                    <a:pt x="173" y="140"/>
                  </a:cubicBezTo>
                  <a:cubicBezTo>
                    <a:pt x="160" y="148"/>
                    <a:pt x="125" y="169"/>
                    <a:pt x="85" y="169"/>
                  </a:cubicBezTo>
                  <a:cubicBezTo>
                    <a:pt x="38" y="169"/>
                    <a:pt x="19" y="132"/>
                    <a:pt x="19" y="95"/>
                  </a:cubicBezTo>
                  <a:cubicBezTo>
                    <a:pt x="19" y="59"/>
                    <a:pt x="37" y="21"/>
                    <a:pt x="85" y="21"/>
                  </a:cubicBezTo>
                  <a:cubicBezTo>
                    <a:pt x="113" y="21"/>
                    <a:pt x="140" y="32"/>
                    <a:pt x="150" y="37"/>
                  </a:cubicBezTo>
                  <a:cubicBezTo>
                    <a:pt x="148" y="13"/>
                    <a:pt x="148" y="13"/>
                    <a:pt x="148" y="13"/>
                  </a:cubicBezTo>
                  <a:cubicBezTo>
                    <a:pt x="130" y="6"/>
                    <a:pt x="107" y="0"/>
                    <a:pt x="87" y="0"/>
                  </a:cubicBezTo>
                  <a:cubicBezTo>
                    <a:pt x="7" y="0"/>
                    <a:pt x="0" y="67"/>
                    <a:pt x="0" y="95"/>
                  </a:cubicBezTo>
                  <a:cubicBezTo>
                    <a:pt x="0" y="122"/>
                    <a:pt x="7" y="190"/>
                    <a:pt x="86" y="190"/>
                  </a:cubicBezTo>
                  <a:cubicBezTo>
                    <a:pt x="134" y="190"/>
                    <a:pt x="175" y="164"/>
                    <a:pt x="182" y="159"/>
                  </a:cubicBezTo>
                  <a:cubicBezTo>
                    <a:pt x="187" y="168"/>
                    <a:pt x="208" y="190"/>
                    <a:pt x="251" y="190"/>
                  </a:cubicBezTo>
                  <a:cubicBezTo>
                    <a:pt x="286" y="190"/>
                    <a:pt x="325" y="173"/>
                    <a:pt x="338" y="164"/>
                  </a:cubicBezTo>
                  <a:cubicBezTo>
                    <a:pt x="346" y="175"/>
                    <a:pt x="362" y="190"/>
                    <a:pt x="411" y="190"/>
                  </a:cubicBezTo>
                  <a:cubicBezTo>
                    <a:pt x="444" y="190"/>
                    <a:pt x="464" y="179"/>
                    <a:pt x="477" y="163"/>
                  </a:cubicBezTo>
                  <a:cubicBezTo>
                    <a:pt x="477" y="171"/>
                    <a:pt x="478" y="179"/>
                    <a:pt x="478" y="185"/>
                  </a:cubicBezTo>
                  <a:cubicBezTo>
                    <a:pt x="498" y="189"/>
                    <a:pt x="498" y="189"/>
                    <a:pt x="498" y="189"/>
                  </a:cubicBezTo>
                  <a:cubicBezTo>
                    <a:pt x="497" y="168"/>
                    <a:pt x="498" y="97"/>
                    <a:pt x="498" y="96"/>
                  </a:cubicBezTo>
                  <a:moveTo>
                    <a:pt x="184" y="107"/>
                  </a:moveTo>
                  <a:cubicBezTo>
                    <a:pt x="184" y="107"/>
                    <a:pt x="178" y="65"/>
                    <a:pt x="201" y="39"/>
                  </a:cubicBezTo>
                  <a:cubicBezTo>
                    <a:pt x="212" y="26"/>
                    <a:pt x="229" y="19"/>
                    <a:pt x="251" y="19"/>
                  </a:cubicBezTo>
                  <a:cubicBezTo>
                    <a:pt x="275" y="19"/>
                    <a:pt x="295" y="28"/>
                    <a:pt x="297" y="37"/>
                  </a:cubicBezTo>
                  <a:cubicBezTo>
                    <a:pt x="299" y="44"/>
                    <a:pt x="292" y="53"/>
                    <a:pt x="261" y="78"/>
                  </a:cubicBezTo>
                  <a:cubicBezTo>
                    <a:pt x="261" y="78"/>
                    <a:pt x="230" y="105"/>
                    <a:pt x="190" y="128"/>
                  </a:cubicBezTo>
                  <a:cubicBezTo>
                    <a:pt x="187" y="122"/>
                    <a:pt x="185" y="115"/>
                    <a:pt x="184" y="107"/>
                  </a:cubicBezTo>
                  <a:moveTo>
                    <a:pt x="462" y="151"/>
                  </a:moveTo>
                  <a:cubicBezTo>
                    <a:pt x="450" y="164"/>
                    <a:pt x="433" y="170"/>
                    <a:pt x="411" y="170"/>
                  </a:cubicBezTo>
                  <a:cubicBezTo>
                    <a:pt x="361" y="170"/>
                    <a:pt x="356" y="151"/>
                    <a:pt x="356" y="151"/>
                  </a:cubicBezTo>
                  <a:cubicBezTo>
                    <a:pt x="350" y="140"/>
                    <a:pt x="367" y="116"/>
                    <a:pt x="472" y="60"/>
                  </a:cubicBezTo>
                  <a:cubicBezTo>
                    <a:pt x="475" y="67"/>
                    <a:pt x="477" y="75"/>
                    <a:pt x="479" y="83"/>
                  </a:cubicBezTo>
                  <a:cubicBezTo>
                    <a:pt x="479" y="83"/>
                    <a:pt x="484" y="125"/>
                    <a:pt x="462" y="15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Rectangle 16">
              <a:extLst>
                <a:ext uri="{FF2B5EF4-FFF2-40B4-BE49-F238E27FC236}">
                  <a16:creationId xmlns:a16="http://schemas.microsoft.com/office/drawing/2014/main" id="{B32124BB-315A-4642-3185-D0F09F05E9F3}"/>
                </a:ext>
              </a:extLst>
            </p:cNvPr>
            <p:cNvSpPr>
              <a:spLocks noChangeArrowheads="1"/>
            </p:cNvSpPr>
            <p:nvPr userDrawn="1"/>
          </p:nvSpPr>
          <p:spPr bwMode="auto">
            <a:xfrm>
              <a:off x="526" y="4057"/>
              <a:ext cx="174"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Rectangle 17">
              <a:extLst>
                <a:ext uri="{FF2B5EF4-FFF2-40B4-BE49-F238E27FC236}">
                  <a16:creationId xmlns:a16="http://schemas.microsoft.com/office/drawing/2014/main" id="{283D2C2C-F437-0747-2745-E4E3B6D20760}"/>
                </a:ext>
              </a:extLst>
            </p:cNvPr>
            <p:cNvSpPr>
              <a:spLocks noChangeArrowheads="1"/>
            </p:cNvSpPr>
            <p:nvPr userDrawn="1"/>
          </p:nvSpPr>
          <p:spPr bwMode="auto">
            <a:xfrm>
              <a:off x="526" y="4057"/>
              <a:ext cx="174" cy="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16" name="Image 15">
            <a:extLst>
              <a:ext uri="{FF2B5EF4-FFF2-40B4-BE49-F238E27FC236}">
                <a16:creationId xmlns:a16="http://schemas.microsoft.com/office/drawing/2014/main" id="{2E000BD1-941E-96DB-8740-6C7D2BD0E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9791" r="39816"/>
          <a:stretch/>
        </p:blipFill>
        <p:spPr>
          <a:xfrm>
            <a:off x="9369599" y="0"/>
            <a:ext cx="2822401" cy="2475345"/>
          </a:xfrm>
          <a:prstGeom prst="rect">
            <a:avLst/>
          </a:prstGeom>
        </p:spPr>
      </p:pic>
      <p:sp>
        <p:nvSpPr>
          <p:cNvPr id="2" name="Espace réservé du texte 4">
            <a:extLst>
              <a:ext uri="{FF2B5EF4-FFF2-40B4-BE49-F238E27FC236}">
                <a16:creationId xmlns:a16="http://schemas.microsoft.com/office/drawing/2014/main" id="{22219D0D-87E0-357C-56D2-13A29A891F48}"/>
              </a:ext>
            </a:extLst>
          </p:cNvPr>
          <p:cNvSpPr>
            <a:spLocks noGrp="1"/>
          </p:cNvSpPr>
          <p:nvPr>
            <p:ph type="body" sz="quarter" idx="17" hasCustomPrompt="1"/>
          </p:nvPr>
        </p:nvSpPr>
        <p:spPr>
          <a:xfrm>
            <a:off x="8102600" y="5892800"/>
            <a:ext cx="3357563" cy="558800"/>
          </a:xfrm>
        </p:spPr>
        <p:txBody>
          <a:bodyPr rIns="0">
            <a:normAutofit/>
          </a:bodyPr>
          <a:lstStyle>
            <a:lvl1pPr algn="r">
              <a:defRPr sz="1200" i="1">
                <a:solidFill>
                  <a:schemeClr val="bg1"/>
                </a:solidFill>
              </a:defRPr>
            </a:lvl1pPr>
          </a:lstStyle>
          <a:p>
            <a:pPr lvl="0"/>
            <a:r>
              <a:rPr lang="fr-FR" dirty="0"/>
              <a:t>Emplacement logotypes financeurs/partenaires</a:t>
            </a:r>
          </a:p>
        </p:txBody>
      </p:sp>
    </p:spTree>
    <p:extLst>
      <p:ext uri="{BB962C8B-B14F-4D97-AF65-F5344CB8AC3E}">
        <p14:creationId xmlns:p14="http://schemas.microsoft.com/office/powerpoint/2010/main" val="4267038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re CEA isa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7B68EE-BDE5-1E9D-059B-83B50A6ACD18}"/>
              </a:ext>
            </a:extLst>
          </p:cNvPr>
          <p:cNvSpPr>
            <a:spLocks noGrp="1"/>
          </p:cNvSpPr>
          <p:nvPr>
            <p:ph type="ctrTitle"/>
          </p:nvPr>
        </p:nvSpPr>
        <p:spPr>
          <a:xfrm>
            <a:off x="731838" y="2654299"/>
            <a:ext cx="5294312" cy="1587501"/>
          </a:xfrm>
        </p:spPr>
        <p:txBody>
          <a:bodyPr anchor="b">
            <a:normAutofit/>
          </a:bodyPr>
          <a:lstStyle>
            <a:lvl1pPr algn="l">
              <a:defRPr sz="2800">
                <a:solidFill>
                  <a:schemeClr val="tx1"/>
                </a:solidFill>
              </a:defRPr>
            </a:lvl1pPr>
          </a:lstStyle>
          <a:p>
            <a:r>
              <a:rPr lang="fr-FR"/>
              <a:t>Modifiez le style du titre</a:t>
            </a:r>
            <a:endParaRPr lang="fr-FR" dirty="0"/>
          </a:p>
        </p:txBody>
      </p:sp>
      <p:sp>
        <p:nvSpPr>
          <p:cNvPr id="3" name="Sous-titre 2">
            <a:extLst>
              <a:ext uri="{FF2B5EF4-FFF2-40B4-BE49-F238E27FC236}">
                <a16:creationId xmlns:a16="http://schemas.microsoft.com/office/drawing/2014/main" id="{34801059-2D37-8D44-42C0-ED46DE3A8FD1}"/>
              </a:ext>
            </a:extLst>
          </p:cNvPr>
          <p:cNvSpPr>
            <a:spLocks noGrp="1"/>
          </p:cNvSpPr>
          <p:nvPr>
            <p:ph type="subTitle" idx="1"/>
          </p:nvPr>
        </p:nvSpPr>
        <p:spPr>
          <a:xfrm>
            <a:off x="731838" y="4262438"/>
            <a:ext cx="5294312"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pic>
        <p:nvPicPr>
          <p:cNvPr id="5" name="Logo CEA liten">
            <a:extLst>
              <a:ext uri="{FF2B5EF4-FFF2-40B4-BE49-F238E27FC236}">
                <a16:creationId xmlns:a16="http://schemas.microsoft.com/office/drawing/2014/main" id="{59C151D8-9F2F-A121-360A-4DC7F82C413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31838" y="728663"/>
            <a:ext cx="4053599" cy="1804999"/>
          </a:xfrm>
          <a:prstGeom prst="rect">
            <a:avLst/>
          </a:prstGeom>
        </p:spPr>
      </p:pic>
      <p:sp>
        <p:nvSpPr>
          <p:cNvPr id="6" name="ZoneTexte 5">
            <a:extLst>
              <a:ext uri="{FF2B5EF4-FFF2-40B4-BE49-F238E27FC236}">
                <a16:creationId xmlns:a16="http://schemas.microsoft.com/office/drawing/2014/main" id="{810AE585-3E8A-32F0-6876-68FBB4218CF7}"/>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 CEA </a:t>
            </a:r>
            <a:r>
              <a:rPr lang="fr-FR" sz="1200" dirty="0" err="1">
                <a:solidFill>
                  <a:schemeClr val="bg1">
                    <a:lumMod val="50000"/>
                  </a:schemeClr>
                </a:solidFill>
              </a:rPr>
              <a:t>isas</a:t>
            </a:r>
            <a:endParaRPr lang="fr-FR" sz="1200" dirty="0">
              <a:solidFill>
                <a:schemeClr val="bg1">
                  <a:lumMod val="50000"/>
                </a:schemeClr>
              </a:solidFill>
            </a:endParaRPr>
          </a:p>
        </p:txBody>
      </p:sp>
      <p:sp>
        <p:nvSpPr>
          <p:cNvPr id="4" name="Rectangle 3">
            <a:extLst>
              <a:ext uri="{FF2B5EF4-FFF2-40B4-BE49-F238E27FC236}">
                <a16:creationId xmlns:a16="http://schemas.microsoft.com/office/drawing/2014/main" id="{D710377C-96DE-1F86-CAD9-8510009CBC0B}"/>
              </a:ext>
            </a:extLst>
          </p:cNvPr>
          <p:cNvSpPr/>
          <p:nvPr userDrawn="1"/>
        </p:nvSpPr>
        <p:spPr>
          <a:xfrm>
            <a:off x="11182350" y="0"/>
            <a:ext cx="1009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pic>
        <p:nvPicPr>
          <p:cNvPr id="11" name="PATTERN CARRE DECAL">
            <a:extLst>
              <a:ext uri="{FF2B5EF4-FFF2-40B4-BE49-F238E27FC236}">
                <a16:creationId xmlns:a16="http://schemas.microsoft.com/office/drawing/2014/main" id="{B904F070-A99F-1AC0-845C-9E05CE6DF3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9705" r="39861" b="-1"/>
          <a:stretch/>
        </p:blipFill>
        <p:spPr>
          <a:xfrm>
            <a:off x="9406296" y="-1"/>
            <a:ext cx="2785704" cy="2447637"/>
          </a:xfrm>
          <a:prstGeom prst="rect">
            <a:avLst/>
          </a:prstGeom>
        </p:spPr>
      </p:pic>
    </p:spTree>
    <p:extLst>
      <p:ext uri="{BB962C8B-B14F-4D97-AF65-F5344CB8AC3E}">
        <p14:creationId xmlns:p14="http://schemas.microsoft.com/office/powerpoint/2010/main" val="617054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FBAC49-4802-3440-8107-C65AE7ADA05A}"/>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fr-FR"/>
          </a:p>
        </p:txBody>
      </p:sp>
      <p:sp>
        <p:nvSpPr>
          <p:cNvPr id="3" name="Espace réservé du contenu 2">
            <a:extLst>
              <a:ext uri="{FF2B5EF4-FFF2-40B4-BE49-F238E27FC236}">
                <a16:creationId xmlns:a16="http://schemas.microsoft.com/office/drawing/2014/main" id="{BD2E413D-76E6-5233-CF73-FD49BCAF474D}"/>
              </a:ext>
            </a:extLst>
          </p:cNvPr>
          <p:cNvSpPr>
            <a:spLocks noGrp="1"/>
          </p:cNvSpPr>
          <p:nvPr>
            <p:ph idx="1" hasCustomPrompt="1"/>
          </p:nvPr>
        </p:nvSpPr>
        <p:spPr>
          <a:xfrm>
            <a:off x="731838" y="1381125"/>
            <a:ext cx="8329612" cy="4795838"/>
          </a:xfrm>
        </p:spPr>
        <p:txBody>
          <a:bodyPr lIns="0"/>
          <a:lstStyle>
            <a:lvl1pPr marL="358775" indent="-358775">
              <a:spcBef>
                <a:spcPts val="1800"/>
              </a:spcBef>
              <a:buClr>
                <a:schemeClr val="bg1"/>
              </a:buClr>
              <a:buSzPct val="100000"/>
              <a:buFont typeface="+mj-lt"/>
              <a:buAutoNum type="arabicPeriod"/>
              <a:defRPr>
                <a:solidFill>
                  <a:schemeClr val="bg1"/>
                </a:solidFill>
                <a:latin typeface="+mj-lt"/>
              </a:defRPr>
            </a:lvl1pPr>
            <a:lvl2pPr marL="358775" indent="0">
              <a:buFontTx/>
              <a:buNone/>
              <a:defRPr sz="14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a:p>
            <a:pPr lvl="1"/>
            <a:r>
              <a:rPr lang="fr-FR"/>
              <a:t>Deuxième niveau</a:t>
            </a:r>
          </a:p>
        </p:txBody>
      </p:sp>
      <p:sp>
        <p:nvSpPr>
          <p:cNvPr id="7" name="ZoneTexte 6">
            <a:extLst>
              <a:ext uri="{FF2B5EF4-FFF2-40B4-BE49-F238E27FC236}">
                <a16:creationId xmlns:a16="http://schemas.microsoft.com/office/drawing/2014/main" id="{4585063C-DA94-C737-8964-5690FC880710}"/>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Sommaire</a:t>
            </a:r>
          </a:p>
        </p:txBody>
      </p:sp>
      <p:grpSp>
        <p:nvGrpSpPr>
          <p:cNvPr id="17" name="Group 12">
            <a:extLst>
              <a:ext uri="{FF2B5EF4-FFF2-40B4-BE49-F238E27FC236}">
                <a16:creationId xmlns:a16="http://schemas.microsoft.com/office/drawing/2014/main" id="{DFC7A27D-F544-3847-F87B-0DF45C44C0D3}"/>
              </a:ext>
            </a:extLst>
          </p:cNvPr>
          <p:cNvGrpSpPr>
            <a:grpSpLocks noChangeAspect="1"/>
          </p:cNvGrpSpPr>
          <p:nvPr userDrawn="1"/>
        </p:nvGrpSpPr>
        <p:grpSpPr bwMode="auto">
          <a:xfrm>
            <a:off x="266859" y="6343650"/>
            <a:ext cx="316707" cy="316707"/>
            <a:chOff x="461" y="3861"/>
            <a:chExt cx="304" cy="304"/>
          </a:xfrm>
        </p:grpSpPr>
        <p:sp>
          <p:nvSpPr>
            <p:cNvPr id="18" name="AutoShape 11">
              <a:extLst>
                <a:ext uri="{FF2B5EF4-FFF2-40B4-BE49-F238E27FC236}">
                  <a16:creationId xmlns:a16="http://schemas.microsoft.com/office/drawing/2014/main" id="{C581EC54-E4C7-2B85-765F-226E90ED37F9}"/>
                </a:ext>
              </a:extLst>
            </p:cNvPr>
            <p:cNvSpPr>
              <a:spLocks noChangeAspect="1" noChangeArrowheads="1" noTextEdit="1"/>
            </p:cNvSpPr>
            <p:nvPr userDrawn="1"/>
          </p:nvSpPr>
          <p:spPr bwMode="auto">
            <a:xfrm>
              <a:off x="461" y="3861"/>
              <a:ext cx="30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Rectangle 13">
              <a:extLst>
                <a:ext uri="{FF2B5EF4-FFF2-40B4-BE49-F238E27FC236}">
                  <a16:creationId xmlns:a16="http://schemas.microsoft.com/office/drawing/2014/main" id="{024FFC00-E238-123D-8547-D317547D5C21}"/>
                </a:ext>
              </a:extLst>
            </p:cNvPr>
            <p:cNvSpPr>
              <a:spLocks noChangeArrowheads="1"/>
            </p:cNvSpPr>
            <p:nvPr userDrawn="1"/>
          </p:nvSpPr>
          <p:spPr bwMode="auto">
            <a:xfrm>
              <a:off x="461" y="3861"/>
              <a:ext cx="304" cy="3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Rectangle 14">
              <a:extLst>
                <a:ext uri="{FF2B5EF4-FFF2-40B4-BE49-F238E27FC236}">
                  <a16:creationId xmlns:a16="http://schemas.microsoft.com/office/drawing/2014/main" id="{26FC7AA9-98AE-CF10-6510-FBB15BB6F6AD}"/>
                </a:ext>
              </a:extLst>
            </p:cNvPr>
            <p:cNvSpPr>
              <a:spLocks noChangeArrowheads="1"/>
            </p:cNvSpPr>
            <p:nvPr userDrawn="1"/>
          </p:nvSpPr>
          <p:spPr bwMode="auto">
            <a:xfrm>
              <a:off x="461" y="3861"/>
              <a:ext cx="30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5">
              <a:extLst>
                <a:ext uri="{FF2B5EF4-FFF2-40B4-BE49-F238E27FC236}">
                  <a16:creationId xmlns:a16="http://schemas.microsoft.com/office/drawing/2014/main" id="{485E328D-5058-4023-75AE-4DF8C1BAEBCA}"/>
                </a:ext>
              </a:extLst>
            </p:cNvPr>
            <p:cNvSpPr>
              <a:spLocks noEditPoints="1"/>
            </p:cNvSpPr>
            <p:nvPr userDrawn="1"/>
          </p:nvSpPr>
          <p:spPr bwMode="auto">
            <a:xfrm>
              <a:off x="518" y="3962"/>
              <a:ext cx="189" cy="72"/>
            </a:xfrm>
            <a:custGeom>
              <a:avLst/>
              <a:gdLst>
                <a:gd name="T0" fmla="*/ 498 w 498"/>
                <a:gd name="T1" fmla="*/ 96 h 190"/>
                <a:gd name="T2" fmla="*/ 415 w 498"/>
                <a:gd name="T3" fmla="*/ 0 h 190"/>
                <a:gd name="T4" fmla="*/ 350 w 498"/>
                <a:gd name="T5" fmla="*/ 13 h 190"/>
                <a:gd name="T6" fmla="*/ 348 w 498"/>
                <a:gd name="T7" fmla="*/ 37 h 190"/>
                <a:gd name="T8" fmla="*/ 413 w 498"/>
                <a:gd name="T9" fmla="*/ 21 h 190"/>
                <a:gd name="T10" fmla="*/ 463 w 498"/>
                <a:gd name="T11" fmla="*/ 43 h 190"/>
                <a:gd name="T12" fmla="*/ 335 w 498"/>
                <a:gd name="T13" fmla="*/ 141 h 190"/>
                <a:gd name="T14" fmla="*/ 252 w 498"/>
                <a:gd name="T15" fmla="*/ 169 h 190"/>
                <a:gd name="T16" fmla="*/ 199 w 498"/>
                <a:gd name="T17" fmla="*/ 147 h 190"/>
                <a:gd name="T18" fmla="*/ 320 w 498"/>
                <a:gd name="T19" fmla="*/ 34 h 190"/>
                <a:gd name="T20" fmla="*/ 251 w 498"/>
                <a:gd name="T21" fmla="*/ 0 h 190"/>
                <a:gd name="T22" fmla="*/ 188 w 498"/>
                <a:gd name="T23" fmla="*/ 24 h 190"/>
                <a:gd name="T24" fmla="*/ 165 w 498"/>
                <a:gd name="T25" fmla="*/ 98 h 190"/>
                <a:gd name="T26" fmla="*/ 173 w 498"/>
                <a:gd name="T27" fmla="*/ 140 h 190"/>
                <a:gd name="T28" fmla="*/ 85 w 498"/>
                <a:gd name="T29" fmla="*/ 169 h 190"/>
                <a:gd name="T30" fmla="*/ 19 w 498"/>
                <a:gd name="T31" fmla="*/ 95 h 190"/>
                <a:gd name="T32" fmla="*/ 85 w 498"/>
                <a:gd name="T33" fmla="*/ 21 h 190"/>
                <a:gd name="T34" fmla="*/ 150 w 498"/>
                <a:gd name="T35" fmla="*/ 37 h 190"/>
                <a:gd name="T36" fmla="*/ 148 w 498"/>
                <a:gd name="T37" fmla="*/ 13 h 190"/>
                <a:gd name="T38" fmla="*/ 87 w 498"/>
                <a:gd name="T39" fmla="*/ 0 h 190"/>
                <a:gd name="T40" fmla="*/ 0 w 498"/>
                <a:gd name="T41" fmla="*/ 95 h 190"/>
                <a:gd name="T42" fmla="*/ 86 w 498"/>
                <a:gd name="T43" fmla="*/ 190 h 190"/>
                <a:gd name="T44" fmla="*/ 182 w 498"/>
                <a:gd name="T45" fmla="*/ 159 h 190"/>
                <a:gd name="T46" fmla="*/ 251 w 498"/>
                <a:gd name="T47" fmla="*/ 190 h 190"/>
                <a:gd name="T48" fmla="*/ 338 w 498"/>
                <a:gd name="T49" fmla="*/ 164 h 190"/>
                <a:gd name="T50" fmla="*/ 411 w 498"/>
                <a:gd name="T51" fmla="*/ 190 h 190"/>
                <a:gd name="T52" fmla="*/ 477 w 498"/>
                <a:gd name="T53" fmla="*/ 163 h 190"/>
                <a:gd name="T54" fmla="*/ 478 w 498"/>
                <a:gd name="T55" fmla="*/ 185 h 190"/>
                <a:gd name="T56" fmla="*/ 498 w 498"/>
                <a:gd name="T57" fmla="*/ 189 h 190"/>
                <a:gd name="T58" fmla="*/ 498 w 498"/>
                <a:gd name="T59" fmla="*/ 96 h 190"/>
                <a:gd name="T60" fmla="*/ 184 w 498"/>
                <a:gd name="T61" fmla="*/ 107 h 190"/>
                <a:gd name="T62" fmla="*/ 201 w 498"/>
                <a:gd name="T63" fmla="*/ 39 h 190"/>
                <a:gd name="T64" fmla="*/ 251 w 498"/>
                <a:gd name="T65" fmla="*/ 19 h 190"/>
                <a:gd name="T66" fmla="*/ 297 w 498"/>
                <a:gd name="T67" fmla="*/ 37 h 190"/>
                <a:gd name="T68" fmla="*/ 261 w 498"/>
                <a:gd name="T69" fmla="*/ 78 h 190"/>
                <a:gd name="T70" fmla="*/ 190 w 498"/>
                <a:gd name="T71" fmla="*/ 128 h 190"/>
                <a:gd name="T72" fmla="*/ 184 w 498"/>
                <a:gd name="T73" fmla="*/ 107 h 190"/>
                <a:gd name="T74" fmla="*/ 462 w 498"/>
                <a:gd name="T75" fmla="*/ 151 h 190"/>
                <a:gd name="T76" fmla="*/ 411 w 498"/>
                <a:gd name="T77" fmla="*/ 170 h 190"/>
                <a:gd name="T78" fmla="*/ 356 w 498"/>
                <a:gd name="T79" fmla="*/ 151 h 190"/>
                <a:gd name="T80" fmla="*/ 472 w 498"/>
                <a:gd name="T81" fmla="*/ 60 h 190"/>
                <a:gd name="T82" fmla="*/ 479 w 498"/>
                <a:gd name="T83" fmla="*/ 83 h 190"/>
                <a:gd name="T84" fmla="*/ 462 w 498"/>
                <a:gd name="T85" fmla="*/ 15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8" h="190">
                  <a:moveTo>
                    <a:pt x="498" y="96"/>
                  </a:moveTo>
                  <a:cubicBezTo>
                    <a:pt x="498" y="6"/>
                    <a:pt x="430" y="0"/>
                    <a:pt x="415" y="0"/>
                  </a:cubicBezTo>
                  <a:cubicBezTo>
                    <a:pt x="393" y="0"/>
                    <a:pt x="372" y="4"/>
                    <a:pt x="350" y="13"/>
                  </a:cubicBezTo>
                  <a:cubicBezTo>
                    <a:pt x="348" y="37"/>
                    <a:pt x="348" y="37"/>
                    <a:pt x="348" y="37"/>
                  </a:cubicBezTo>
                  <a:cubicBezTo>
                    <a:pt x="357" y="33"/>
                    <a:pt x="385" y="21"/>
                    <a:pt x="413" y="21"/>
                  </a:cubicBezTo>
                  <a:cubicBezTo>
                    <a:pt x="435" y="21"/>
                    <a:pt x="452" y="28"/>
                    <a:pt x="463" y="43"/>
                  </a:cubicBezTo>
                  <a:cubicBezTo>
                    <a:pt x="387" y="82"/>
                    <a:pt x="342" y="114"/>
                    <a:pt x="335" y="141"/>
                  </a:cubicBezTo>
                  <a:cubicBezTo>
                    <a:pt x="316" y="154"/>
                    <a:pt x="282" y="169"/>
                    <a:pt x="252" y="169"/>
                  </a:cubicBezTo>
                  <a:cubicBezTo>
                    <a:pt x="219" y="169"/>
                    <a:pt x="205" y="155"/>
                    <a:pt x="199" y="147"/>
                  </a:cubicBezTo>
                  <a:cubicBezTo>
                    <a:pt x="282" y="91"/>
                    <a:pt x="325" y="59"/>
                    <a:pt x="320" y="34"/>
                  </a:cubicBezTo>
                  <a:cubicBezTo>
                    <a:pt x="315" y="11"/>
                    <a:pt x="281" y="0"/>
                    <a:pt x="251" y="0"/>
                  </a:cubicBezTo>
                  <a:cubicBezTo>
                    <a:pt x="219" y="0"/>
                    <a:pt x="198" y="13"/>
                    <a:pt x="188" y="24"/>
                  </a:cubicBezTo>
                  <a:cubicBezTo>
                    <a:pt x="172" y="41"/>
                    <a:pt x="164" y="66"/>
                    <a:pt x="165" y="98"/>
                  </a:cubicBezTo>
                  <a:cubicBezTo>
                    <a:pt x="165" y="112"/>
                    <a:pt x="168" y="127"/>
                    <a:pt x="173" y="140"/>
                  </a:cubicBezTo>
                  <a:cubicBezTo>
                    <a:pt x="160" y="148"/>
                    <a:pt x="125" y="169"/>
                    <a:pt x="85" y="169"/>
                  </a:cubicBezTo>
                  <a:cubicBezTo>
                    <a:pt x="38" y="169"/>
                    <a:pt x="19" y="132"/>
                    <a:pt x="19" y="95"/>
                  </a:cubicBezTo>
                  <a:cubicBezTo>
                    <a:pt x="19" y="59"/>
                    <a:pt x="37" y="21"/>
                    <a:pt x="85" y="21"/>
                  </a:cubicBezTo>
                  <a:cubicBezTo>
                    <a:pt x="113" y="21"/>
                    <a:pt x="140" y="32"/>
                    <a:pt x="150" y="37"/>
                  </a:cubicBezTo>
                  <a:cubicBezTo>
                    <a:pt x="148" y="13"/>
                    <a:pt x="148" y="13"/>
                    <a:pt x="148" y="13"/>
                  </a:cubicBezTo>
                  <a:cubicBezTo>
                    <a:pt x="130" y="6"/>
                    <a:pt x="107" y="0"/>
                    <a:pt x="87" y="0"/>
                  </a:cubicBezTo>
                  <a:cubicBezTo>
                    <a:pt x="7" y="0"/>
                    <a:pt x="0" y="67"/>
                    <a:pt x="0" y="95"/>
                  </a:cubicBezTo>
                  <a:cubicBezTo>
                    <a:pt x="0" y="122"/>
                    <a:pt x="7" y="190"/>
                    <a:pt x="86" y="190"/>
                  </a:cubicBezTo>
                  <a:cubicBezTo>
                    <a:pt x="134" y="190"/>
                    <a:pt x="175" y="164"/>
                    <a:pt x="182" y="159"/>
                  </a:cubicBezTo>
                  <a:cubicBezTo>
                    <a:pt x="187" y="168"/>
                    <a:pt x="208" y="190"/>
                    <a:pt x="251" y="190"/>
                  </a:cubicBezTo>
                  <a:cubicBezTo>
                    <a:pt x="286" y="190"/>
                    <a:pt x="325" y="173"/>
                    <a:pt x="338" y="164"/>
                  </a:cubicBezTo>
                  <a:cubicBezTo>
                    <a:pt x="346" y="175"/>
                    <a:pt x="362" y="190"/>
                    <a:pt x="411" y="190"/>
                  </a:cubicBezTo>
                  <a:cubicBezTo>
                    <a:pt x="444" y="190"/>
                    <a:pt x="464" y="179"/>
                    <a:pt x="477" y="163"/>
                  </a:cubicBezTo>
                  <a:cubicBezTo>
                    <a:pt x="477" y="171"/>
                    <a:pt x="478" y="179"/>
                    <a:pt x="478" y="185"/>
                  </a:cubicBezTo>
                  <a:cubicBezTo>
                    <a:pt x="498" y="189"/>
                    <a:pt x="498" y="189"/>
                    <a:pt x="498" y="189"/>
                  </a:cubicBezTo>
                  <a:cubicBezTo>
                    <a:pt x="497" y="168"/>
                    <a:pt x="498" y="97"/>
                    <a:pt x="498" y="96"/>
                  </a:cubicBezTo>
                  <a:moveTo>
                    <a:pt x="184" y="107"/>
                  </a:moveTo>
                  <a:cubicBezTo>
                    <a:pt x="184" y="107"/>
                    <a:pt x="178" y="65"/>
                    <a:pt x="201" y="39"/>
                  </a:cubicBezTo>
                  <a:cubicBezTo>
                    <a:pt x="212" y="26"/>
                    <a:pt x="229" y="19"/>
                    <a:pt x="251" y="19"/>
                  </a:cubicBezTo>
                  <a:cubicBezTo>
                    <a:pt x="275" y="19"/>
                    <a:pt x="295" y="28"/>
                    <a:pt x="297" y="37"/>
                  </a:cubicBezTo>
                  <a:cubicBezTo>
                    <a:pt x="299" y="44"/>
                    <a:pt x="292" y="53"/>
                    <a:pt x="261" y="78"/>
                  </a:cubicBezTo>
                  <a:cubicBezTo>
                    <a:pt x="261" y="78"/>
                    <a:pt x="230" y="105"/>
                    <a:pt x="190" y="128"/>
                  </a:cubicBezTo>
                  <a:cubicBezTo>
                    <a:pt x="187" y="122"/>
                    <a:pt x="185" y="115"/>
                    <a:pt x="184" y="107"/>
                  </a:cubicBezTo>
                  <a:moveTo>
                    <a:pt x="462" y="151"/>
                  </a:moveTo>
                  <a:cubicBezTo>
                    <a:pt x="450" y="164"/>
                    <a:pt x="433" y="170"/>
                    <a:pt x="411" y="170"/>
                  </a:cubicBezTo>
                  <a:cubicBezTo>
                    <a:pt x="361" y="170"/>
                    <a:pt x="356" y="151"/>
                    <a:pt x="356" y="151"/>
                  </a:cubicBezTo>
                  <a:cubicBezTo>
                    <a:pt x="350" y="140"/>
                    <a:pt x="367" y="116"/>
                    <a:pt x="472" y="60"/>
                  </a:cubicBezTo>
                  <a:cubicBezTo>
                    <a:pt x="475" y="67"/>
                    <a:pt x="477" y="75"/>
                    <a:pt x="479" y="83"/>
                  </a:cubicBezTo>
                  <a:cubicBezTo>
                    <a:pt x="479" y="83"/>
                    <a:pt x="484" y="125"/>
                    <a:pt x="462" y="15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Rectangle 16">
              <a:extLst>
                <a:ext uri="{FF2B5EF4-FFF2-40B4-BE49-F238E27FC236}">
                  <a16:creationId xmlns:a16="http://schemas.microsoft.com/office/drawing/2014/main" id="{B32124BB-315A-4642-3185-D0F09F05E9F3}"/>
                </a:ext>
              </a:extLst>
            </p:cNvPr>
            <p:cNvSpPr>
              <a:spLocks noChangeArrowheads="1"/>
            </p:cNvSpPr>
            <p:nvPr userDrawn="1"/>
          </p:nvSpPr>
          <p:spPr bwMode="auto">
            <a:xfrm>
              <a:off x="526" y="4057"/>
              <a:ext cx="174"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Rectangle 17">
              <a:extLst>
                <a:ext uri="{FF2B5EF4-FFF2-40B4-BE49-F238E27FC236}">
                  <a16:creationId xmlns:a16="http://schemas.microsoft.com/office/drawing/2014/main" id="{283D2C2C-F437-0747-2745-E4E3B6D20760}"/>
                </a:ext>
              </a:extLst>
            </p:cNvPr>
            <p:cNvSpPr>
              <a:spLocks noChangeArrowheads="1"/>
            </p:cNvSpPr>
            <p:nvPr userDrawn="1"/>
          </p:nvSpPr>
          <p:spPr bwMode="auto">
            <a:xfrm>
              <a:off x="526" y="4057"/>
              <a:ext cx="174" cy="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4" name="Espace réservé du titre 1">
            <a:extLst>
              <a:ext uri="{FF2B5EF4-FFF2-40B4-BE49-F238E27FC236}">
                <a16:creationId xmlns:a16="http://schemas.microsoft.com/office/drawing/2014/main" id="{1502D9F9-80C2-D30F-8D8B-9F5A494EF69D}"/>
              </a:ext>
            </a:extLst>
          </p:cNvPr>
          <p:cNvSpPr>
            <a:spLocks noGrp="1"/>
          </p:cNvSpPr>
          <p:nvPr>
            <p:ph type="title"/>
          </p:nvPr>
        </p:nvSpPr>
        <p:spPr>
          <a:xfrm>
            <a:off x="731838" y="314036"/>
            <a:ext cx="10728325" cy="871827"/>
          </a:xfrm>
          <a:prstGeom prst="rect">
            <a:avLst/>
          </a:prstGeom>
        </p:spPr>
        <p:txBody>
          <a:bodyPr vert="horz" lIns="0" tIns="45720" rIns="91440" bIns="45720" rtlCol="0" anchor="t">
            <a:normAutofit/>
          </a:bodyPr>
          <a:lstStyle>
            <a:lvl1pPr>
              <a:defRPr>
                <a:solidFill>
                  <a:schemeClr val="bg1"/>
                </a:solidFill>
              </a:defRPr>
            </a:lvl1pPr>
          </a:lstStyle>
          <a:p>
            <a:r>
              <a:rPr lang="fr-FR"/>
              <a:t>Modifiez le style du titre</a:t>
            </a:r>
            <a:endParaRPr lang="fr-FR" dirty="0"/>
          </a:p>
        </p:txBody>
      </p:sp>
      <p:pic>
        <p:nvPicPr>
          <p:cNvPr id="12" name="Image 11">
            <a:extLst>
              <a:ext uri="{FF2B5EF4-FFF2-40B4-BE49-F238E27FC236}">
                <a16:creationId xmlns:a16="http://schemas.microsoft.com/office/drawing/2014/main" id="{B717F4D1-D2E3-F44D-BEED-8456047420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666" r="82853" b="2802"/>
          <a:stretch/>
        </p:blipFill>
        <p:spPr>
          <a:xfrm>
            <a:off x="11647944" y="-1"/>
            <a:ext cx="544056" cy="6858001"/>
          </a:xfrm>
          <a:prstGeom prst="rect">
            <a:avLst/>
          </a:prstGeom>
        </p:spPr>
      </p:pic>
      <p:sp>
        <p:nvSpPr>
          <p:cNvPr id="14" name="Espace réservé de la date 13">
            <a:extLst>
              <a:ext uri="{FF2B5EF4-FFF2-40B4-BE49-F238E27FC236}">
                <a16:creationId xmlns:a16="http://schemas.microsoft.com/office/drawing/2014/main" id="{914C3EDF-84FF-56C5-6EEE-62348DC5ADF3}"/>
              </a:ext>
            </a:extLst>
          </p:cNvPr>
          <p:cNvSpPr>
            <a:spLocks noGrp="1"/>
          </p:cNvSpPr>
          <p:nvPr>
            <p:ph type="dt" sz="half" idx="10"/>
          </p:nvPr>
        </p:nvSpPr>
        <p:spPr/>
        <p:txBody>
          <a:bodyPr/>
          <a:lstStyle>
            <a:lvl1pPr>
              <a:defRPr>
                <a:solidFill>
                  <a:schemeClr val="bg1"/>
                </a:solidFill>
              </a:defRPr>
            </a:lvl1pPr>
          </a:lstStyle>
          <a:p>
            <a:r>
              <a:rPr lang="fr-FR"/>
              <a:t>28/10/2022</a:t>
            </a:r>
            <a:endParaRPr lang="fr-FR" dirty="0"/>
          </a:p>
        </p:txBody>
      </p:sp>
      <p:sp>
        <p:nvSpPr>
          <p:cNvPr id="15" name="Espace réservé du pied de page 14">
            <a:extLst>
              <a:ext uri="{FF2B5EF4-FFF2-40B4-BE49-F238E27FC236}">
                <a16:creationId xmlns:a16="http://schemas.microsoft.com/office/drawing/2014/main" id="{CA229E7D-5925-577A-6E99-3E009A5C15FB}"/>
              </a:ext>
            </a:extLst>
          </p:cNvPr>
          <p:cNvSpPr>
            <a:spLocks noGrp="1"/>
          </p:cNvSpPr>
          <p:nvPr>
            <p:ph type="ftr" sz="quarter" idx="11"/>
          </p:nvPr>
        </p:nvSpPr>
        <p:spPr/>
        <p:txBody>
          <a:bodyPr/>
          <a:lstStyle>
            <a:lvl1pPr>
              <a:defRPr>
                <a:solidFill>
                  <a:schemeClr val="bg1"/>
                </a:solidFill>
              </a:defRPr>
            </a:lvl1pPr>
          </a:lstStyle>
          <a:p>
            <a:r>
              <a:rPr lang="fr-FR"/>
              <a:t>Exemple de pied de page (A modifier dans l'onglet "Insertion"/"En-tête/Pied"</a:t>
            </a:r>
            <a:endParaRPr lang="fr-FR" dirty="0"/>
          </a:p>
        </p:txBody>
      </p:sp>
      <p:sp>
        <p:nvSpPr>
          <p:cNvPr id="25" name="Espace réservé du numéro de diapositive 24">
            <a:extLst>
              <a:ext uri="{FF2B5EF4-FFF2-40B4-BE49-F238E27FC236}">
                <a16:creationId xmlns:a16="http://schemas.microsoft.com/office/drawing/2014/main" id="{E0039A2A-B2A3-3003-AC28-98B9483723BF}"/>
              </a:ext>
            </a:extLst>
          </p:cNvPr>
          <p:cNvSpPr>
            <a:spLocks noGrp="1"/>
          </p:cNvSpPr>
          <p:nvPr>
            <p:ph type="sldNum" sz="quarter" idx="12"/>
          </p:nvPr>
        </p:nvSpPr>
        <p:spPr/>
        <p:txBody>
          <a:bodyPr/>
          <a:lstStyle>
            <a:lvl1pPr>
              <a:defRPr>
                <a:solidFill>
                  <a:schemeClr val="bg1"/>
                </a:solidFill>
              </a:defRPr>
            </a:lvl1pPr>
          </a:lstStyle>
          <a:p>
            <a:fld id="{0CBC77A0-1F4E-42FF-9FFC-F45C3A64AF90}" type="slidenum">
              <a:rPr lang="fr-FR" smtClean="0"/>
              <a:pPr/>
              <a:t>‹#›</a:t>
            </a:fld>
            <a:endParaRPr lang="fr-FR" dirty="0"/>
          </a:p>
        </p:txBody>
      </p:sp>
    </p:spTree>
    <p:extLst>
      <p:ext uri="{BB962C8B-B14F-4D97-AF65-F5344CB8AC3E}">
        <p14:creationId xmlns:p14="http://schemas.microsoft.com/office/powerpoint/2010/main" val="11215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mmaire ligh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D2E413D-76E6-5233-CF73-FD49BCAF474D}"/>
              </a:ext>
            </a:extLst>
          </p:cNvPr>
          <p:cNvSpPr>
            <a:spLocks noGrp="1"/>
          </p:cNvSpPr>
          <p:nvPr>
            <p:ph idx="1" hasCustomPrompt="1"/>
          </p:nvPr>
        </p:nvSpPr>
        <p:spPr>
          <a:xfrm>
            <a:off x="727076" y="1765299"/>
            <a:ext cx="8659812" cy="4148139"/>
          </a:xfrm>
        </p:spPr>
        <p:txBody>
          <a:bodyPr lIns="0" numCol="2" spcCol="360000"/>
          <a:lstStyle>
            <a:lvl1pPr marL="358775" indent="-358775">
              <a:spcBef>
                <a:spcPts val="1800"/>
              </a:spcBef>
              <a:buClr>
                <a:schemeClr val="tx2"/>
              </a:buClr>
              <a:buSzPct val="100000"/>
              <a:buFont typeface="+mj-lt"/>
              <a:buAutoNum type="arabicPeriod"/>
              <a:defRPr>
                <a:solidFill>
                  <a:schemeClr val="tx1"/>
                </a:solidFill>
                <a:latin typeface="+mj-lt"/>
              </a:defRPr>
            </a:lvl1pPr>
            <a:lvl2pPr marL="358775" indent="0">
              <a:buFontTx/>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Modifier les styles du texte du masque</a:t>
            </a:r>
          </a:p>
          <a:p>
            <a:pPr lvl="1"/>
            <a:r>
              <a:rPr lang="fr-FR"/>
              <a:t>Deuxième niveau</a:t>
            </a:r>
          </a:p>
        </p:txBody>
      </p:sp>
      <p:sp>
        <p:nvSpPr>
          <p:cNvPr id="7" name="ZoneTexte 6">
            <a:extLst>
              <a:ext uri="{FF2B5EF4-FFF2-40B4-BE49-F238E27FC236}">
                <a16:creationId xmlns:a16="http://schemas.microsoft.com/office/drawing/2014/main" id="{4585063C-DA94-C737-8964-5690FC880710}"/>
              </a:ext>
            </a:extLst>
          </p:cNvPr>
          <p:cNvSpPr txBox="1"/>
          <p:nvPr userDrawn="1"/>
        </p:nvSpPr>
        <p:spPr>
          <a:xfrm>
            <a:off x="-101600" y="-276999"/>
            <a:ext cx="12192000" cy="461665"/>
          </a:xfrm>
          <a:prstGeom prst="rect">
            <a:avLst/>
          </a:prstGeom>
          <a:noFill/>
        </p:spPr>
        <p:txBody>
          <a:bodyPr wrap="square" rtlCol="0">
            <a:spAutoFit/>
          </a:bodyPr>
          <a:lstStyle/>
          <a:p>
            <a:r>
              <a:rPr lang="fr-FR" sz="1200" dirty="0">
                <a:solidFill>
                  <a:schemeClr val="bg1">
                    <a:lumMod val="50000"/>
                  </a:schemeClr>
                </a:solidFill>
              </a:rPr>
              <a:t>Disposition : Sommaire light</a:t>
            </a:r>
          </a:p>
          <a:p>
            <a:endParaRPr lang="fr-FR" sz="1200" dirty="0">
              <a:solidFill>
                <a:schemeClr val="bg1">
                  <a:lumMod val="50000"/>
                </a:schemeClr>
              </a:solidFill>
            </a:endParaRPr>
          </a:p>
        </p:txBody>
      </p:sp>
      <p:sp>
        <p:nvSpPr>
          <p:cNvPr id="2" name="ZoneTexte 1">
            <a:extLst>
              <a:ext uri="{FF2B5EF4-FFF2-40B4-BE49-F238E27FC236}">
                <a16:creationId xmlns:a16="http://schemas.microsoft.com/office/drawing/2014/main" id="{A21E7187-2172-D725-E095-C0FCE93238AE}"/>
              </a:ext>
            </a:extLst>
          </p:cNvPr>
          <p:cNvSpPr txBox="1"/>
          <p:nvPr userDrawn="1"/>
        </p:nvSpPr>
        <p:spPr>
          <a:xfrm>
            <a:off x="-101600" y="6858000"/>
            <a:ext cx="12192000" cy="461665"/>
          </a:xfrm>
          <a:prstGeom prst="rect">
            <a:avLst/>
          </a:prstGeom>
          <a:noFill/>
        </p:spPr>
        <p:txBody>
          <a:bodyPr wrap="square" rtlCol="0">
            <a:spAutoFit/>
          </a:bodyPr>
          <a:lstStyle/>
          <a:p>
            <a:r>
              <a:rPr lang="fr-FR" sz="1200" dirty="0">
                <a:solidFill>
                  <a:schemeClr val="bg1">
                    <a:lumMod val="50000"/>
                  </a:schemeClr>
                </a:solidFill>
              </a:rPr>
              <a:t>Astuce :Ce sommaire est sur deux colonnes, pour passer sur une colonne : Clic droit sur la zone de texte + « Format de la forme » / « Options de texte » / « Colonnes » = 1 </a:t>
            </a:r>
          </a:p>
          <a:p>
            <a:endParaRPr lang="fr-FR" sz="1200" dirty="0">
              <a:solidFill>
                <a:schemeClr val="bg1">
                  <a:lumMod val="50000"/>
                </a:schemeClr>
              </a:solidFill>
            </a:endParaRPr>
          </a:p>
        </p:txBody>
      </p:sp>
      <p:sp>
        <p:nvSpPr>
          <p:cNvPr id="14" name="Espace réservé du titre 1">
            <a:extLst>
              <a:ext uri="{FF2B5EF4-FFF2-40B4-BE49-F238E27FC236}">
                <a16:creationId xmlns:a16="http://schemas.microsoft.com/office/drawing/2014/main" id="{1502D9F9-80C2-D30F-8D8B-9F5A494EF69D}"/>
              </a:ext>
            </a:extLst>
          </p:cNvPr>
          <p:cNvSpPr>
            <a:spLocks noGrp="1"/>
          </p:cNvSpPr>
          <p:nvPr>
            <p:ph type="title"/>
          </p:nvPr>
        </p:nvSpPr>
        <p:spPr>
          <a:xfrm>
            <a:off x="727076" y="314036"/>
            <a:ext cx="10733087" cy="871827"/>
          </a:xfrm>
          <a:prstGeom prst="rect">
            <a:avLst/>
          </a:prstGeom>
        </p:spPr>
        <p:txBody>
          <a:bodyPr vert="horz" lIns="0" tIns="45720" rIns="91440" bIns="45720" rtlCol="0" anchor="t">
            <a:normAutofit/>
          </a:bodyPr>
          <a:lstStyle/>
          <a:p>
            <a:r>
              <a:rPr lang="fr-FR"/>
              <a:t>Modifiez le style du titre</a:t>
            </a:r>
            <a:endParaRPr lang="fr-FR" dirty="0"/>
          </a:p>
        </p:txBody>
      </p:sp>
      <p:pic>
        <p:nvPicPr>
          <p:cNvPr id="11" name="Image 10">
            <a:extLst>
              <a:ext uri="{FF2B5EF4-FFF2-40B4-BE49-F238E27FC236}">
                <a16:creationId xmlns:a16="http://schemas.microsoft.com/office/drawing/2014/main" id="{8B329AAF-3546-DCEA-619B-466FB9B544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666" r="82842" b="2802"/>
          <a:stretch/>
        </p:blipFill>
        <p:spPr>
          <a:xfrm>
            <a:off x="11647944" y="0"/>
            <a:ext cx="544056" cy="6858000"/>
          </a:xfrm>
          <a:prstGeom prst="rect">
            <a:avLst/>
          </a:prstGeom>
        </p:spPr>
      </p:pic>
      <p:sp>
        <p:nvSpPr>
          <p:cNvPr id="12" name="Espace réservé de la date 11">
            <a:extLst>
              <a:ext uri="{FF2B5EF4-FFF2-40B4-BE49-F238E27FC236}">
                <a16:creationId xmlns:a16="http://schemas.microsoft.com/office/drawing/2014/main" id="{AB8B2ECB-EC50-E1E8-3A70-D0DF5B546EB4}"/>
              </a:ext>
            </a:extLst>
          </p:cNvPr>
          <p:cNvSpPr>
            <a:spLocks noGrp="1"/>
          </p:cNvSpPr>
          <p:nvPr>
            <p:ph type="dt" sz="half" idx="10"/>
          </p:nvPr>
        </p:nvSpPr>
        <p:spPr/>
        <p:txBody>
          <a:bodyPr/>
          <a:lstStyle/>
          <a:p>
            <a:r>
              <a:rPr lang="fr-FR"/>
              <a:t>28/10/2022</a:t>
            </a:r>
            <a:endParaRPr lang="fr-FR" dirty="0"/>
          </a:p>
        </p:txBody>
      </p:sp>
      <p:sp>
        <p:nvSpPr>
          <p:cNvPr id="15" name="Espace réservé du pied de page 14">
            <a:extLst>
              <a:ext uri="{FF2B5EF4-FFF2-40B4-BE49-F238E27FC236}">
                <a16:creationId xmlns:a16="http://schemas.microsoft.com/office/drawing/2014/main" id="{38548604-3796-63A0-C437-28EAB17AD603}"/>
              </a:ext>
            </a:extLst>
          </p:cNvPr>
          <p:cNvSpPr>
            <a:spLocks noGrp="1"/>
          </p:cNvSpPr>
          <p:nvPr>
            <p:ph type="ftr" sz="quarter" idx="11"/>
          </p:nvPr>
        </p:nvSpPr>
        <p:spPr/>
        <p:txBody>
          <a:bodyPr/>
          <a:lstStyle/>
          <a:p>
            <a:r>
              <a:rPr lang="fr-FR"/>
              <a:t>Exemple de pied de page (A modifier dans l'onglet "Insertion"/"En-tête/Pied"</a:t>
            </a:r>
            <a:endParaRPr lang="fr-FR" dirty="0"/>
          </a:p>
        </p:txBody>
      </p:sp>
      <p:sp>
        <p:nvSpPr>
          <p:cNvPr id="16" name="Espace réservé du numéro de diapositive 15">
            <a:extLst>
              <a:ext uri="{FF2B5EF4-FFF2-40B4-BE49-F238E27FC236}">
                <a16:creationId xmlns:a16="http://schemas.microsoft.com/office/drawing/2014/main" id="{43A448DB-A450-22D2-9A30-CE94EAFD7623}"/>
              </a:ext>
            </a:extLst>
          </p:cNvPr>
          <p:cNvSpPr>
            <a:spLocks noGrp="1"/>
          </p:cNvSpPr>
          <p:nvPr>
            <p:ph type="sldNum" sz="quarter" idx="12"/>
          </p:nvPr>
        </p:nvSpPr>
        <p:spPr/>
        <p:txBody>
          <a:bodyPr/>
          <a:lstStyle/>
          <a:p>
            <a:fld id="{0CBC77A0-1F4E-42FF-9FFC-F45C3A64AF90}" type="slidenum">
              <a:rPr lang="fr-FR" smtClean="0"/>
              <a:pPr/>
              <a:t>‹#›</a:t>
            </a:fld>
            <a:endParaRPr lang="fr-FR" dirty="0"/>
          </a:p>
        </p:txBody>
      </p:sp>
    </p:spTree>
    <p:extLst>
      <p:ext uri="{BB962C8B-B14F-4D97-AF65-F5344CB8AC3E}">
        <p14:creationId xmlns:p14="http://schemas.microsoft.com/office/powerpoint/2010/main" val="654312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2B122C-7C32-00D5-5677-35CC8ABC8223}"/>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C297F72-9AE9-FCA1-E35C-172594739B42}"/>
              </a:ext>
            </a:extLst>
          </p:cNvPr>
          <p:cNvSpPr>
            <a:spLocks noGrp="1"/>
          </p:cNvSpPr>
          <p:nvPr>
            <p:ph type="title" hasCustomPrompt="1"/>
          </p:nvPr>
        </p:nvSpPr>
        <p:spPr>
          <a:xfrm>
            <a:off x="3771900" y="2171700"/>
            <a:ext cx="7688263" cy="2390775"/>
          </a:xfrm>
        </p:spPr>
        <p:txBody>
          <a:bodyPr anchor="b">
            <a:normAutofit/>
          </a:bodyPr>
          <a:lstStyle>
            <a:lvl1pPr>
              <a:defRPr sz="5400">
                <a:solidFill>
                  <a:schemeClr val="bg1"/>
                </a:solidFill>
              </a:defRPr>
            </a:lvl1pPr>
          </a:lstStyle>
          <a:p>
            <a:r>
              <a:rPr lang="fr-FR" dirty="0"/>
              <a:t>Titre de la partie</a:t>
            </a:r>
          </a:p>
        </p:txBody>
      </p:sp>
      <p:sp>
        <p:nvSpPr>
          <p:cNvPr id="3" name="Espace réservé du texte 2">
            <a:extLst>
              <a:ext uri="{FF2B5EF4-FFF2-40B4-BE49-F238E27FC236}">
                <a16:creationId xmlns:a16="http://schemas.microsoft.com/office/drawing/2014/main" id="{5E8D3273-E080-F9CC-63A9-0032F5C40FC7}"/>
              </a:ext>
            </a:extLst>
          </p:cNvPr>
          <p:cNvSpPr>
            <a:spLocks noGrp="1"/>
          </p:cNvSpPr>
          <p:nvPr>
            <p:ph type="body" idx="1"/>
          </p:nvPr>
        </p:nvSpPr>
        <p:spPr>
          <a:xfrm>
            <a:off x="3771900" y="4702628"/>
            <a:ext cx="7688263" cy="138702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E1D6D37F-6A1E-3B66-26C8-C0F17D653E9C}"/>
              </a:ext>
            </a:extLst>
          </p:cNvPr>
          <p:cNvSpPr>
            <a:spLocks noGrp="1"/>
          </p:cNvSpPr>
          <p:nvPr>
            <p:ph type="dt" sz="half" idx="10"/>
          </p:nvPr>
        </p:nvSpPr>
        <p:spPr/>
        <p:txBody>
          <a:bodyPr/>
          <a:lstStyle>
            <a:lvl1pPr>
              <a:defRPr>
                <a:solidFill>
                  <a:schemeClr val="bg1"/>
                </a:solidFill>
              </a:defRPr>
            </a:lvl1pPr>
          </a:lstStyle>
          <a:p>
            <a:r>
              <a:rPr lang="fr-FR"/>
              <a:t>28/10/2022</a:t>
            </a:r>
          </a:p>
        </p:txBody>
      </p:sp>
      <p:sp>
        <p:nvSpPr>
          <p:cNvPr id="5" name="Espace réservé du pied de page 4">
            <a:extLst>
              <a:ext uri="{FF2B5EF4-FFF2-40B4-BE49-F238E27FC236}">
                <a16:creationId xmlns:a16="http://schemas.microsoft.com/office/drawing/2014/main" id="{ACD2F82D-AC61-B9F7-103B-D5B5DE390A6A}"/>
              </a:ext>
            </a:extLst>
          </p:cNvPr>
          <p:cNvSpPr>
            <a:spLocks noGrp="1"/>
          </p:cNvSpPr>
          <p:nvPr>
            <p:ph type="ftr" sz="quarter" idx="11"/>
          </p:nvPr>
        </p:nvSpPr>
        <p:spPr/>
        <p:txBody>
          <a:bodyPr/>
          <a:lstStyle>
            <a:lvl1pPr>
              <a:defRPr>
                <a:solidFill>
                  <a:schemeClr val="bg1"/>
                </a:solidFill>
              </a:defRPr>
            </a:lvl1p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38DBE8A5-A5C2-8825-ACF1-34BE5DCD04B0}"/>
              </a:ext>
            </a:extLst>
          </p:cNvPr>
          <p:cNvSpPr>
            <a:spLocks noGrp="1"/>
          </p:cNvSpPr>
          <p:nvPr>
            <p:ph type="sldNum" sz="quarter" idx="12"/>
          </p:nvPr>
        </p:nvSpPr>
        <p:spPr/>
        <p:txBody>
          <a:bodyPr/>
          <a:lstStyle>
            <a:lvl1pPr>
              <a:defRPr>
                <a:solidFill>
                  <a:schemeClr val="bg1"/>
                </a:solidFill>
              </a:defRPr>
            </a:lvl1pPr>
          </a:lstStyle>
          <a:p>
            <a:fld id="{0CBC77A0-1F4E-42FF-9FFC-F45C3A64AF90}" type="slidenum">
              <a:rPr lang="fr-FR" smtClean="0"/>
              <a:pPr/>
              <a:t>‹#›</a:t>
            </a:fld>
            <a:endParaRPr lang="fr-FR"/>
          </a:p>
        </p:txBody>
      </p:sp>
      <p:sp>
        <p:nvSpPr>
          <p:cNvPr id="24" name="Espace réservé du texte 2">
            <a:extLst>
              <a:ext uri="{FF2B5EF4-FFF2-40B4-BE49-F238E27FC236}">
                <a16:creationId xmlns:a16="http://schemas.microsoft.com/office/drawing/2014/main" id="{CE5019BD-FEE2-4904-8DD7-C35C97AA3BF4}"/>
              </a:ext>
            </a:extLst>
          </p:cNvPr>
          <p:cNvSpPr>
            <a:spLocks noGrp="1"/>
          </p:cNvSpPr>
          <p:nvPr>
            <p:ph type="body" idx="13" hasCustomPrompt="1"/>
          </p:nvPr>
        </p:nvSpPr>
        <p:spPr>
          <a:xfrm>
            <a:off x="522288" y="2159000"/>
            <a:ext cx="2546350" cy="2673350"/>
          </a:xfrm>
        </p:spPr>
        <p:txBody>
          <a:bodyPr anchor="b">
            <a:noAutofit/>
          </a:bodyPr>
          <a:lstStyle>
            <a:lvl1pPr marL="0" indent="0" algn="r">
              <a:buNone/>
              <a:defRPr sz="135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0</a:t>
            </a:r>
          </a:p>
        </p:txBody>
      </p:sp>
      <p:sp>
        <p:nvSpPr>
          <p:cNvPr id="25" name="Rectangle 24">
            <a:extLst>
              <a:ext uri="{FF2B5EF4-FFF2-40B4-BE49-F238E27FC236}">
                <a16:creationId xmlns:a16="http://schemas.microsoft.com/office/drawing/2014/main" id="{2E988CD6-F875-5F20-CB25-53D3006C5582}"/>
              </a:ext>
            </a:extLst>
          </p:cNvPr>
          <p:cNvSpPr/>
          <p:nvPr userDrawn="1"/>
        </p:nvSpPr>
        <p:spPr>
          <a:xfrm>
            <a:off x="3151189" y="3987800"/>
            <a:ext cx="349250" cy="3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 de section</a:t>
            </a:r>
          </a:p>
        </p:txBody>
      </p:sp>
      <p:pic>
        <p:nvPicPr>
          <p:cNvPr id="26" name="PATTERN 14">
            <a:extLst>
              <a:ext uri="{FF2B5EF4-FFF2-40B4-BE49-F238E27FC236}">
                <a16:creationId xmlns:a16="http://schemas.microsoft.com/office/drawing/2014/main" id="{A9F2846A-9310-83E8-0175-AEDB4CD521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42" t="81597" r="4284" b="-1066"/>
          <a:stretch/>
        </p:blipFill>
        <p:spPr>
          <a:xfrm>
            <a:off x="0" y="0"/>
            <a:ext cx="12192001" cy="591852"/>
          </a:xfrm>
          <a:prstGeom prst="rect">
            <a:avLst/>
          </a:prstGeom>
        </p:spPr>
      </p:pic>
      <p:grpSp>
        <p:nvGrpSpPr>
          <p:cNvPr id="27" name="Group 12">
            <a:extLst>
              <a:ext uri="{FF2B5EF4-FFF2-40B4-BE49-F238E27FC236}">
                <a16:creationId xmlns:a16="http://schemas.microsoft.com/office/drawing/2014/main" id="{DFC7A27D-F544-3847-F87B-0DF45C44C0D3}"/>
              </a:ext>
            </a:extLst>
          </p:cNvPr>
          <p:cNvGrpSpPr>
            <a:grpSpLocks noChangeAspect="1"/>
          </p:cNvGrpSpPr>
          <p:nvPr userDrawn="1"/>
        </p:nvGrpSpPr>
        <p:grpSpPr bwMode="auto">
          <a:xfrm>
            <a:off x="266859" y="6343650"/>
            <a:ext cx="316707" cy="316707"/>
            <a:chOff x="461" y="3861"/>
            <a:chExt cx="304" cy="304"/>
          </a:xfrm>
        </p:grpSpPr>
        <p:sp>
          <p:nvSpPr>
            <p:cNvPr id="28" name="AutoShape 11">
              <a:extLst>
                <a:ext uri="{FF2B5EF4-FFF2-40B4-BE49-F238E27FC236}">
                  <a16:creationId xmlns:a16="http://schemas.microsoft.com/office/drawing/2014/main" id="{C581EC54-E4C7-2B85-765F-226E90ED37F9}"/>
                </a:ext>
              </a:extLst>
            </p:cNvPr>
            <p:cNvSpPr>
              <a:spLocks noChangeAspect="1" noChangeArrowheads="1" noTextEdit="1"/>
            </p:cNvSpPr>
            <p:nvPr userDrawn="1"/>
          </p:nvSpPr>
          <p:spPr bwMode="auto">
            <a:xfrm>
              <a:off x="461" y="3861"/>
              <a:ext cx="30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Rectangle 13">
              <a:extLst>
                <a:ext uri="{FF2B5EF4-FFF2-40B4-BE49-F238E27FC236}">
                  <a16:creationId xmlns:a16="http://schemas.microsoft.com/office/drawing/2014/main" id="{024FFC00-E238-123D-8547-D317547D5C21}"/>
                </a:ext>
              </a:extLst>
            </p:cNvPr>
            <p:cNvSpPr>
              <a:spLocks noChangeArrowheads="1"/>
            </p:cNvSpPr>
            <p:nvPr userDrawn="1"/>
          </p:nvSpPr>
          <p:spPr bwMode="auto">
            <a:xfrm>
              <a:off x="461" y="3861"/>
              <a:ext cx="304" cy="3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Rectangle 14">
              <a:extLst>
                <a:ext uri="{FF2B5EF4-FFF2-40B4-BE49-F238E27FC236}">
                  <a16:creationId xmlns:a16="http://schemas.microsoft.com/office/drawing/2014/main" id="{26FC7AA9-98AE-CF10-6510-FBB15BB6F6AD}"/>
                </a:ext>
              </a:extLst>
            </p:cNvPr>
            <p:cNvSpPr>
              <a:spLocks noChangeArrowheads="1"/>
            </p:cNvSpPr>
            <p:nvPr userDrawn="1"/>
          </p:nvSpPr>
          <p:spPr bwMode="auto">
            <a:xfrm>
              <a:off x="461" y="3861"/>
              <a:ext cx="30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5">
              <a:extLst>
                <a:ext uri="{FF2B5EF4-FFF2-40B4-BE49-F238E27FC236}">
                  <a16:creationId xmlns:a16="http://schemas.microsoft.com/office/drawing/2014/main" id="{485E328D-5058-4023-75AE-4DF8C1BAEBCA}"/>
                </a:ext>
              </a:extLst>
            </p:cNvPr>
            <p:cNvSpPr>
              <a:spLocks noEditPoints="1"/>
            </p:cNvSpPr>
            <p:nvPr userDrawn="1"/>
          </p:nvSpPr>
          <p:spPr bwMode="auto">
            <a:xfrm>
              <a:off x="518" y="3962"/>
              <a:ext cx="189" cy="72"/>
            </a:xfrm>
            <a:custGeom>
              <a:avLst/>
              <a:gdLst>
                <a:gd name="T0" fmla="*/ 498 w 498"/>
                <a:gd name="T1" fmla="*/ 96 h 190"/>
                <a:gd name="T2" fmla="*/ 415 w 498"/>
                <a:gd name="T3" fmla="*/ 0 h 190"/>
                <a:gd name="T4" fmla="*/ 350 w 498"/>
                <a:gd name="T5" fmla="*/ 13 h 190"/>
                <a:gd name="T6" fmla="*/ 348 w 498"/>
                <a:gd name="T7" fmla="*/ 37 h 190"/>
                <a:gd name="T8" fmla="*/ 413 w 498"/>
                <a:gd name="T9" fmla="*/ 21 h 190"/>
                <a:gd name="T10" fmla="*/ 463 w 498"/>
                <a:gd name="T11" fmla="*/ 43 h 190"/>
                <a:gd name="T12" fmla="*/ 335 w 498"/>
                <a:gd name="T13" fmla="*/ 141 h 190"/>
                <a:gd name="T14" fmla="*/ 252 w 498"/>
                <a:gd name="T15" fmla="*/ 169 h 190"/>
                <a:gd name="T16" fmla="*/ 199 w 498"/>
                <a:gd name="T17" fmla="*/ 147 h 190"/>
                <a:gd name="T18" fmla="*/ 320 w 498"/>
                <a:gd name="T19" fmla="*/ 34 h 190"/>
                <a:gd name="T20" fmla="*/ 251 w 498"/>
                <a:gd name="T21" fmla="*/ 0 h 190"/>
                <a:gd name="T22" fmla="*/ 188 w 498"/>
                <a:gd name="T23" fmla="*/ 24 h 190"/>
                <a:gd name="T24" fmla="*/ 165 w 498"/>
                <a:gd name="T25" fmla="*/ 98 h 190"/>
                <a:gd name="T26" fmla="*/ 173 w 498"/>
                <a:gd name="T27" fmla="*/ 140 h 190"/>
                <a:gd name="T28" fmla="*/ 85 w 498"/>
                <a:gd name="T29" fmla="*/ 169 h 190"/>
                <a:gd name="T30" fmla="*/ 19 w 498"/>
                <a:gd name="T31" fmla="*/ 95 h 190"/>
                <a:gd name="T32" fmla="*/ 85 w 498"/>
                <a:gd name="T33" fmla="*/ 21 h 190"/>
                <a:gd name="T34" fmla="*/ 150 w 498"/>
                <a:gd name="T35" fmla="*/ 37 h 190"/>
                <a:gd name="T36" fmla="*/ 148 w 498"/>
                <a:gd name="T37" fmla="*/ 13 h 190"/>
                <a:gd name="T38" fmla="*/ 87 w 498"/>
                <a:gd name="T39" fmla="*/ 0 h 190"/>
                <a:gd name="T40" fmla="*/ 0 w 498"/>
                <a:gd name="T41" fmla="*/ 95 h 190"/>
                <a:gd name="T42" fmla="*/ 86 w 498"/>
                <a:gd name="T43" fmla="*/ 190 h 190"/>
                <a:gd name="T44" fmla="*/ 182 w 498"/>
                <a:gd name="T45" fmla="*/ 159 h 190"/>
                <a:gd name="T46" fmla="*/ 251 w 498"/>
                <a:gd name="T47" fmla="*/ 190 h 190"/>
                <a:gd name="T48" fmla="*/ 338 w 498"/>
                <a:gd name="T49" fmla="*/ 164 h 190"/>
                <a:gd name="T50" fmla="*/ 411 w 498"/>
                <a:gd name="T51" fmla="*/ 190 h 190"/>
                <a:gd name="T52" fmla="*/ 477 w 498"/>
                <a:gd name="T53" fmla="*/ 163 h 190"/>
                <a:gd name="T54" fmla="*/ 478 w 498"/>
                <a:gd name="T55" fmla="*/ 185 h 190"/>
                <a:gd name="T56" fmla="*/ 498 w 498"/>
                <a:gd name="T57" fmla="*/ 189 h 190"/>
                <a:gd name="T58" fmla="*/ 498 w 498"/>
                <a:gd name="T59" fmla="*/ 96 h 190"/>
                <a:gd name="T60" fmla="*/ 184 w 498"/>
                <a:gd name="T61" fmla="*/ 107 h 190"/>
                <a:gd name="T62" fmla="*/ 201 w 498"/>
                <a:gd name="T63" fmla="*/ 39 h 190"/>
                <a:gd name="T64" fmla="*/ 251 w 498"/>
                <a:gd name="T65" fmla="*/ 19 h 190"/>
                <a:gd name="T66" fmla="*/ 297 w 498"/>
                <a:gd name="T67" fmla="*/ 37 h 190"/>
                <a:gd name="T68" fmla="*/ 261 w 498"/>
                <a:gd name="T69" fmla="*/ 78 h 190"/>
                <a:gd name="T70" fmla="*/ 190 w 498"/>
                <a:gd name="T71" fmla="*/ 128 h 190"/>
                <a:gd name="T72" fmla="*/ 184 w 498"/>
                <a:gd name="T73" fmla="*/ 107 h 190"/>
                <a:gd name="T74" fmla="*/ 462 w 498"/>
                <a:gd name="T75" fmla="*/ 151 h 190"/>
                <a:gd name="T76" fmla="*/ 411 w 498"/>
                <a:gd name="T77" fmla="*/ 170 h 190"/>
                <a:gd name="T78" fmla="*/ 356 w 498"/>
                <a:gd name="T79" fmla="*/ 151 h 190"/>
                <a:gd name="T80" fmla="*/ 472 w 498"/>
                <a:gd name="T81" fmla="*/ 60 h 190"/>
                <a:gd name="T82" fmla="*/ 479 w 498"/>
                <a:gd name="T83" fmla="*/ 83 h 190"/>
                <a:gd name="T84" fmla="*/ 462 w 498"/>
                <a:gd name="T85" fmla="*/ 15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8" h="190">
                  <a:moveTo>
                    <a:pt x="498" y="96"/>
                  </a:moveTo>
                  <a:cubicBezTo>
                    <a:pt x="498" y="6"/>
                    <a:pt x="430" y="0"/>
                    <a:pt x="415" y="0"/>
                  </a:cubicBezTo>
                  <a:cubicBezTo>
                    <a:pt x="393" y="0"/>
                    <a:pt x="372" y="4"/>
                    <a:pt x="350" y="13"/>
                  </a:cubicBezTo>
                  <a:cubicBezTo>
                    <a:pt x="348" y="37"/>
                    <a:pt x="348" y="37"/>
                    <a:pt x="348" y="37"/>
                  </a:cubicBezTo>
                  <a:cubicBezTo>
                    <a:pt x="357" y="33"/>
                    <a:pt x="385" y="21"/>
                    <a:pt x="413" y="21"/>
                  </a:cubicBezTo>
                  <a:cubicBezTo>
                    <a:pt x="435" y="21"/>
                    <a:pt x="452" y="28"/>
                    <a:pt x="463" y="43"/>
                  </a:cubicBezTo>
                  <a:cubicBezTo>
                    <a:pt x="387" y="82"/>
                    <a:pt x="342" y="114"/>
                    <a:pt x="335" y="141"/>
                  </a:cubicBezTo>
                  <a:cubicBezTo>
                    <a:pt x="316" y="154"/>
                    <a:pt x="282" y="169"/>
                    <a:pt x="252" y="169"/>
                  </a:cubicBezTo>
                  <a:cubicBezTo>
                    <a:pt x="219" y="169"/>
                    <a:pt x="205" y="155"/>
                    <a:pt x="199" y="147"/>
                  </a:cubicBezTo>
                  <a:cubicBezTo>
                    <a:pt x="282" y="91"/>
                    <a:pt x="325" y="59"/>
                    <a:pt x="320" y="34"/>
                  </a:cubicBezTo>
                  <a:cubicBezTo>
                    <a:pt x="315" y="11"/>
                    <a:pt x="281" y="0"/>
                    <a:pt x="251" y="0"/>
                  </a:cubicBezTo>
                  <a:cubicBezTo>
                    <a:pt x="219" y="0"/>
                    <a:pt x="198" y="13"/>
                    <a:pt x="188" y="24"/>
                  </a:cubicBezTo>
                  <a:cubicBezTo>
                    <a:pt x="172" y="41"/>
                    <a:pt x="164" y="66"/>
                    <a:pt x="165" y="98"/>
                  </a:cubicBezTo>
                  <a:cubicBezTo>
                    <a:pt x="165" y="112"/>
                    <a:pt x="168" y="127"/>
                    <a:pt x="173" y="140"/>
                  </a:cubicBezTo>
                  <a:cubicBezTo>
                    <a:pt x="160" y="148"/>
                    <a:pt x="125" y="169"/>
                    <a:pt x="85" y="169"/>
                  </a:cubicBezTo>
                  <a:cubicBezTo>
                    <a:pt x="38" y="169"/>
                    <a:pt x="19" y="132"/>
                    <a:pt x="19" y="95"/>
                  </a:cubicBezTo>
                  <a:cubicBezTo>
                    <a:pt x="19" y="59"/>
                    <a:pt x="37" y="21"/>
                    <a:pt x="85" y="21"/>
                  </a:cubicBezTo>
                  <a:cubicBezTo>
                    <a:pt x="113" y="21"/>
                    <a:pt x="140" y="32"/>
                    <a:pt x="150" y="37"/>
                  </a:cubicBezTo>
                  <a:cubicBezTo>
                    <a:pt x="148" y="13"/>
                    <a:pt x="148" y="13"/>
                    <a:pt x="148" y="13"/>
                  </a:cubicBezTo>
                  <a:cubicBezTo>
                    <a:pt x="130" y="6"/>
                    <a:pt x="107" y="0"/>
                    <a:pt x="87" y="0"/>
                  </a:cubicBezTo>
                  <a:cubicBezTo>
                    <a:pt x="7" y="0"/>
                    <a:pt x="0" y="67"/>
                    <a:pt x="0" y="95"/>
                  </a:cubicBezTo>
                  <a:cubicBezTo>
                    <a:pt x="0" y="122"/>
                    <a:pt x="7" y="190"/>
                    <a:pt x="86" y="190"/>
                  </a:cubicBezTo>
                  <a:cubicBezTo>
                    <a:pt x="134" y="190"/>
                    <a:pt x="175" y="164"/>
                    <a:pt x="182" y="159"/>
                  </a:cubicBezTo>
                  <a:cubicBezTo>
                    <a:pt x="187" y="168"/>
                    <a:pt x="208" y="190"/>
                    <a:pt x="251" y="190"/>
                  </a:cubicBezTo>
                  <a:cubicBezTo>
                    <a:pt x="286" y="190"/>
                    <a:pt x="325" y="173"/>
                    <a:pt x="338" y="164"/>
                  </a:cubicBezTo>
                  <a:cubicBezTo>
                    <a:pt x="346" y="175"/>
                    <a:pt x="362" y="190"/>
                    <a:pt x="411" y="190"/>
                  </a:cubicBezTo>
                  <a:cubicBezTo>
                    <a:pt x="444" y="190"/>
                    <a:pt x="464" y="179"/>
                    <a:pt x="477" y="163"/>
                  </a:cubicBezTo>
                  <a:cubicBezTo>
                    <a:pt x="477" y="171"/>
                    <a:pt x="478" y="179"/>
                    <a:pt x="478" y="185"/>
                  </a:cubicBezTo>
                  <a:cubicBezTo>
                    <a:pt x="498" y="189"/>
                    <a:pt x="498" y="189"/>
                    <a:pt x="498" y="189"/>
                  </a:cubicBezTo>
                  <a:cubicBezTo>
                    <a:pt x="497" y="168"/>
                    <a:pt x="498" y="97"/>
                    <a:pt x="498" y="96"/>
                  </a:cubicBezTo>
                  <a:moveTo>
                    <a:pt x="184" y="107"/>
                  </a:moveTo>
                  <a:cubicBezTo>
                    <a:pt x="184" y="107"/>
                    <a:pt x="178" y="65"/>
                    <a:pt x="201" y="39"/>
                  </a:cubicBezTo>
                  <a:cubicBezTo>
                    <a:pt x="212" y="26"/>
                    <a:pt x="229" y="19"/>
                    <a:pt x="251" y="19"/>
                  </a:cubicBezTo>
                  <a:cubicBezTo>
                    <a:pt x="275" y="19"/>
                    <a:pt x="295" y="28"/>
                    <a:pt x="297" y="37"/>
                  </a:cubicBezTo>
                  <a:cubicBezTo>
                    <a:pt x="299" y="44"/>
                    <a:pt x="292" y="53"/>
                    <a:pt x="261" y="78"/>
                  </a:cubicBezTo>
                  <a:cubicBezTo>
                    <a:pt x="261" y="78"/>
                    <a:pt x="230" y="105"/>
                    <a:pt x="190" y="128"/>
                  </a:cubicBezTo>
                  <a:cubicBezTo>
                    <a:pt x="187" y="122"/>
                    <a:pt x="185" y="115"/>
                    <a:pt x="184" y="107"/>
                  </a:cubicBezTo>
                  <a:moveTo>
                    <a:pt x="462" y="151"/>
                  </a:moveTo>
                  <a:cubicBezTo>
                    <a:pt x="450" y="164"/>
                    <a:pt x="433" y="170"/>
                    <a:pt x="411" y="170"/>
                  </a:cubicBezTo>
                  <a:cubicBezTo>
                    <a:pt x="361" y="170"/>
                    <a:pt x="356" y="151"/>
                    <a:pt x="356" y="151"/>
                  </a:cubicBezTo>
                  <a:cubicBezTo>
                    <a:pt x="350" y="140"/>
                    <a:pt x="367" y="116"/>
                    <a:pt x="472" y="60"/>
                  </a:cubicBezTo>
                  <a:cubicBezTo>
                    <a:pt x="475" y="67"/>
                    <a:pt x="477" y="75"/>
                    <a:pt x="479" y="83"/>
                  </a:cubicBezTo>
                  <a:cubicBezTo>
                    <a:pt x="479" y="83"/>
                    <a:pt x="484" y="125"/>
                    <a:pt x="462" y="15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Rectangle 16">
              <a:extLst>
                <a:ext uri="{FF2B5EF4-FFF2-40B4-BE49-F238E27FC236}">
                  <a16:creationId xmlns:a16="http://schemas.microsoft.com/office/drawing/2014/main" id="{B32124BB-315A-4642-3185-D0F09F05E9F3}"/>
                </a:ext>
              </a:extLst>
            </p:cNvPr>
            <p:cNvSpPr>
              <a:spLocks noChangeArrowheads="1"/>
            </p:cNvSpPr>
            <p:nvPr userDrawn="1"/>
          </p:nvSpPr>
          <p:spPr bwMode="auto">
            <a:xfrm>
              <a:off x="526" y="4057"/>
              <a:ext cx="174"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Rectangle 17">
              <a:extLst>
                <a:ext uri="{FF2B5EF4-FFF2-40B4-BE49-F238E27FC236}">
                  <a16:creationId xmlns:a16="http://schemas.microsoft.com/office/drawing/2014/main" id="{283D2C2C-F437-0747-2745-E4E3B6D20760}"/>
                </a:ext>
              </a:extLst>
            </p:cNvPr>
            <p:cNvSpPr>
              <a:spLocks noChangeArrowheads="1"/>
            </p:cNvSpPr>
            <p:nvPr userDrawn="1"/>
          </p:nvSpPr>
          <p:spPr bwMode="auto">
            <a:xfrm>
              <a:off x="526" y="4057"/>
              <a:ext cx="174" cy="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2605430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de section l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2B122C-7C32-00D5-5677-35CC8ABC8223}"/>
              </a:ext>
            </a:extLst>
          </p:cNvPr>
          <p:cNvSpPr/>
          <p:nvPr userDrawn="1"/>
        </p:nvSpPr>
        <p:spPr>
          <a:xfrm>
            <a:off x="5675086" y="0"/>
            <a:ext cx="6516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2E988CD6-F875-5F20-CB25-53D3006C5582}"/>
              </a:ext>
            </a:extLst>
          </p:cNvPr>
          <p:cNvSpPr/>
          <p:nvPr userDrawn="1"/>
        </p:nvSpPr>
        <p:spPr>
          <a:xfrm>
            <a:off x="3151189" y="3987800"/>
            <a:ext cx="349250" cy="349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solidFill>
            </a:endParaRPr>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 de section light</a:t>
            </a:r>
          </a:p>
        </p:txBody>
      </p:sp>
      <p:pic>
        <p:nvPicPr>
          <p:cNvPr id="8" name="PATTERN 14">
            <a:extLst>
              <a:ext uri="{FF2B5EF4-FFF2-40B4-BE49-F238E27FC236}">
                <a16:creationId xmlns:a16="http://schemas.microsoft.com/office/drawing/2014/main" id="{2582F57D-4CEF-BB5A-C74F-450386FD8E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065" t="80145" r="2860" b="-12214"/>
          <a:stretch/>
        </p:blipFill>
        <p:spPr>
          <a:xfrm>
            <a:off x="0" y="0"/>
            <a:ext cx="12192001" cy="974400"/>
          </a:xfrm>
          <a:prstGeom prst="rect">
            <a:avLst/>
          </a:prstGeom>
        </p:spPr>
      </p:pic>
      <p:sp>
        <p:nvSpPr>
          <p:cNvPr id="9" name="Espace réservé de la date 8">
            <a:extLst>
              <a:ext uri="{FF2B5EF4-FFF2-40B4-BE49-F238E27FC236}">
                <a16:creationId xmlns:a16="http://schemas.microsoft.com/office/drawing/2014/main" id="{4B8F1117-0C05-E4A8-4E70-E7172B08AAB0}"/>
              </a:ext>
            </a:extLst>
          </p:cNvPr>
          <p:cNvSpPr>
            <a:spLocks noGrp="1"/>
          </p:cNvSpPr>
          <p:nvPr>
            <p:ph type="dt" sz="half" idx="14"/>
          </p:nvPr>
        </p:nvSpPr>
        <p:spPr/>
        <p:txBody>
          <a:bodyPr/>
          <a:lstStyle/>
          <a:p>
            <a:r>
              <a:rPr lang="fr-FR"/>
              <a:t>28/10/2022</a:t>
            </a:r>
            <a:endParaRPr lang="fr-FR" dirty="0"/>
          </a:p>
        </p:txBody>
      </p:sp>
      <p:sp>
        <p:nvSpPr>
          <p:cNvPr id="10" name="Espace réservé du pied de page 9">
            <a:extLst>
              <a:ext uri="{FF2B5EF4-FFF2-40B4-BE49-F238E27FC236}">
                <a16:creationId xmlns:a16="http://schemas.microsoft.com/office/drawing/2014/main" id="{ABB4C71F-0E19-B583-5B43-59128B9CB247}"/>
              </a:ext>
            </a:extLst>
          </p:cNvPr>
          <p:cNvSpPr>
            <a:spLocks noGrp="1"/>
          </p:cNvSpPr>
          <p:nvPr>
            <p:ph type="ftr" sz="quarter" idx="15"/>
          </p:nvPr>
        </p:nvSpPr>
        <p:spPr/>
        <p:txBody>
          <a:bodyPr/>
          <a:lstStyle/>
          <a:p>
            <a:r>
              <a:rPr lang="fr-FR"/>
              <a:t>Exemple de pied de page (A modifier dans l'onglet "Insertion"/"En-tête/Pied"</a:t>
            </a:r>
            <a:endParaRPr lang="fr-FR" dirty="0"/>
          </a:p>
        </p:txBody>
      </p:sp>
      <p:sp>
        <p:nvSpPr>
          <p:cNvPr id="11" name="Espace réservé du numéro de diapositive 10">
            <a:extLst>
              <a:ext uri="{FF2B5EF4-FFF2-40B4-BE49-F238E27FC236}">
                <a16:creationId xmlns:a16="http://schemas.microsoft.com/office/drawing/2014/main" id="{3035A95C-D228-2D25-8FE9-AE69EC817782}"/>
              </a:ext>
            </a:extLst>
          </p:cNvPr>
          <p:cNvSpPr>
            <a:spLocks noGrp="1"/>
          </p:cNvSpPr>
          <p:nvPr>
            <p:ph type="sldNum" sz="quarter" idx="16"/>
          </p:nvPr>
        </p:nvSpPr>
        <p:spPr/>
        <p:txBody>
          <a:bodyPr/>
          <a:lstStyle/>
          <a:p>
            <a:fld id="{0CBC77A0-1F4E-42FF-9FFC-F45C3A64AF90}" type="slidenum">
              <a:rPr lang="fr-FR" smtClean="0"/>
              <a:pPr/>
              <a:t>‹#›</a:t>
            </a:fld>
            <a:endParaRPr lang="fr-FR" dirty="0"/>
          </a:p>
        </p:txBody>
      </p:sp>
      <p:sp>
        <p:nvSpPr>
          <p:cNvPr id="4" name="Titre 1">
            <a:extLst>
              <a:ext uri="{FF2B5EF4-FFF2-40B4-BE49-F238E27FC236}">
                <a16:creationId xmlns:a16="http://schemas.microsoft.com/office/drawing/2014/main" id="{F8613F5A-9984-C727-F600-CCBEDD585800}"/>
              </a:ext>
            </a:extLst>
          </p:cNvPr>
          <p:cNvSpPr>
            <a:spLocks noGrp="1"/>
          </p:cNvSpPr>
          <p:nvPr>
            <p:ph type="title" hasCustomPrompt="1"/>
          </p:nvPr>
        </p:nvSpPr>
        <p:spPr>
          <a:xfrm>
            <a:off x="3771900" y="2171700"/>
            <a:ext cx="7688263" cy="2390775"/>
          </a:xfrm>
        </p:spPr>
        <p:txBody>
          <a:bodyPr anchor="b">
            <a:normAutofit/>
          </a:bodyPr>
          <a:lstStyle>
            <a:lvl1pPr>
              <a:defRPr sz="5400">
                <a:solidFill>
                  <a:schemeClr val="tx1"/>
                </a:solidFill>
              </a:defRPr>
            </a:lvl1pPr>
          </a:lstStyle>
          <a:p>
            <a:r>
              <a:rPr lang="fr-FR" dirty="0"/>
              <a:t>Titre de la partie</a:t>
            </a:r>
          </a:p>
        </p:txBody>
      </p:sp>
      <p:sp>
        <p:nvSpPr>
          <p:cNvPr id="5" name="Espace réservé du texte 2">
            <a:extLst>
              <a:ext uri="{FF2B5EF4-FFF2-40B4-BE49-F238E27FC236}">
                <a16:creationId xmlns:a16="http://schemas.microsoft.com/office/drawing/2014/main" id="{E05DBD74-1959-0025-2022-DD6D5BC564E2}"/>
              </a:ext>
            </a:extLst>
          </p:cNvPr>
          <p:cNvSpPr>
            <a:spLocks noGrp="1"/>
          </p:cNvSpPr>
          <p:nvPr>
            <p:ph type="body" idx="1"/>
          </p:nvPr>
        </p:nvSpPr>
        <p:spPr>
          <a:xfrm>
            <a:off x="3771900" y="4702628"/>
            <a:ext cx="7688263" cy="1387021"/>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6" name="Espace réservé du texte 2">
            <a:extLst>
              <a:ext uri="{FF2B5EF4-FFF2-40B4-BE49-F238E27FC236}">
                <a16:creationId xmlns:a16="http://schemas.microsoft.com/office/drawing/2014/main" id="{BD0683F2-0083-B473-85FA-BF21CA1AA74F}"/>
              </a:ext>
            </a:extLst>
          </p:cNvPr>
          <p:cNvSpPr>
            <a:spLocks noGrp="1"/>
          </p:cNvSpPr>
          <p:nvPr>
            <p:ph type="body" idx="13" hasCustomPrompt="1"/>
          </p:nvPr>
        </p:nvSpPr>
        <p:spPr>
          <a:xfrm>
            <a:off x="522288" y="2159000"/>
            <a:ext cx="2546350" cy="2673350"/>
          </a:xfrm>
        </p:spPr>
        <p:txBody>
          <a:bodyPr anchor="b">
            <a:noAutofit/>
          </a:bodyPr>
          <a:lstStyle>
            <a:lvl1pPr marL="0" indent="0" algn="r">
              <a:buNone/>
              <a:defRPr sz="135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0</a:t>
            </a:r>
          </a:p>
        </p:txBody>
      </p:sp>
    </p:spTree>
    <p:extLst>
      <p:ext uri="{BB962C8B-B14F-4D97-AF65-F5344CB8AC3E}">
        <p14:creationId xmlns:p14="http://schemas.microsoft.com/office/powerpoint/2010/main" val="2195646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de section Gri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2B122C-7C32-00D5-5677-35CC8ABC8223}"/>
              </a:ext>
            </a:extLst>
          </p:cNvPr>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e la date 3">
            <a:extLst>
              <a:ext uri="{FF2B5EF4-FFF2-40B4-BE49-F238E27FC236}">
                <a16:creationId xmlns:a16="http://schemas.microsoft.com/office/drawing/2014/main" id="{E1D6D37F-6A1E-3B66-26C8-C0F17D653E9C}"/>
              </a:ext>
            </a:extLst>
          </p:cNvPr>
          <p:cNvSpPr>
            <a:spLocks noGrp="1"/>
          </p:cNvSpPr>
          <p:nvPr>
            <p:ph type="dt" sz="half" idx="10"/>
          </p:nvPr>
        </p:nvSpPr>
        <p:spPr/>
        <p:txBody>
          <a:bodyPr/>
          <a:lstStyle>
            <a:lvl1pPr>
              <a:defRPr>
                <a:solidFill>
                  <a:schemeClr val="bg1"/>
                </a:solidFill>
              </a:defRPr>
            </a:lvl1pPr>
          </a:lstStyle>
          <a:p>
            <a:r>
              <a:rPr lang="fr-FR"/>
              <a:t>28/10/2022</a:t>
            </a:r>
          </a:p>
        </p:txBody>
      </p:sp>
      <p:sp>
        <p:nvSpPr>
          <p:cNvPr id="5" name="Espace réservé du pied de page 4">
            <a:extLst>
              <a:ext uri="{FF2B5EF4-FFF2-40B4-BE49-F238E27FC236}">
                <a16:creationId xmlns:a16="http://schemas.microsoft.com/office/drawing/2014/main" id="{ACD2F82D-AC61-B9F7-103B-D5B5DE390A6A}"/>
              </a:ext>
            </a:extLst>
          </p:cNvPr>
          <p:cNvSpPr>
            <a:spLocks noGrp="1"/>
          </p:cNvSpPr>
          <p:nvPr>
            <p:ph type="ftr" sz="quarter" idx="11"/>
          </p:nvPr>
        </p:nvSpPr>
        <p:spPr/>
        <p:txBody>
          <a:bodyPr/>
          <a:lstStyle>
            <a:lvl1pPr>
              <a:defRPr>
                <a:solidFill>
                  <a:schemeClr val="bg1"/>
                </a:solidFill>
              </a:defRPr>
            </a:lvl1pPr>
          </a:lstStyle>
          <a:p>
            <a:r>
              <a:rPr lang="fr-FR"/>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38DBE8A5-A5C2-8825-ACF1-34BE5DCD04B0}"/>
              </a:ext>
            </a:extLst>
          </p:cNvPr>
          <p:cNvSpPr>
            <a:spLocks noGrp="1"/>
          </p:cNvSpPr>
          <p:nvPr>
            <p:ph type="sldNum" sz="quarter" idx="12"/>
          </p:nvPr>
        </p:nvSpPr>
        <p:spPr/>
        <p:txBody>
          <a:bodyPr/>
          <a:lstStyle>
            <a:lvl1pPr>
              <a:defRPr>
                <a:solidFill>
                  <a:schemeClr val="bg1"/>
                </a:solidFill>
              </a:defRPr>
            </a:lvl1pPr>
          </a:lstStyle>
          <a:p>
            <a:fld id="{0CBC77A0-1F4E-42FF-9FFC-F45C3A64AF90}" type="slidenum">
              <a:rPr lang="fr-FR" smtClean="0"/>
              <a:pPr/>
              <a:t>‹#›</a:t>
            </a:fld>
            <a:endParaRPr lang="fr-FR"/>
          </a:p>
        </p:txBody>
      </p:sp>
      <p:sp>
        <p:nvSpPr>
          <p:cNvPr id="25" name="Rectangle 24">
            <a:extLst>
              <a:ext uri="{FF2B5EF4-FFF2-40B4-BE49-F238E27FC236}">
                <a16:creationId xmlns:a16="http://schemas.microsoft.com/office/drawing/2014/main" id="{2E988CD6-F875-5F20-CB25-53D3006C5582}"/>
              </a:ext>
            </a:extLst>
          </p:cNvPr>
          <p:cNvSpPr/>
          <p:nvPr userDrawn="1"/>
        </p:nvSpPr>
        <p:spPr>
          <a:xfrm>
            <a:off x="3151189" y="3987800"/>
            <a:ext cx="349250" cy="349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BC10BA36-642C-D18A-73B5-1652743A0484}"/>
              </a:ext>
            </a:extLst>
          </p:cNvPr>
          <p:cNvSpPr txBox="1"/>
          <p:nvPr userDrawn="1"/>
        </p:nvSpPr>
        <p:spPr>
          <a:xfrm>
            <a:off x="-101600" y="-276999"/>
            <a:ext cx="12192000" cy="276999"/>
          </a:xfrm>
          <a:prstGeom prst="rect">
            <a:avLst/>
          </a:prstGeom>
          <a:noFill/>
        </p:spPr>
        <p:txBody>
          <a:bodyPr wrap="square" rtlCol="0">
            <a:spAutoFit/>
          </a:bodyPr>
          <a:lstStyle/>
          <a:p>
            <a:r>
              <a:rPr lang="fr-FR" sz="1200" dirty="0">
                <a:solidFill>
                  <a:schemeClr val="bg1">
                    <a:lumMod val="50000"/>
                  </a:schemeClr>
                </a:solidFill>
              </a:rPr>
              <a:t>Disposition : Titre de section Gris</a:t>
            </a:r>
          </a:p>
        </p:txBody>
      </p:sp>
      <p:pic>
        <p:nvPicPr>
          <p:cNvPr id="14" name="Logo CEA">
            <a:extLst>
              <a:ext uri="{FF2B5EF4-FFF2-40B4-BE49-F238E27FC236}">
                <a16:creationId xmlns:a16="http://schemas.microsoft.com/office/drawing/2014/main" id="{87F05716-C695-E053-1C8E-FF81717567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7897" y="6343650"/>
            <a:ext cx="365991" cy="365991"/>
          </a:xfrm>
          <a:prstGeom prst="rect">
            <a:avLst/>
          </a:prstGeom>
        </p:spPr>
      </p:pic>
      <p:pic>
        <p:nvPicPr>
          <p:cNvPr id="15" name="PATTERN 14">
            <a:extLst>
              <a:ext uri="{FF2B5EF4-FFF2-40B4-BE49-F238E27FC236}">
                <a16:creationId xmlns:a16="http://schemas.microsoft.com/office/drawing/2014/main" id="{A9F2846A-9310-83E8-0175-AEDB4CD521B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642" t="81597" r="4284" b="-1066"/>
          <a:stretch/>
        </p:blipFill>
        <p:spPr>
          <a:xfrm>
            <a:off x="0" y="0"/>
            <a:ext cx="12192001" cy="591852"/>
          </a:xfrm>
          <a:prstGeom prst="rect">
            <a:avLst/>
          </a:prstGeom>
        </p:spPr>
      </p:pic>
      <p:sp>
        <p:nvSpPr>
          <p:cNvPr id="8" name="Titre 1">
            <a:extLst>
              <a:ext uri="{FF2B5EF4-FFF2-40B4-BE49-F238E27FC236}">
                <a16:creationId xmlns:a16="http://schemas.microsoft.com/office/drawing/2014/main" id="{4805F626-181E-BCC6-1382-C547F81E4E7B}"/>
              </a:ext>
            </a:extLst>
          </p:cNvPr>
          <p:cNvSpPr>
            <a:spLocks noGrp="1"/>
          </p:cNvSpPr>
          <p:nvPr>
            <p:ph type="title" hasCustomPrompt="1"/>
          </p:nvPr>
        </p:nvSpPr>
        <p:spPr>
          <a:xfrm>
            <a:off x="3771900" y="2171700"/>
            <a:ext cx="7688263" cy="2390775"/>
          </a:xfrm>
        </p:spPr>
        <p:txBody>
          <a:bodyPr anchor="b">
            <a:normAutofit/>
          </a:bodyPr>
          <a:lstStyle>
            <a:lvl1pPr>
              <a:defRPr sz="5400">
                <a:solidFill>
                  <a:schemeClr val="bg1"/>
                </a:solidFill>
              </a:defRPr>
            </a:lvl1pPr>
          </a:lstStyle>
          <a:p>
            <a:r>
              <a:rPr lang="fr-FR" dirty="0"/>
              <a:t>Titre de la partie</a:t>
            </a:r>
          </a:p>
        </p:txBody>
      </p:sp>
      <p:sp>
        <p:nvSpPr>
          <p:cNvPr id="9" name="Espace réservé du texte 2">
            <a:extLst>
              <a:ext uri="{FF2B5EF4-FFF2-40B4-BE49-F238E27FC236}">
                <a16:creationId xmlns:a16="http://schemas.microsoft.com/office/drawing/2014/main" id="{CF5C4E32-AAC2-242C-F6B9-3F8CFBDB1B6A}"/>
              </a:ext>
            </a:extLst>
          </p:cNvPr>
          <p:cNvSpPr>
            <a:spLocks noGrp="1"/>
          </p:cNvSpPr>
          <p:nvPr>
            <p:ph type="body" idx="1"/>
          </p:nvPr>
        </p:nvSpPr>
        <p:spPr>
          <a:xfrm>
            <a:off x="3771900" y="4702628"/>
            <a:ext cx="7688263" cy="138702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0" name="Espace réservé du texte 2">
            <a:extLst>
              <a:ext uri="{FF2B5EF4-FFF2-40B4-BE49-F238E27FC236}">
                <a16:creationId xmlns:a16="http://schemas.microsoft.com/office/drawing/2014/main" id="{28AA9B25-BFB9-155C-3383-B48A6E03F6A7}"/>
              </a:ext>
            </a:extLst>
          </p:cNvPr>
          <p:cNvSpPr>
            <a:spLocks noGrp="1"/>
          </p:cNvSpPr>
          <p:nvPr>
            <p:ph type="body" idx="13" hasCustomPrompt="1"/>
          </p:nvPr>
        </p:nvSpPr>
        <p:spPr>
          <a:xfrm>
            <a:off x="522288" y="2159000"/>
            <a:ext cx="2546350" cy="2673350"/>
          </a:xfrm>
        </p:spPr>
        <p:txBody>
          <a:bodyPr anchor="b">
            <a:noAutofit/>
          </a:bodyPr>
          <a:lstStyle>
            <a:lvl1pPr marL="0" indent="0" algn="r">
              <a:buNone/>
              <a:defRPr sz="135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0</a:t>
            </a:r>
          </a:p>
        </p:txBody>
      </p:sp>
    </p:spTree>
    <p:extLst>
      <p:ext uri="{BB962C8B-B14F-4D97-AF65-F5344CB8AC3E}">
        <p14:creationId xmlns:p14="http://schemas.microsoft.com/office/powerpoint/2010/main" val="4860250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502D9F9-80C2-D30F-8D8B-9F5A494EF69D}"/>
              </a:ext>
            </a:extLst>
          </p:cNvPr>
          <p:cNvSpPr>
            <a:spLocks noGrp="1"/>
          </p:cNvSpPr>
          <p:nvPr>
            <p:ph type="title"/>
          </p:nvPr>
        </p:nvSpPr>
        <p:spPr>
          <a:xfrm>
            <a:off x="731838" y="314036"/>
            <a:ext cx="10728325" cy="871827"/>
          </a:xfrm>
          <a:prstGeom prst="rect">
            <a:avLst/>
          </a:prstGeom>
        </p:spPr>
        <p:txBody>
          <a:bodyPr vert="horz" lIns="0" tIns="45720" rIns="0" bIns="45720" rtlCol="0" anchor="t">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8E62F5FE-77B2-23B0-C532-AEB2E287C5B6}"/>
              </a:ext>
            </a:extLst>
          </p:cNvPr>
          <p:cNvSpPr>
            <a:spLocks noGrp="1"/>
          </p:cNvSpPr>
          <p:nvPr>
            <p:ph type="body" idx="1"/>
          </p:nvPr>
        </p:nvSpPr>
        <p:spPr>
          <a:xfrm>
            <a:off x="731838" y="1381125"/>
            <a:ext cx="10728325" cy="4532313"/>
          </a:xfrm>
          <a:prstGeom prst="rect">
            <a:avLst/>
          </a:prstGeom>
        </p:spPr>
        <p:txBody>
          <a:bodyPr vert="horz" lIns="0" tIns="45720" rIns="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39023659-435A-02ED-1399-865530A10F2A}"/>
              </a:ext>
            </a:extLst>
          </p:cNvPr>
          <p:cNvSpPr>
            <a:spLocks noGrp="1"/>
          </p:cNvSpPr>
          <p:nvPr>
            <p:ph type="dt" sz="half" idx="2"/>
          </p:nvPr>
        </p:nvSpPr>
        <p:spPr>
          <a:xfrm>
            <a:off x="9626600" y="6343650"/>
            <a:ext cx="1016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fr-FR"/>
              <a:t>28/10/2022</a:t>
            </a:r>
            <a:endParaRPr lang="fr-FR" dirty="0"/>
          </a:p>
        </p:txBody>
      </p:sp>
      <p:sp>
        <p:nvSpPr>
          <p:cNvPr id="5" name="Espace réservé du pied de page 4">
            <a:extLst>
              <a:ext uri="{FF2B5EF4-FFF2-40B4-BE49-F238E27FC236}">
                <a16:creationId xmlns:a16="http://schemas.microsoft.com/office/drawing/2014/main" id="{75C35D0C-47E7-5C23-F3E1-F607F10E2CE5}"/>
              </a:ext>
            </a:extLst>
          </p:cNvPr>
          <p:cNvSpPr>
            <a:spLocks noGrp="1"/>
          </p:cNvSpPr>
          <p:nvPr>
            <p:ph type="ftr" sz="quarter" idx="3"/>
          </p:nvPr>
        </p:nvSpPr>
        <p:spPr>
          <a:xfrm>
            <a:off x="736600" y="6343650"/>
            <a:ext cx="8839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Exemple de pied de page (A modifier dans l'onglet "Insertion"/"En-tête/Pied"</a:t>
            </a:r>
          </a:p>
        </p:txBody>
      </p:sp>
      <p:sp>
        <p:nvSpPr>
          <p:cNvPr id="6" name="Espace réservé du numéro de diapositive 5">
            <a:extLst>
              <a:ext uri="{FF2B5EF4-FFF2-40B4-BE49-F238E27FC236}">
                <a16:creationId xmlns:a16="http://schemas.microsoft.com/office/drawing/2014/main" id="{4D08E43D-0343-547B-3EBE-C6B616E5AC34}"/>
              </a:ext>
            </a:extLst>
          </p:cNvPr>
          <p:cNvSpPr>
            <a:spLocks noGrp="1"/>
          </p:cNvSpPr>
          <p:nvPr>
            <p:ph type="sldNum" sz="quarter" idx="4"/>
          </p:nvPr>
        </p:nvSpPr>
        <p:spPr>
          <a:xfrm>
            <a:off x="10999334" y="6343650"/>
            <a:ext cx="693738" cy="365125"/>
          </a:xfrm>
          <a:prstGeom prst="rect">
            <a:avLst/>
          </a:prstGeom>
        </p:spPr>
        <p:txBody>
          <a:bodyPr vert="horz" lIns="91440" tIns="45720" rIns="91440" bIns="45720" rtlCol="0" anchor="ctr"/>
          <a:lstStyle>
            <a:lvl1pPr algn="r">
              <a:defRPr sz="1200" b="1">
                <a:solidFill>
                  <a:schemeClr val="tx2"/>
                </a:solidFill>
                <a:latin typeface="+mn-lt"/>
              </a:defRPr>
            </a:lvl1pPr>
          </a:lstStyle>
          <a:p>
            <a:fld id="{0CBC77A0-1F4E-42FF-9FFC-F45C3A64AF90}" type="slidenum">
              <a:rPr lang="fr-FR" smtClean="0"/>
              <a:pPr/>
              <a:t>‹#›</a:t>
            </a:fld>
            <a:endParaRPr lang="fr-FR" dirty="0"/>
          </a:p>
        </p:txBody>
      </p:sp>
      <p:pic>
        <p:nvPicPr>
          <p:cNvPr id="7" name="Logo CEA">
            <a:extLst>
              <a:ext uri="{FF2B5EF4-FFF2-40B4-BE49-F238E27FC236}">
                <a16:creationId xmlns:a16="http://schemas.microsoft.com/office/drawing/2014/main" id="{87F05716-C695-E053-1C8E-FF8171756741}"/>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a:off x="257897" y="6343650"/>
            <a:ext cx="365991" cy="365991"/>
          </a:xfrm>
          <a:prstGeom prst="rect">
            <a:avLst/>
          </a:prstGeom>
        </p:spPr>
      </p:pic>
      <p:pic>
        <p:nvPicPr>
          <p:cNvPr id="10" name="PATTERN CARRE DECAL" hidden="1">
            <a:extLst>
              <a:ext uri="{FF2B5EF4-FFF2-40B4-BE49-F238E27FC236}">
                <a16:creationId xmlns:a16="http://schemas.microsoft.com/office/drawing/2014/main" id="{57B8022F-6BAC-B272-714C-3051A2DF826F}"/>
              </a:ext>
            </a:extLst>
          </p:cNvPr>
          <p:cNvPicPr>
            <a:picLocks noChangeAspect="1"/>
          </p:cNvPicPr>
          <p:nvPr userDrawn="1"/>
        </p:nvPicPr>
        <p:blipFill rotWithShape="1">
          <a:blip r:embed="rId40" cstate="screen">
            <a:duotone>
              <a:prstClr val="black"/>
              <a:srgbClr val="D9C3A5">
                <a:tint val="50000"/>
                <a:satMod val="180000"/>
              </a:srgbClr>
            </a:duotone>
            <a:extLst>
              <a:ext uri="{28A0092B-C50C-407E-A947-70E740481C1C}">
                <a14:useLocalDpi xmlns:a14="http://schemas.microsoft.com/office/drawing/2010/main"/>
              </a:ext>
            </a:extLst>
          </a:blip>
          <a:srcRect t="19705" r="39861" b="-1"/>
          <a:stretch/>
        </p:blipFill>
        <p:spPr>
          <a:xfrm>
            <a:off x="7446433" y="-1"/>
            <a:ext cx="4745567" cy="4169655"/>
          </a:xfrm>
          <a:prstGeom prst="rect">
            <a:avLst/>
          </a:prstGeom>
        </p:spPr>
      </p:pic>
    </p:spTree>
    <p:extLst>
      <p:ext uri="{BB962C8B-B14F-4D97-AF65-F5344CB8AC3E}">
        <p14:creationId xmlns:p14="http://schemas.microsoft.com/office/powerpoint/2010/main" val="256438653"/>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60" r:id="rId3"/>
    <p:sldLayoutId id="2147483661" r:id="rId4"/>
    <p:sldLayoutId id="2147483664" r:id="rId5"/>
    <p:sldLayoutId id="2147483665" r:id="rId6"/>
    <p:sldLayoutId id="2147483651" r:id="rId7"/>
    <p:sldLayoutId id="2147483683" r:id="rId8"/>
    <p:sldLayoutId id="2147483678" r:id="rId9"/>
    <p:sldLayoutId id="2147483676" r:id="rId10"/>
    <p:sldLayoutId id="2147483650" r:id="rId11"/>
    <p:sldLayoutId id="2147483666" r:id="rId12"/>
    <p:sldLayoutId id="2147483669" r:id="rId13"/>
    <p:sldLayoutId id="2147483653" r:id="rId14"/>
    <p:sldLayoutId id="2147483685" r:id="rId15"/>
    <p:sldLayoutId id="2147483684" r:id="rId16"/>
    <p:sldLayoutId id="2147483671" r:id="rId17"/>
    <p:sldLayoutId id="2147483690" r:id="rId18"/>
    <p:sldLayoutId id="2147483672" r:id="rId19"/>
    <p:sldLayoutId id="2147483687" r:id="rId20"/>
    <p:sldLayoutId id="2147483686" r:id="rId21"/>
    <p:sldLayoutId id="2147483654" r:id="rId22"/>
    <p:sldLayoutId id="2147483655" r:id="rId23"/>
    <p:sldLayoutId id="2147483691" r:id="rId24"/>
    <p:sldLayoutId id="2147483692" r:id="rId25"/>
    <p:sldLayoutId id="2147483667" r:id="rId26"/>
    <p:sldLayoutId id="2147483673" r:id="rId27"/>
    <p:sldLayoutId id="2147483674" r:id="rId28"/>
    <p:sldLayoutId id="2147483675" r:id="rId29"/>
    <p:sldLayoutId id="2147483681" r:id="rId30"/>
    <p:sldLayoutId id="2147483682" r:id="rId31"/>
    <p:sldLayoutId id="2147483693" r:id="rId32"/>
    <p:sldLayoutId id="2147483688" r:id="rId33"/>
    <p:sldLayoutId id="2147483689" r:id="rId34"/>
    <p:sldLayoutId id="2147483662" r:id="rId35"/>
    <p:sldLayoutId id="2147483694" r:id="rId36"/>
    <p:sldLayoutId id="2147483668" r:id="rId37"/>
  </p:sldLayoutIdLst>
  <p:hf hdr="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59" userDrawn="1">
          <p15:clr>
            <a:srgbClr val="F26B43"/>
          </p15:clr>
        </p15:guide>
        <p15:guide id="2" orient="horz" pos="3861" userDrawn="1">
          <p15:clr>
            <a:srgbClr val="F26B43"/>
          </p15:clr>
        </p15:guide>
        <p15:guide id="3" pos="461" userDrawn="1">
          <p15:clr>
            <a:srgbClr val="F26B43"/>
          </p15:clr>
        </p15:guide>
        <p15:guide id="4" pos="7219" userDrawn="1">
          <p15:clr>
            <a:srgbClr val="F26B43"/>
          </p15:clr>
        </p15:guide>
        <p15:guide id="7" orient="horz" pos="37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1.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60.png"/><Relationship Id="rId2" Type="http://schemas.openxmlformats.org/officeDocument/2006/relationships/image" Target="../media/image27.jpg"/><Relationship Id="rId1" Type="http://schemas.openxmlformats.org/officeDocument/2006/relationships/slideLayout" Target="../slideLayouts/slideLayout14.xml"/><Relationship Id="rId6" Type="http://schemas.openxmlformats.org/officeDocument/2006/relationships/image" Target="../media/image15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package" Target="../embeddings/Microsoft_Excel_Worksheet.xlsx"/><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4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40.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11.xml"/><Relationship Id="rId5" Type="http://schemas.openxmlformats.org/officeDocument/2006/relationships/image" Target="../media/image510.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90.png"/><Relationship Id="rId7" Type="http://schemas.openxmlformats.org/officeDocument/2006/relationships/image" Target="../media/image600.png"/><Relationship Id="rId2" Type="http://schemas.openxmlformats.org/officeDocument/2006/relationships/image" Target="../media/image580.png"/><Relationship Id="rId1" Type="http://schemas.openxmlformats.org/officeDocument/2006/relationships/slideLayout" Target="../slideLayouts/slideLayout11.xml"/><Relationship Id="rId6" Type="http://schemas.openxmlformats.org/officeDocument/2006/relationships/image" Target="../media/image76.png"/><Relationship Id="rId9" Type="http://schemas.openxmlformats.org/officeDocument/2006/relationships/image" Target="../media/image6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17.png"/><Relationship Id="rId1" Type="http://schemas.openxmlformats.org/officeDocument/2006/relationships/slideLayout" Target="../slideLayouts/slideLayout2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29F44-1983-5C84-836C-29E0780A2BD4}"/>
              </a:ext>
            </a:extLst>
          </p:cNvPr>
          <p:cNvSpPr>
            <a:spLocks noGrp="1"/>
          </p:cNvSpPr>
          <p:nvPr>
            <p:ph type="ctrTitle"/>
          </p:nvPr>
        </p:nvSpPr>
        <p:spPr>
          <a:xfrm>
            <a:off x="1715721" y="2667686"/>
            <a:ext cx="9119920" cy="1522628"/>
          </a:xfrm>
        </p:spPr>
        <p:txBody>
          <a:bodyPr>
            <a:normAutofit fontScale="90000"/>
          </a:bodyPr>
          <a:lstStyle/>
          <a:p>
            <a:pPr algn="ctr"/>
            <a:r>
              <a:rPr lang="fr-FR" dirty="0">
                <a:latin typeface="Arial Black" panose="020B0A04020102020204" pitchFamily="34" charset="0"/>
              </a:rPr>
              <a:t>Impact des Paramètres Physiques sur la Réponse Sismique des Structures : </a:t>
            </a:r>
            <a:br>
              <a:rPr lang="fr-FR" dirty="0">
                <a:latin typeface="Arial Black" panose="020B0A04020102020204" pitchFamily="34" charset="0"/>
              </a:rPr>
            </a:br>
            <a:r>
              <a:rPr lang="fr-FR" dirty="0">
                <a:latin typeface="Arial" panose="020B0604020202020204" pitchFamily="34" charset="0"/>
                <a:cs typeface="Arial" panose="020B0604020202020204" pitchFamily="34" charset="0"/>
              </a:rPr>
              <a:t>Une Approche par Apprentissage Automatique de l’Interaction Sol–Fondation–Structure</a:t>
            </a:r>
          </a:p>
        </p:txBody>
      </p:sp>
      <p:sp>
        <p:nvSpPr>
          <p:cNvPr id="3" name="Sous-titre 2">
            <a:extLst>
              <a:ext uri="{FF2B5EF4-FFF2-40B4-BE49-F238E27FC236}">
                <a16:creationId xmlns:a16="http://schemas.microsoft.com/office/drawing/2014/main" id="{1237B58D-9A96-1DE6-DF53-DC32490889DF}"/>
              </a:ext>
            </a:extLst>
          </p:cNvPr>
          <p:cNvSpPr>
            <a:spLocks noGrp="1"/>
          </p:cNvSpPr>
          <p:nvPr>
            <p:ph type="subTitle" idx="1"/>
          </p:nvPr>
        </p:nvSpPr>
        <p:spPr>
          <a:xfrm>
            <a:off x="3855242" y="4534804"/>
            <a:ext cx="4481515" cy="455175"/>
          </a:xfrm>
        </p:spPr>
        <p:txBody>
          <a:bodyPr>
            <a:noAutofit/>
          </a:bodyPr>
          <a:lstStyle/>
          <a:p>
            <a:pPr algn="ctr"/>
            <a:r>
              <a:rPr lang="fr-FR" sz="1600" b="1" dirty="0">
                <a:latin typeface="Arial" panose="020B0604020202020204" pitchFamily="34" charset="0"/>
                <a:cs typeface="Arial" panose="020B0604020202020204" pitchFamily="34" charset="0"/>
              </a:rPr>
              <a:t>Elio BOU SERHAL</a:t>
            </a:r>
          </a:p>
          <a:p>
            <a:pPr algn="ctr"/>
            <a:endParaRPr lang="fr-FR" sz="1600" dirty="0">
              <a:latin typeface="Arial" panose="020B0604020202020204" pitchFamily="34" charset="0"/>
              <a:cs typeface="Arial" panose="020B0604020202020204" pitchFamily="34" charset="0"/>
            </a:endParaRPr>
          </a:p>
          <a:p>
            <a:pPr algn="ctr"/>
            <a:r>
              <a:rPr lang="fr-FR" sz="1600" dirty="0">
                <a:latin typeface="Arial" panose="020B0604020202020204" pitchFamily="34" charset="0"/>
                <a:cs typeface="Arial" panose="020B0604020202020204" pitchFamily="34" charset="0"/>
              </a:rPr>
              <a:t>Encadrante : Reine FARES</a:t>
            </a:r>
          </a:p>
          <a:p>
            <a:pPr algn="ctr"/>
            <a:r>
              <a:rPr lang="fr-FR" sz="1600" dirty="0">
                <a:latin typeface="Arial" panose="020B0604020202020204" pitchFamily="34" charset="0"/>
                <a:cs typeface="Arial" panose="020B0604020202020204" pitchFamily="34" charset="0"/>
              </a:rPr>
              <a:t>Laboratoire étude mécanique sismique </a:t>
            </a:r>
          </a:p>
          <a:p>
            <a:pPr algn="ctr"/>
            <a:r>
              <a:rPr lang="fr-FR" sz="1600" dirty="0">
                <a:latin typeface="Arial" panose="020B0604020202020204" pitchFamily="34" charset="0"/>
                <a:cs typeface="Arial" panose="020B0604020202020204" pitchFamily="34" charset="0"/>
              </a:rPr>
              <a:t>DES/ISAS/SM2S/SEMT </a:t>
            </a:r>
          </a:p>
        </p:txBody>
      </p:sp>
      <p:sp>
        <p:nvSpPr>
          <p:cNvPr id="5" name="ZoneTexte 4">
            <a:extLst>
              <a:ext uri="{FF2B5EF4-FFF2-40B4-BE49-F238E27FC236}">
                <a16:creationId xmlns:a16="http://schemas.microsoft.com/office/drawing/2014/main" id="{67A6B551-D773-4058-BB48-C66BA93319C9}"/>
              </a:ext>
            </a:extLst>
          </p:cNvPr>
          <p:cNvSpPr txBox="1"/>
          <p:nvPr/>
        </p:nvSpPr>
        <p:spPr>
          <a:xfrm>
            <a:off x="8754891" y="6359596"/>
            <a:ext cx="2599764" cy="338554"/>
          </a:xfrm>
          <a:prstGeom prst="rect">
            <a:avLst/>
          </a:prstGeom>
          <a:noFill/>
        </p:spPr>
        <p:txBody>
          <a:bodyPr wrap="square" rtlCol="0">
            <a:spAutoFit/>
          </a:bodyPr>
          <a:lstStyle/>
          <a:p>
            <a:pPr algn="ctr"/>
            <a:r>
              <a:rPr lang="fr-FR" sz="1600" dirty="0">
                <a:latin typeface="Arial" panose="020B0604020202020204" pitchFamily="34" charset="0"/>
                <a:cs typeface="Arial" panose="020B0604020202020204" pitchFamily="34" charset="0"/>
              </a:rPr>
              <a:t>25/09/2025</a:t>
            </a:r>
          </a:p>
        </p:txBody>
      </p:sp>
      <p:pic>
        <p:nvPicPr>
          <p:cNvPr id="1026" name="Picture 2">
            <a:extLst>
              <a:ext uri="{FF2B5EF4-FFF2-40B4-BE49-F238E27FC236}">
                <a16:creationId xmlns:a16="http://schemas.microsoft.com/office/drawing/2014/main" id="{A67A26E4-9ED4-C8C4-13F2-29ED85F23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557" y="924921"/>
            <a:ext cx="3475599" cy="94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12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Espace réservé du contenu 6">
                <a:extLst>
                  <a:ext uri="{FF2B5EF4-FFF2-40B4-BE49-F238E27FC236}">
                    <a16:creationId xmlns:a16="http://schemas.microsoft.com/office/drawing/2014/main" id="{69904E05-C7BF-272F-1F49-76572513FD57}"/>
                  </a:ext>
                </a:extLst>
              </p:cNvPr>
              <p:cNvSpPr>
                <a:spLocks noGrp="1"/>
              </p:cNvSpPr>
              <p:nvPr>
                <p:ph idx="1"/>
              </p:nvPr>
            </p:nvSpPr>
            <p:spPr>
              <a:xfrm>
                <a:off x="51294" y="682334"/>
                <a:ext cx="6365836" cy="5219820"/>
              </a:xfrm>
            </p:spPr>
            <p:txBody>
              <a:bodyPr numCol="1">
                <a:noAutofit/>
              </a:bodyPr>
              <a:lstStyle/>
              <a:p>
                <a:pPr lvl="1"/>
                <a:r>
                  <a:rPr lang="fr-FR" sz="1400" dirty="0"/>
                  <a:t>Objectif : </a:t>
                </a:r>
                <a:r>
                  <a:rPr lang="fr-FR" sz="1400" b="1" dirty="0"/>
                  <a:t>Optimiser une fonction de perte </a:t>
                </a:r>
                <a:r>
                  <a:rPr lang="fr-FR" sz="1400" dirty="0"/>
                  <a:t>en ajoutant des modèles faibles dans la direction du </a:t>
                </a:r>
                <a:r>
                  <a:rPr lang="fr-FR" sz="1400" b="1" dirty="0"/>
                  <a:t>gradient </a:t>
                </a:r>
                <a:r>
                  <a:rPr lang="en-US" sz="1400" b="1" dirty="0" err="1"/>
                  <a:t>négatif</a:t>
                </a:r>
                <a:r>
                  <a:rPr lang="en-US" sz="1400" b="1" dirty="0"/>
                  <a:t> </a:t>
                </a:r>
                <a:r>
                  <a:rPr lang="en-US" sz="1400" dirty="0"/>
                  <a:t>(DG) </a:t>
                </a:r>
              </a:p>
              <a:p>
                <a:pPr marL="0" lvl="1" indent="0">
                  <a:spcBef>
                    <a:spcPts val="0"/>
                  </a:spcBef>
                  <a:buNone/>
                </a:pPr>
                <a:endParaRPr lang="fr-FR" sz="1400" dirty="0"/>
              </a:p>
              <a:p>
                <a:pPr lvl="1">
                  <a:spcBef>
                    <a:spcPts val="0"/>
                  </a:spcBef>
                </a:pPr>
                <a:r>
                  <a:rPr lang="fr-FR" sz="1400" dirty="0"/>
                  <a:t>Étapes principales :</a:t>
                </a:r>
              </a:p>
              <a:p>
                <a:pPr marL="884238" lvl="3" indent="-342900">
                  <a:spcBef>
                    <a:spcPts val="0"/>
                  </a:spcBef>
                  <a:buFont typeface="+mj-lt"/>
                  <a:buAutoNum type="arabicPeriod"/>
                </a:pPr>
                <a:r>
                  <a:rPr lang="fr-FR" sz="1400" dirty="0"/>
                  <a:t>Initialiser</a:t>
                </a:r>
              </a:p>
              <a:p>
                <a:pPr marL="884238" lvl="3" indent="-342900">
                  <a:spcBef>
                    <a:spcPts val="0"/>
                  </a:spcBef>
                  <a:buFont typeface="+mj-lt"/>
                  <a:buAutoNum type="arabicPeriod"/>
                </a:pPr>
                <a:endParaRPr lang="fr-FR" sz="1100" dirty="0"/>
              </a:p>
              <a:p>
                <a:pPr marL="884238" lvl="3" indent="-342900">
                  <a:spcBef>
                    <a:spcPts val="0"/>
                  </a:spcBef>
                  <a:buFont typeface="+mj-lt"/>
                  <a:buAutoNum type="arabicPeriod"/>
                </a:pPr>
                <a:endParaRPr lang="fr-FR" sz="1100" dirty="0"/>
              </a:p>
              <a:p>
                <a:pPr marL="884238" lvl="3" indent="0">
                  <a:spcBef>
                    <a:spcPts val="0"/>
                  </a:spcBef>
                  <a:buFont typeface="+mj-lt"/>
                  <a:buAutoNum type="arabicPeriod"/>
                </a:pPr>
                <a:endParaRPr lang="fr-FR" sz="1400" dirty="0"/>
              </a:p>
              <a:p>
                <a:pPr marL="884238" lvl="3" indent="-342900">
                  <a:spcBef>
                    <a:spcPts val="0"/>
                  </a:spcBef>
                  <a:buFont typeface="+mj-lt"/>
                  <a:buAutoNum type="arabicPeriod"/>
                </a:pPr>
                <a:r>
                  <a:rPr lang="fr-FR" sz="1400" dirty="0"/>
                  <a:t>Pour chaque itération m :</a:t>
                </a:r>
              </a:p>
              <a:p>
                <a:pPr lvl="3">
                  <a:spcBef>
                    <a:spcPts val="0"/>
                  </a:spcBef>
                  <a:buFont typeface="Wingdings" panose="05000000000000000000" pitchFamily="2" charset="2"/>
                  <a:buChar char="à"/>
                </a:pPr>
                <a:r>
                  <a:rPr lang="fr-FR" sz="1400" dirty="0"/>
                  <a:t>Calculer </a:t>
                </a:r>
                <a:r>
                  <a:rPr lang="fr-FR" sz="1400" b="1" dirty="0"/>
                  <a:t>le résidu </a:t>
                </a:r>
                <a14:m>
                  <m:oMath xmlns:m="http://schemas.openxmlformats.org/officeDocument/2006/math">
                    <m:sSubSup>
                      <m:sSubSupPr>
                        <m:ctrlPr>
                          <a:rPr lang="fr-FR" sz="1400" b="1" i="1">
                            <a:latin typeface="Cambria Math" panose="02040503050406030204" pitchFamily="18" charset="0"/>
                          </a:rPr>
                        </m:ctrlPr>
                      </m:sSubSupPr>
                      <m:e>
                        <m:r>
                          <a:rPr lang="en-US" sz="1400" b="1" i="1">
                            <a:latin typeface="Cambria Math" panose="02040503050406030204" pitchFamily="18" charset="0"/>
                          </a:rPr>
                          <m:t>𝒓</m:t>
                        </m:r>
                      </m:e>
                      <m:sub>
                        <m:r>
                          <a:rPr lang="en-US" sz="1400" b="1" i="1">
                            <a:latin typeface="Cambria Math" panose="02040503050406030204" pitchFamily="18" charset="0"/>
                          </a:rPr>
                          <m:t>𝒊</m:t>
                        </m:r>
                      </m:sub>
                      <m:sup>
                        <m:r>
                          <a:rPr lang="en-US" sz="1400" b="1">
                            <a:latin typeface="Cambria Math" panose="02040503050406030204" pitchFamily="18" charset="0"/>
                          </a:rPr>
                          <m:t>(</m:t>
                        </m:r>
                        <m:r>
                          <a:rPr lang="en-US" sz="1400" b="1" i="1">
                            <a:latin typeface="Cambria Math" panose="02040503050406030204" pitchFamily="18" charset="0"/>
                          </a:rPr>
                          <m:t>𝐦</m:t>
                        </m:r>
                        <m:r>
                          <a:rPr lang="en-US" sz="1400" b="1">
                            <a:latin typeface="Cambria Math" panose="02040503050406030204" pitchFamily="18" charset="0"/>
                          </a:rPr>
                          <m:t>)</m:t>
                        </m:r>
                      </m:sup>
                    </m:sSubSup>
                    <m:r>
                      <a:rPr lang="en-US" sz="1400" i="1">
                        <a:latin typeface="Cambria Math" panose="02040503050406030204" pitchFamily="18" charset="0"/>
                      </a:rPr>
                      <m:t> </m:t>
                    </m:r>
                  </m:oMath>
                </a14:m>
                <a:r>
                  <a:rPr lang="fr-FR" sz="1400" dirty="0"/>
                  <a:t>ensuite, entraîner un arbre </a:t>
                </a:r>
                <a14:m>
                  <m:oMath xmlns:m="http://schemas.openxmlformats.org/officeDocument/2006/math">
                    <m:func>
                      <m:funcPr>
                        <m:ctrlPr>
                          <a:rPr lang="fr-FR" sz="1400" b="1" i="1">
                            <a:latin typeface="Cambria Math" panose="02040503050406030204" pitchFamily="18" charset="0"/>
                          </a:rPr>
                        </m:ctrlPr>
                      </m:funcPr>
                      <m:fName>
                        <m:sSub>
                          <m:sSubPr>
                            <m:ctrlPr>
                              <a:rPr lang="fr-FR" sz="1400" b="1" i="1">
                                <a:latin typeface="Cambria Math" panose="02040503050406030204" pitchFamily="18" charset="0"/>
                              </a:rPr>
                            </m:ctrlPr>
                          </m:sSubPr>
                          <m:e>
                            <m:r>
                              <a:rPr lang="en-US" sz="1400" b="1" i="1">
                                <a:latin typeface="Cambria Math" panose="02040503050406030204" pitchFamily="18" charset="0"/>
                              </a:rPr>
                              <m:t>𝒉</m:t>
                            </m:r>
                          </m:e>
                          <m:sub>
                            <m:r>
                              <a:rPr lang="en-US" sz="1400" b="1" i="1">
                                <a:latin typeface="Cambria Math" panose="02040503050406030204" pitchFamily="18" charset="0"/>
                              </a:rPr>
                              <m:t>𝒎</m:t>
                            </m:r>
                          </m:sub>
                        </m:sSub>
                      </m:fName>
                      <m:e>
                        <m:d>
                          <m:dPr>
                            <m:ctrlPr>
                              <a:rPr lang="fr-FR" sz="1400" b="1" i="1">
                                <a:latin typeface="Cambria Math" panose="02040503050406030204" pitchFamily="18" charset="0"/>
                              </a:rPr>
                            </m:ctrlPr>
                          </m:dPr>
                          <m:e>
                            <m:r>
                              <a:rPr lang="en-US" sz="1400" b="1" i="1">
                                <a:latin typeface="Cambria Math" panose="02040503050406030204" pitchFamily="18" charset="0"/>
                              </a:rPr>
                              <m:t>𝒙</m:t>
                            </m:r>
                          </m:e>
                        </m:d>
                      </m:e>
                    </m:func>
                  </m:oMath>
                </a14:m>
                <a:endParaRPr lang="fr-FR" sz="1400" dirty="0"/>
              </a:p>
              <a:p>
                <a:pPr lvl="3">
                  <a:spcBef>
                    <a:spcPts val="0"/>
                  </a:spcBef>
                  <a:buFont typeface="Wingdings" panose="05000000000000000000" pitchFamily="2" charset="2"/>
                  <a:buChar char="à"/>
                </a:pPr>
                <a:endParaRPr lang="fr-FR" sz="1600" dirty="0"/>
              </a:p>
              <a:p>
                <a:pPr marL="541338" lvl="3" indent="0">
                  <a:spcBef>
                    <a:spcPts val="0"/>
                  </a:spcBef>
                  <a:buNone/>
                </a:pPr>
                <a:endParaRPr lang="fr-FR" sz="1600" dirty="0"/>
              </a:p>
              <a:p>
                <a:pPr marL="541338" lvl="3" indent="0">
                  <a:spcBef>
                    <a:spcPts val="0"/>
                  </a:spcBef>
                  <a:buNone/>
                </a:pPr>
                <a:endParaRPr lang="fr-FR" sz="600" dirty="0"/>
              </a:p>
              <a:p>
                <a:pPr marL="541338" lvl="3" indent="0">
                  <a:spcBef>
                    <a:spcPts val="0"/>
                  </a:spcBef>
                  <a:buNone/>
                </a:pPr>
                <a:endParaRPr lang="fr-FR" sz="600" dirty="0"/>
              </a:p>
              <a:p>
                <a:pPr lvl="3">
                  <a:spcBef>
                    <a:spcPts val="0"/>
                  </a:spcBef>
                  <a:buFont typeface="Wingdings" panose="05000000000000000000" pitchFamily="2" charset="2"/>
                  <a:buChar char="à"/>
                </a:pPr>
                <a:r>
                  <a:rPr lang="fr-FR" sz="1400" dirty="0"/>
                  <a:t>Trouver un </a:t>
                </a:r>
                <a:r>
                  <a:rPr lang="fr-FR" sz="1400" b="1" dirty="0"/>
                  <a:t>coefficient d’apprentissage </a:t>
                </a:r>
                <a14:m>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𝜸</m:t>
                        </m:r>
                      </m:e>
                      <m:sub>
                        <m:r>
                          <a:rPr lang="en-US" sz="1400" b="1" i="1">
                            <a:solidFill>
                              <a:schemeClr val="tx1"/>
                            </a:solidFill>
                            <a:latin typeface="Cambria Math" panose="02040503050406030204" pitchFamily="18" charset="0"/>
                          </a:rPr>
                          <m:t>𝒎</m:t>
                        </m:r>
                      </m:sub>
                    </m:sSub>
                  </m:oMath>
                </a14:m>
                <a:r>
                  <a:rPr lang="fr-FR" sz="1400" b="1" dirty="0">
                    <a:solidFill>
                      <a:schemeClr val="tx1"/>
                    </a:solidFill>
                  </a:rPr>
                  <a:t> </a:t>
                </a:r>
                <a:r>
                  <a:rPr lang="fr-FR" sz="1400" dirty="0"/>
                  <a:t>qui minimise le meilleur multiplicateur (longueur des pas a faire)  </a:t>
                </a:r>
              </a:p>
              <a:p>
                <a:pPr marL="541338" lvl="3" indent="0">
                  <a:spcBef>
                    <a:spcPts val="0"/>
                  </a:spcBef>
                  <a:buNone/>
                </a:pPr>
                <a:endParaRPr lang="fr-FR" sz="1600" dirty="0"/>
              </a:p>
              <a:p>
                <a:pPr marL="541338" lvl="3" indent="0">
                  <a:spcBef>
                    <a:spcPts val="0"/>
                  </a:spcBef>
                  <a:buNone/>
                </a:pPr>
                <a:endParaRPr lang="fr-FR" sz="400" dirty="0"/>
              </a:p>
              <a:p>
                <a:pPr lvl="3">
                  <a:spcBef>
                    <a:spcPts val="0"/>
                  </a:spcBef>
                  <a:buFont typeface="Wingdings" panose="05000000000000000000" pitchFamily="2" charset="2"/>
                  <a:buChar char="à"/>
                </a:pPr>
                <a:r>
                  <a:rPr lang="fr-FR" sz="1400" dirty="0"/>
                  <a:t>Mettre à jour : </a:t>
                </a:r>
              </a:p>
              <a:p>
                <a:pPr marL="541338" lvl="3" indent="0">
                  <a:spcBef>
                    <a:spcPts val="0"/>
                  </a:spcBef>
                  <a:buNone/>
                </a:pPr>
                <a:endParaRPr lang="fr-FR" sz="1600" dirty="0"/>
              </a:p>
              <a:p>
                <a:pPr marL="541338" lvl="3" indent="0">
                  <a:spcBef>
                    <a:spcPts val="0"/>
                  </a:spcBef>
                  <a:buNone/>
                </a:pPr>
                <a:r>
                  <a:rPr lang="fr-FR" sz="1400" dirty="0"/>
                  <a:t>3.     Combiner tous les modèles faibles pour obtenir une prédiction finale</a:t>
                </a:r>
              </a:p>
            </p:txBody>
          </p:sp>
        </mc:Choice>
        <mc:Fallback xmlns="">
          <p:sp>
            <p:nvSpPr>
              <p:cNvPr id="7" name="Espace réservé du contenu 6">
                <a:extLst>
                  <a:ext uri="{FF2B5EF4-FFF2-40B4-BE49-F238E27FC236}">
                    <a16:creationId xmlns:a16="http://schemas.microsoft.com/office/drawing/2014/main" id="{69904E05-C7BF-272F-1F49-76572513FD57}"/>
                  </a:ext>
                </a:extLst>
              </p:cNvPr>
              <p:cNvSpPr>
                <a:spLocks noGrp="1" noRot="1" noChangeAspect="1" noMove="1" noResize="1" noEditPoints="1" noAdjustHandles="1" noChangeArrowheads="1" noChangeShapeType="1" noTextEdit="1"/>
              </p:cNvSpPr>
              <p:nvPr>
                <p:ph idx="1"/>
              </p:nvPr>
            </p:nvSpPr>
            <p:spPr>
              <a:xfrm>
                <a:off x="51294" y="682334"/>
                <a:ext cx="6365836" cy="5219820"/>
              </a:xfrm>
              <a:blipFill>
                <a:blip r:embed="rId3"/>
                <a:stretch>
                  <a:fillRect l="-1435" t="-234" r="-383"/>
                </a:stretch>
              </a:blipFill>
            </p:spPr>
            <p:txBody>
              <a:bodyPr/>
              <a:lstStyle/>
              <a:p>
                <a:r>
                  <a:rPr lang="fr-FR">
                    <a:noFill/>
                  </a:rPr>
                  <a:t> </a:t>
                </a:r>
              </a:p>
            </p:txBody>
          </p:sp>
        </mc:Fallback>
      </mc:AlternateContent>
      <p:sp>
        <p:nvSpPr>
          <p:cNvPr id="8" name="Espace réservé du numéro de diapositive 7">
            <a:extLst>
              <a:ext uri="{FF2B5EF4-FFF2-40B4-BE49-F238E27FC236}">
                <a16:creationId xmlns:a16="http://schemas.microsoft.com/office/drawing/2014/main" id="{8424BA42-8E50-0F5C-5ECA-A7448ECF5244}"/>
              </a:ext>
            </a:extLst>
          </p:cNvPr>
          <p:cNvSpPr>
            <a:spLocks noGrp="1"/>
          </p:cNvSpPr>
          <p:nvPr>
            <p:ph type="sldNum" sz="quarter" idx="12"/>
          </p:nvPr>
        </p:nvSpPr>
        <p:spPr/>
        <p:txBody>
          <a:bodyPr/>
          <a:lstStyle/>
          <a:p>
            <a:fld id="{0CBC77A0-1F4E-42FF-9FFC-F45C3A64AF90}" type="slidenum">
              <a:rPr lang="fr-FR" smtClean="0"/>
              <a:t>10</a:t>
            </a:fld>
            <a:endParaRPr lang="fr-FR"/>
          </a:p>
        </p:txBody>
      </p:sp>
      <p:sp>
        <p:nvSpPr>
          <p:cNvPr id="6" name="Titre 5">
            <a:extLst>
              <a:ext uri="{FF2B5EF4-FFF2-40B4-BE49-F238E27FC236}">
                <a16:creationId xmlns:a16="http://schemas.microsoft.com/office/drawing/2014/main" id="{91AE047D-F51A-E955-9889-3B1336B75E09}"/>
              </a:ext>
            </a:extLst>
          </p:cNvPr>
          <p:cNvSpPr>
            <a:spLocks noGrp="1"/>
          </p:cNvSpPr>
          <p:nvPr>
            <p:ph type="title"/>
          </p:nvPr>
        </p:nvSpPr>
        <p:spPr>
          <a:xfrm>
            <a:off x="635808" y="69421"/>
            <a:ext cx="10799108" cy="527914"/>
          </a:xfrm>
        </p:spPr>
        <p:txBody>
          <a:bodyPr>
            <a:normAutofit/>
          </a:bodyPr>
          <a:lstStyle/>
          <a:p>
            <a:pPr algn="ctr"/>
            <a:r>
              <a:rPr lang="fr-FR" sz="2900" dirty="0"/>
              <a:t>Gradient </a:t>
            </a:r>
            <a:r>
              <a:rPr lang="fr-FR" sz="2900" dirty="0" err="1"/>
              <a:t>Boosting</a:t>
            </a:r>
            <a:endParaRPr lang="fr-FR" sz="2900" dirty="0"/>
          </a:p>
        </p:txBody>
      </p:sp>
      <p:sp>
        <p:nvSpPr>
          <p:cNvPr id="5" name="Espace réservé du pied de page 3">
            <a:extLst>
              <a:ext uri="{FF2B5EF4-FFF2-40B4-BE49-F238E27FC236}">
                <a16:creationId xmlns:a16="http://schemas.microsoft.com/office/drawing/2014/main" id="{7550D6C0-DED4-41B1-9E4B-15048CA7ABDA}"/>
              </a:ext>
            </a:extLst>
          </p:cNvPr>
          <p:cNvSpPr>
            <a:spLocks noGrp="1"/>
          </p:cNvSpPr>
          <p:nvPr>
            <p:ph type="ftr" sz="quarter" idx="11"/>
          </p:nvPr>
        </p:nvSpPr>
        <p:spPr>
          <a:xfrm>
            <a:off x="736600" y="6379510"/>
            <a:ext cx="8839200" cy="365125"/>
          </a:xfrm>
        </p:spPr>
        <p:txBody>
          <a:bodyPr/>
          <a:lstStyle/>
          <a:p>
            <a:r>
              <a:rPr lang="fr-FR" sz="1200" b="1" dirty="0"/>
              <a:t>Bibliographie</a:t>
            </a:r>
            <a:endParaRPr lang="fr-FR"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BE949C-B9A4-AD21-089F-30019C98A1F2}"/>
                  </a:ext>
                </a:extLst>
              </p:cNvPr>
              <p:cNvSpPr txBox="1"/>
              <p:nvPr/>
            </p:nvSpPr>
            <p:spPr>
              <a:xfrm>
                <a:off x="1791109" y="1633955"/>
                <a:ext cx="2622111" cy="596253"/>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𝑓</m:t>
                          </m:r>
                        </m:e>
                        <m:sub>
                          <m:r>
                            <a:rPr lang="fr-FR" sz="1600" i="0">
                              <a:solidFill>
                                <a:srgbClr val="FF0000"/>
                              </a:solidFill>
                              <a:latin typeface="Cambria Math" panose="02040503050406030204" pitchFamily="18" charset="0"/>
                            </a:rPr>
                            <m:t>0</m:t>
                          </m:r>
                        </m:sub>
                      </m:sSub>
                      <m:d>
                        <m:dPr>
                          <m:ctrlPr>
                            <a:rPr lang="fr-FR" sz="1600" i="1">
                              <a:solidFill>
                                <a:srgbClr val="FF0000"/>
                              </a:solidFill>
                              <a:latin typeface="Cambria Math" panose="02040503050406030204" pitchFamily="18" charset="0"/>
                            </a:rPr>
                          </m:ctrlPr>
                        </m:dPr>
                        <m:e>
                          <m:r>
                            <a:rPr lang="fr-FR" sz="1600" i="1">
                              <a:solidFill>
                                <a:srgbClr val="FF0000"/>
                              </a:solidFill>
                              <a:latin typeface="Cambria Math" panose="02040503050406030204" pitchFamily="18" charset="0"/>
                            </a:rPr>
                            <m:t>𝑥</m:t>
                          </m:r>
                        </m:e>
                      </m:d>
                      <m:r>
                        <a:rPr lang="fr-FR" sz="1600" i="0">
                          <a:solidFill>
                            <a:srgbClr val="FF0000"/>
                          </a:solidFill>
                          <a:latin typeface="Cambria Math" panose="02040503050406030204" pitchFamily="18" charset="0"/>
                        </a:rPr>
                        <m:t>=</m:t>
                      </m:r>
                      <m:func>
                        <m:funcPr>
                          <m:ctrlPr>
                            <a:rPr lang="fr-FR" sz="1600" i="1">
                              <a:solidFill>
                                <a:srgbClr val="FF0000"/>
                              </a:solidFill>
                              <a:latin typeface="Cambria Math" panose="02040503050406030204" pitchFamily="18" charset="0"/>
                            </a:rPr>
                          </m:ctrlPr>
                        </m:funcPr>
                        <m:fName>
                          <m:r>
                            <m:rPr>
                              <m:sty m:val="p"/>
                            </m:rPr>
                            <a:rPr lang="fr-FR" sz="1600" i="0">
                              <a:solidFill>
                                <a:srgbClr val="FF0000"/>
                              </a:solidFill>
                              <a:latin typeface="Cambria Math" panose="02040503050406030204" pitchFamily="18" charset="0"/>
                            </a:rPr>
                            <m:t>Arg</m:t>
                          </m:r>
                        </m:fName>
                        <m:e>
                          <m:r>
                            <a:rPr lang="fr-FR" sz="1600" i="1">
                              <a:solidFill>
                                <a:srgbClr val="FF0000"/>
                              </a:solidFill>
                              <a:latin typeface="Cambria Math" panose="02040503050406030204" pitchFamily="18" charset="0"/>
                            </a:rPr>
                            <m:t>𝑀</m:t>
                          </m:r>
                          <m:r>
                            <a:rPr lang="fr-FR" sz="1600" i="0">
                              <a:solidFill>
                                <a:srgbClr val="FF0000"/>
                              </a:solidFill>
                              <a:latin typeface="Cambria Math" panose="02040503050406030204" pitchFamily="18" charset="0"/>
                            </a:rPr>
                            <m:t>ⅈ</m:t>
                          </m:r>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𝑛</m:t>
                              </m:r>
                            </m:e>
                            <m:sub>
                              <m:r>
                                <a:rPr lang="fr-FR" sz="1600" i="1">
                                  <a:solidFill>
                                    <a:srgbClr val="FF0000"/>
                                  </a:solidFill>
                                  <a:latin typeface="Cambria Math" panose="02040503050406030204" pitchFamily="18" charset="0"/>
                                </a:rPr>
                                <m:t>𝐶</m:t>
                              </m:r>
                            </m:sub>
                          </m:sSub>
                          <m:nary>
                            <m:naryPr>
                              <m:chr m:val="∑"/>
                              <m:grow m:val="on"/>
                              <m:subHide m:val="on"/>
                              <m:supHide m:val="on"/>
                              <m:ctrlPr>
                                <a:rPr lang="fr-FR" sz="1600" i="1">
                                  <a:solidFill>
                                    <a:srgbClr val="FF0000"/>
                                  </a:solidFill>
                                  <a:latin typeface="Cambria Math" panose="02040503050406030204" pitchFamily="18" charset="0"/>
                                </a:rPr>
                              </m:ctrlPr>
                            </m:naryPr>
                            <m:sub/>
                            <m:sup/>
                            <m:e>
                              <m:r>
                                <a:rPr lang="fr-FR" sz="1600" i="1">
                                  <a:solidFill>
                                    <a:srgbClr val="FF0000"/>
                                  </a:solidFill>
                                  <a:latin typeface="Cambria Math" panose="02040503050406030204" pitchFamily="18" charset="0"/>
                                </a:rPr>
                                <m:t>𝐿</m:t>
                              </m:r>
                              <m:d>
                                <m:dPr>
                                  <m:ctrlPr>
                                    <a:rPr lang="fr-FR" sz="1600" i="1">
                                      <a:solidFill>
                                        <a:srgbClr val="FF0000"/>
                                      </a:solidFill>
                                      <a:latin typeface="Cambria Math" panose="02040503050406030204" pitchFamily="18" charset="0"/>
                                    </a:rPr>
                                  </m:ctrlPr>
                                </m:dPr>
                                <m:e>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𝑦</m:t>
                                      </m:r>
                                    </m:e>
                                    <m:sub>
                                      <m:r>
                                        <a:rPr lang="fr-FR" sz="1600" i="1">
                                          <a:solidFill>
                                            <a:srgbClr val="FF0000"/>
                                          </a:solidFill>
                                          <a:latin typeface="Cambria Math" panose="02040503050406030204" pitchFamily="18" charset="0"/>
                                        </a:rPr>
                                        <m:t>𝑖</m:t>
                                      </m:r>
                                    </m:sub>
                                  </m:sSub>
                                  <m:r>
                                    <a:rPr lang="fr-FR" sz="1600" i="0">
                                      <a:solidFill>
                                        <a:srgbClr val="FF0000"/>
                                      </a:solidFill>
                                      <a:latin typeface="Cambria Math" panose="02040503050406030204" pitchFamily="18" charset="0"/>
                                    </a:rPr>
                                    <m:t>,</m:t>
                                  </m:r>
                                  <m:r>
                                    <a:rPr lang="fr-FR" sz="1600" i="1">
                                      <a:solidFill>
                                        <a:srgbClr val="FF0000"/>
                                      </a:solidFill>
                                      <a:latin typeface="Cambria Math" panose="02040503050406030204" pitchFamily="18" charset="0"/>
                                    </a:rPr>
                                    <m:t>𝑐</m:t>
                                  </m:r>
                                </m:e>
                              </m:d>
                            </m:e>
                          </m:nary>
                        </m:e>
                      </m:func>
                    </m:oMath>
                  </m:oMathPara>
                </a14:m>
                <a:endParaRPr lang="fr-FR" dirty="0">
                  <a:solidFill>
                    <a:srgbClr val="FF0000"/>
                  </a:solidFill>
                </a:endParaRPr>
              </a:p>
            </p:txBody>
          </p:sp>
        </mc:Choice>
        <mc:Fallback xmlns="">
          <p:sp>
            <p:nvSpPr>
              <p:cNvPr id="2" name="TextBox 1">
                <a:extLst>
                  <a:ext uri="{FF2B5EF4-FFF2-40B4-BE49-F238E27FC236}">
                    <a16:creationId xmlns:a16="http://schemas.microsoft.com/office/drawing/2014/main" id="{1CBE949C-B9A4-AD21-089F-30019C98A1F2}"/>
                  </a:ext>
                </a:extLst>
              </p:cNvPr>
              <p:cNvSpPr txBox="1">
                <a:spLocks noRot="1" noChangeAspect="1" noMove="1" noResize="1" noEditPoints="1" noAdjustHandles="1" noChangeArrowheads="1" noChangeShapeType="1" noTextEdit="1"/>
              </p:cNvSpPr>
              <p:nvPr/>
            </p:nvSpPr>
            <p:spPr>
              <a:xfrm>
                <a:off x="1791109" y="1633955"/>
                <a:ext cx="2622111" cy="596253"/>
              </a:xfrm>
              <a:prstGeom prst="rect">
                <a:avLst/>
              </a:prstGeom>
              <a:blipFill>
                <a:blip r:embed="rId4"/>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3478FB-6A83-CAB3-ECCF-9C6E17E9D25A}"/>
                  </a:ext>
                </a:extLst>
              </p:cNvPr>
              <p:cNvSpPr txBox="1"/>
              <p:nvPr/>
            </p:nvSpPr>
            <p:spPr>
              <a:xfrm>
                <a:off x="3174116" y="2895386"/>
                <a:ext cx="3123676" cy="521553"/>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600" b="1" i="1" smtClean="0">
                              <a:solidFill>
                                <a:srgbClr val="FF0000"/>
                              </a:solidFill>
                              <a:latin typeface="Cambria Math" panose="02040503050406030204" pitchFamily="18" charset="0"/>
                            </a:rPr>
                          </m:ctrlPr>
                        </m:sSubSupPr>
                        <m:e>
                          <m:r>
                            <a:rPr lang="en-US" sz="1600" b="1" i="1">
                              <a:solidFill>
                                <a:srgbClr val="FF0000"/>
                              </a:solidFill>
                              <a:latin typeface="Cambria Math" panose="02040503050406030204" pitchFamily="18" charset="0"/>
                            </a:rPr>
                            <m:t>𝒓</m:t>
                          </m:r>
                        </m:e>
                        <m:sub>
                          <m:r>
                            <a:rPr lang="en-US" sz="1600" b="1" i="1">
                              <a:solidFill>
                                <a:srgbClr val="FF0000"/>
                              </a:solidFill>
                              <a:latin typeface="Cambria Math" panose="02040503050406030204" pitchFamily="18" charset="0"/>
                            </a:rPr>
                            <m:t>𝒊</m:t>
                          </m:r>
                        </m:sub>
                        <m:sup>
                          <m:r>
                            <a:rPr lang="en-US" sz="1600" b="1" i="1">
                              <a:solidFill>
                                <a:srgbClr val="FF0000"/>
                              </a:solidFill>
                              <a:latin typeface="Cambria Math" panose="02040503050406030204" pitchFamily="18" charset="0"/>
                            </a:rPr>
                            <m:t>(</m:t>
                          </m:r>
                          <m:r>
                            <a:rPr lang="en-US" sz="1600" b="1" i="1">
                              <a:solidFill>
                                <a:srgbClr val="FF0000"/>
                              </a:solidFill>
                              <a:latin typeface="Cambria Math" panose="02040503050406030204" pitchFamily="18" charset="0"/>
                            </a:rPr>
                            <m:t>𝒎</m:t>
                          </m:r>
                          <m:r>
                            <a:rPr lang="en-US" sz="1600" b="1" i="1">
                              <a:solidFill>
                                <a:srgbClr val="FF0000"/>
                              </a:solidFill>
                              <a:latin typeface="Cambria Math" panose="02040503050406030204" pitchFamily="18" charset="0"/>
                            </a:rPr>
                            <m:t>)</m:t>
                          </m:r>
                        </m:sup>
                      </m:sSubSup>
                      <m:r>
                        <a:rPr lang="en-US" sz="1600" b="1" i="1">
                          <a:solidFill>
                            <a:srgbClr val="FF0000"/>
                          </a:solidFill>
                          <a:latin typeface="Cambria Math" panose="02040503050406030204" pitchFamily="18" charset="0"/>
                        </a:rPr>
                        <m:t> </m:t>
                      </m:r>
                      <m:r>
                        <a:rPr lang="fr-FR" sz="1600" b="1" i="1" smtClean="0">
                          <a:solidFill>
                            <a:srgbClr val="FF0000"/>
                          </a:solidFill>
                          <a:latin typeface="Cambria Math" panose="02040503050406030204" pitchFamily="18" charset="0"/>
                        </a:rPr>
                        <m:t>(</m:t>
                      </m:r>
                      <m:r>
                        <m:rPr>
                          <m:sty m:val="p"/>
                        </m:rPr>
                        <a:rPr lang="fr-FR" sz="1600" b="0" i="0" smtClean="0">
                          <a:solidFill>
                            <a:srgbClr val="FF0000"/>
                          </a:solidFill>
                          <a:latin typeface="Cambria Math" panose="02040503050406030204" pitchFamily="18" charset="0"/>
                        </a:rPr>
                        <m:t>grad</m:t>
                      </m:r>
                      <m:r>
                        <a:rPr lang="fr-FR" sz="1600" b="1" i="1" smtClean="0">
                          <a:solidFill>
                            <a:srgbClr val="FF0000"/>
                          </a:solidFill>
                          <a:latin typeface="Cambria Math" panose="02040503050406030204" pitchFamily="18" charset="0"/>
                        </a:rPr>
                        <m:t>)</m:t>
                      </m:r>
                      <m:r>
                        <a:rPr lang="fr-FR" sz="1600" i="0">
                          <a:solidFill>
                            <a:srgbClr val="FF0000"/>
                          </a:solidFill>
                          <a:latin typeface="Cambria Math" panose="02040503050406030204" pitchFamily="18" charset="0"/>
                        </a:rPr>
                        <m:t>=−</m:t>
                      </m:r>
                      <m:f>
                        <m:fPr>
                          <m:ctrlPr>
                            <a:rPr lang="fr-FR" sz="1600" i="1">
                              <a:solidFill>
                                <a:srgbClr val="FF0000"/>
                              </a:solidFill>
                              <a:latin typeface="Cambria Math" panose="02040503050406030204" pitchFamily="18" charset="0"/>
                            </a:rPr>
                          </m:ctrlPr>
                        </m:fPr>
                        <m:num>
                          <m:r>
                            <a:rPr lang="fr-FR" sz="1600" i="0">
                              <a:solidFill>
                                <a:srgbClr val="FF0000"/>
                              </a:solidFill>
                              <a:latin typeface="Cambria Math" panose="02040503050406030204" pitchFamily="18" charset="0"/>
                            </a:rPr>
                            <m:t>𝜕</m:t>
                          </m:r>
                          <m:d>
                            <m:dPr>
                              <m:begChr m:val="["/>
                              <m:endChr m:val="]"/>
                              <m:ctrlPr>
                                <a:rPr lang="fr-FR" sz="1600" i="1" smtClean="0">
                                  <a:solidFill>
                                    <a:srgbClr val="FF0000"/>
                                  </a:solidFill>
                                  <a:latin typeface="Cambria Math" panose="02040503050406030204" pitchFamily="18" charset="0"/>
                                </a:rPr>
                              </m:ctrlPr>
                            </m:dPr>
                            <m:e>
                              <m:r>
                                <a:rPr lang="fr-FR" sz="1600" i="1">
                                  <a:solidFill>
                                    <a:srgbClr val="FF0000"/>
                                  </a:solidFill>
                                  <a:latin typeface="Cambria Math" panose="02040503050406030204" pitchFamily="18" charset="0"/>
                                </a:rPr>
                                <m:t>𝐿</m:t>
                              </m:r>
                              <m:r>
                                <a:rPr lang="en-US" sz="1600" b="0" i="0" smtClean="0">
                                  <a:solidFill>
                                    <a:srgbClr val="FF0000"/>
                                  </a:solidFill>
                                  <a:latin typeface="Cambria Math" panose="02040503050406030204" pitchFamily="18" charset="0"/>
                                </a:rPr>
                                <m:t>(</m:t>
                              </m:r>
                              <m:sSub>
                                <m:sSubPr>
                                  <m:ctrlPr>
                                    <a:rPr lang="fr-FR" sz="1600" i="1">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𝑦</m:t>
                                  </m:r>
                                </m:e>
                                <m:sub>
                                  <m:r>
                                    <a:rPr lang="fr-FR" sz="1600" i="1">
                                      <a:solidFill>
                                        <a:srgbClr val="FF0000"/>
                                      </a:solidFill>
                                      <a:latin typeface="Cambria Math" panose="02040503050406030204" pitchFamily="18" charset="0"/>
                                    </a:rPr>
                                    <m:t>𝑖</m:t>
                                  </m:r>
                                </m:sub>
                              </m:sSub>
                              <m:r>
                                <a:rPr lang="fr-FR" sz="1600" i="0">
                                  <a:solidFill>
                                    <a:srgbClr val="FF0000"/>
                                  </a:solidFill>
                                  <a:latin typeface="Cambria Math" panose="02040503050406030204" pitchFamily="18" charset="0"/>
                                </a:rPr>
                                <m:t>,</m:t>
                              </m:r>
                              <m:sSub>
                                <m:sSubPr>
                                  <m:ctrlPr>
                                    <a:rPr lang="fr-FR" sz="1600" i="1">
                                      <a:solidFill>
                                        <a:srgbClr val="FF0000"/>
                                      </a:solidFill>
                                      <a:latin typeface="Cambria Math" panose="02040503050406030204" pitchFamily="18" charset="0"/>
                                    </a:rPr>
                                  </m:ctrlPr>
                                </m:sSubPr>
                                <m:e>
                                  <m:r>
                                    <a:rPr lang="fr-FR" sz="1600" b="0" i="1" smtClean="0">
                                      <a:solidFill>
                                        <a:srgbClr val="FF0000"/>
                                      </a:solidFill>
                                      <a:latin typeface="Cambria Math" panose="02040503050406030204" pitchFamily="18" charset="0"/>
                                    </a:rPr>
                                    <m:t>𝐹</m:t>
                                  </m:r>
                                </m:e>
                                <m:sub>
                                  <m:r>
                                    <a:rPr lang="en-US" sz="1600" i="1">
                                      <a:solidFill>
                                        <a:srgbClr val="FF0000"/>
                                      </a:solidFill>
                                      <a:latin typeface="Cambria Math" panose="02040503050406030204" pitchFamily="18" charset="0"/>
                                    </a:rPr>
                                    <m:t>𝑚</m:t>
                                  </m:r>
                                  <m:r>
                                    <a:rPr lang="en-US" sz="1600" i="1">
                                      <a:solidFill>
                                        <a:srgbClr val="FF0000"/>
                                      </a:solidFill>
                                      <a:latin typeface="Cambria Math" panose="02040503050406030204" pitchFamily="18" charset="0"/>
                                    </a:rPr>
                                    <m:t>−1</m:t>
                                  </m:r>
                                </m:sub>
                              </m:sSub>
                              <m:d>
                                <m:dPr>
                                  <m:ctrlPr>
                                    <a:rPr lang="fr-FR" sz="1600" i="1">
                                      <a:solidFill>
                                        <a:srgbClr val="FF0000"/>
                                      </a:solidFill>
                                      <a:latin typeface="Cambria Math" panose="02040503050406030204" pitchFamily="18" charset="0"/>
                                    </a:rPr>
                                  </m:ctrlPr>
                                </m:dPr>
                                <m:e>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𝑥</m:t>
                                      </m:r>
                                    </m:e>
                                    <m:sub>
                                      <m:r>
                                        <a:rPr lang="fr-FR" sz="1600" i="1">
                                          <a:solidFill>
                                            <a:srgbClr val="FF0000"/>
                                          </a:solidFill>
                                          <a:latin typeface="Cambria Math" panose="02040503050406030204" pitchFamily="18" charset="0"/>
                                        </a:rPr>
                                        <m:t>𝑖</m:t>
                                      </m:r>
                                    </m:sub>
                                  </m:sSub>
                                </m:e>
                              </m:d>
                            </m:e>
                          </m:d>
                        </m:num>
                        <m:den>
                          <m:r>
                            <a:rPr lang="fr-FR" sz="1600">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𝑓</m:t>
                          </m:r>
                          <m:d>
                            <m:dPr>
                              <m:ctrlPr>
                                <a:rPr lang="fr-FR" sz="1600" i="1">
                                  <a:solidFill>
                                    <a:srgbClr val="FF0000"/>
                                  </a:solidFill>
                                  <a:latin typeface="Cambria Math" panose="02040503050406030204" pitchFamily="18" charset="0"/>
                                </a:rPr>
                              </m:ctrlPr>
                            </m:dPr>
                            <m:e>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𝑥</m:t>
                                  </m:r>
                                </m:e>
                                <m:sub>
                                  <m:r>
                                    <a:rPr lang="fr-FR" sz="1600" i="1">
                                      <a:solidFill>
                                        <a:srgbClr val="FF0000"/>
                                      </a:solidFill>
                                      <a:latin typeface="Cambria Math" panose="02040503050406030204" pitchFamily="18" charset="0"/>
                                    </a:rPr>
                                    <m:t>𝑖</m:t>
                                  </m:r>
                                </m:sub>
                              </m:sSub>
                            </m:e>
                          </m:d>
                        </m:den>
                      </m:f>
                    </m:oMath>
                  </m:oMathPara>
                </a14:m>
                <a:endParaRPr lang="fr-FR" dirty="0">
                  <a:solidFill>
                    <a:srgbClr val="FF0000"/>
                  </a:solidFill>
                </a:endParaRPr>
              </a:p>
            </p:txBody>
          </p:sp>
        </mc:Choice>
        <mc:Fallback xmlns="">
          <p:sp>
            <p:nvSpPr>
              <p:cNvPr id="3" name="TextBox 2">
                <a:extLst>
                  <a:ext uri="{FF2B5EF4-FFF2-40B4-BE49-F238E27FC236}">
                    <a16:creationId xmlns:a16="http://schemas.microsoft.com/office/drawing/2014/main" id="{E43478FB-6A83-CAB3-ECCF-9C6E17E9D25A}"/>
                  </a:ext>
                </a:extLst>
              </p:cNvPr>
              <p:cNvSpPr txBox="1">
                <a:spLocks noRot="1" noChangeAspect="1" noMove="1" noResize="1" noEditPoints="1" noAdjustHandles="1" noChangeArrowheads="1" noChangeShapeType="1" noTextEdit="1"/>
              </p:cNvSpPr>
              <p:nvPr/>
            </p:nvSpPr>
            <p:spPr>
              <a:xfrm>
                <a:off x="3174116" y="2895386"/>
                <a:ext cx="3123676" cy="521553"/>
              </a:xfrm>
              <a:prstGeom prst="rect">
                <a:avLst/>
              </a:prstGeom>
              <a:blipFill>
                <a:blip r:embed="rId5"/>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33396D-9CE7-28E7-E73A-F690F7FEDF72}"/>
                  </a:ext>
                </a:extLst>
              </p:cNvPr>
              <p:cNvSpPr txBox="1"/>
              <p:nvPr/>
            </p:nvSpPr>
            <p:spPr>
              <a:xfrm>
                <a:off x="2136596" y="4020355"/>
                <a:ext cx="4202761" cy="596253"/>
              </a:xfrm>
              <a:prstGeom prst="rect">
                <a:avLst/>
              </a:prstGeom>
              <a:noFill/>
              <a:ln>
                <a:solidFill>
                  <a:srgbClr val="0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𝛾</m:t>
                          </m:r>
                        </m:e>
                        <m:sub>
                          <m:r>
                            <a:rPr lang="en-US" sz="1600" i="1">
                              <a:solidFill>
                                <a:srgbClr val="FF0000"/>
                              </a:solidFill>
                              <a:latin typeface="Cambria Math" panose="02040503050406030204" pitchFamily="18" charset="0"/>
                            </a:rPr>
                            <m:t>𝑚</m:t>
                          </m:r>
                        </m:sub>
                      </m:sSub>
                      <m:r>
                        <a:rPr lang="fr-FR" sz="1600" b="0" i="1" smtClean="0">
                          <a:solidFill>
                            <a:srgbClr val="FF0000"/>
                          </a:solidFill>
                          <a:latin typeface="Cambria Math" panose="02040503050406030204" pitchFamily="18" charset="0"/>
                        </a:rPr>
                        <m:t>=</m:t>
                      </m:r>
                      <m:func>
                        <m:funcPr>
                          <m:ctrlPr>
                            <a:rPr lang="fr-FR" sz="1600" i="1">
                              <a:solidFill>
                                <a:srgbClr val="FF0000"/>
                              </a:solidFill>
                              <a:latin typeface="Cambria Math" panose="02040503050406030204" pitchFamily="18" charset="0"/>
                            </a:rPr>
                          </m:ctrlPr>
                        </m:funcPr>
                        <m:fName>
                          <m:r>
                            <m:rPr>
                              <m:sty m:val="p"/>
                            </m:rPr>
                            <a:rPr lang="fr-FR" sz="1600">
                              <a:solidFill>
                                <a:srgbClr val="FF0000"/>
                              </a:solidFill>
                              <a:latin typeface="Cambria Math" panose="02040503050406030204" pitchFamily="18" charset="0"/>
                            </a:rPr>
                            <m:t>Arg</m:t>
                          </m:r>
                        </m:fName>
                        <m:e>
                          <m:r>
                            <a:rPr lang="fr-FR" sz="1600" i="1">
                              <a:solidFill>
                                <a:srgbClr val="FF0000"/>
                              </a:solidFill>
                              <a:latin typeface="Cambria Math" panose="02040503050406030204" pitchFamily="18" charset="0"/>
                            </a:rPr>
                            <m:t>𝑀</m:t>
                          </m:r>
                          <m:r>
                            <a:rPr lang="fr-FR" sz="1600">
                              <a:solidFill>
                                <a:srgbClr val="FF0000"/>
                              </a:solidFill>
                              <a:latin typeface="Cambria Math" panose="02040503050406030204" pitchFamily="18" charset="0"/>
                            </a:rPr>
                            <m:t>ⅈ</m:t>
                          </m:r>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𝑛</m:t>
                              </m:r>
                            </m:e>
                            <m:sub>
                              <m:r>
                                <a:rPr lang="fr-FR" sz="1600" i="1">
                                  <a:solidFill>
                                    <a:srgbClr val="FF0000"/>
                                  </a:solidFill>
                                  <a:latin typeface="Cambria Math" panose="02040503050406030204" pitchFamily="18" charset="0"/>
                                </a:rPr>
                                <m:t>𝛾</m:t>
                              </m:r>
                            </m:sub>
                          </m:sSub>
                          <m:nary>
                            <m:naryPr>
                              <m:chr m:val="∑"/>
                              <m:grow m:val="on"/>
                              <m:subHide m:val="on"/>
                              <m:supHide m:val="on"/>
                              <m:ctrlPr>
                                <a:rPr lang="fr-FR" sz="1600" i="1">
                                  <a:solidFill>
                                    <a:srgbClr val="FF0000"/>
                                  </a:solidFill>
                                  <a:latin typeface="Cambria Math" panose="02040503050406030204" pitchFamily="18" charset="0"/>
                                </a:rPr>
                              </m:ctrlPr>
                            </m:naryPr>
                            <m:sub/>
                            <m:sup/>
                            <m:e>
                              <m:r>
                                <a:rPr lang="fr-FR" sz="1600" i="1">
                                  <a:solidFill>
                                    <a:srgbClr val="FF0000"/>
                                  </a:solidFill>
                                  <a:latin typeface="Cambria Math" panose="02040503050406030204" pitchFamily="18" charset="0"/>
                                </a:rPr>
                                <m:t>𝐿</m:t>
                              </m:r>
                              <m:d>
                                <m:dPr>
                                  <m:ctrlPr>
                                    <a:rPr lang="fr-FR" sz="1600" i="1" smtClean="0">
                                      <a:solidFill>
                                        <a:srgbClr val="FF0000"/>
                                      </a:solidFill>
                                      <a:latin typeface="Cambria Math" panose="02040503050406030204" pitchFamily="18" charset="0"/>
                                    </a:rPr>
                                  </m:ctrlPr>
                                </m:dPr>
                                <m:e>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𝑦</m:t>
                                      </m:r>
                                    </m:e>
                                    <m:sub>
                                      <m:r>
                                        <a:rPr lang="fr-FR" sz="1600" i="1">
                                          <a:solidFill>
                                            <a:srgbClr val="FF0000"/>
                                          </a:solidFill>
                                          <a:latin typeface="Cambria Math" panose="02040503050406030204" pitchFamily="18" charset="0"/>
                                        </a:rPr>
                                        <m:t>𝑖</m:t>
                                      </m:r>
                                    </m:sub>
                                  </m:sSub>
                                  <m:r>
                                    <a:rPr lang="en-US" sz="1600">
                                      <a:solidFill>
                                        <a:srgbClr val="FF0000"/>
                                      </a:solidFill>
                                      <a:latin typeface="Cambria Math" panose="02040503050406030204" pitchFamily="18" charset="0"/>
                                    </a:rPr>
                                    <m:t>,</m:t>
                                  </m:r>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𝐹</m:t>
                                      </m:r>
                                    </m:e>
                                    <m:sub>
                                      <m:r>
                                        <a:rPr lang="en-US" sz="1600" i="1">
                                          <a:solidFill>
                                            <a:srgbClr val="FF0000"/>
                                          </a:solidFill>
                                          <a:latin typeface="Cambria Math" panose="02040503050406030204" pitchFamily="18" charset="0"/>
                                        </a:rPr>
                                        <m:t>𝑚</m:t>
                                      </m:r>
                                      <m:r>
                                        <a:rPr lang="en-US" sz="1600" i="1">
                                          <a:solidFill>
                                            <a:srgbClr val="FF0000"/>
                                          </a:solidFill>
                                          <a:latin typeface="Cambria Math" panose="02040503050406030204" pitchFamily="18" charset="0"/>
                                        </a:rPr>
                                        <m:t>−1</m:t>
                                      </m:r>
                                    </m:sub>
                                  </m:sSub>
                                  <m:d>
                                    <m:dPr>
                                      <m:ctrlPr>
                                        <a:rPr lang="fr-FR" sz="1600" i="1">
                                          <a:solidFill>
                                            <a:srgbClr val="FF0000"/>
                                          </a:solidFill>
                                          <a:latin typeface="Cambria Math" panose="02040503050406030204" pitchFamily="18" charset="0"/>
                                        </a:rPr>
                                      </m:ctrlPr>
                                    </m:dPr>
                                    <m:e>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𝑥</m:t>
                                          </m:r>
                                        </m:e>
                                        <m:sub>
                                          <m:r>
                                            <a:rPr lang="fr-FR" sz="1600" i="1">
                                              <a:solidFill>
                                                <a:srgbClr val="FF0000"/>
                                              </a:solidFill>
                                              <a:latin typeface="Cambria Math" panose="02040503050406030204" pitchFamily="18" charset="0"/>
                                            </a:rPr>
                                            <m:t>𝑖</m:t>
                                          </m:r>
                                        </m:sub>
                                      </m:sSub>
                                    </m:e>
                                  </m:d>
                                  <m:r>
                                    <a:rPr lang="fr-FR" sz="1600" b="0" i="1" smtClean="0">
                                      <a:solidFill>
                                        <a:srgbClr val="FF0000"/>
                                      </a:solidFill>
                                      <a:latin typeface="Cambria Math" panose="02040503050406030204" pitchFamily="18" charset="0"/>
                                    </a:rPr>
                                    <m:t>)</m:t>
                                  </m:r>
                                  <m:r>
                                    <a:rPr lang="en-US" sz="1600">
                                      <a:solidFill>
                                        <a:srgbClr val="FF0000"/>
                                      </a:solidFill>
                                      <a:latin typeface="Cambria Math" panose="02040503050406030204" pitchFamily="18" charset="0"/>
                                    </a:rPr>
                                    <m:t>+</m:t>
                                  </m:r>
                                  <m:r>
                                    <a:rPr lang="fr-FR" sz="1600" i="1">
                                      <a:solidFill>
                                        <a:srgbClr val="FF0000"/>
                                      </a:solidFill>
                                      <a:latin typeface="Cambria Math" panose="02040503050406030204" pitchFamily="18" charset="0"/>
                                    </a:rPr>
                                    <m:t>𝛾</m:t>
                                  </m:r>
                                  <m:r>
                                    <a:rPr lang="fr-FR" sz="1600">
                                      <a:solidFill>
                                        <a:srgbClr val="FF0000"/>
                                      </a:solidFill>
                                      <a:latin typeface="Cambria Math" panose="02040503050406030204" pitchFamily="18" charset="0"/>
                                    </a:rPr>
                                    <m:t>⋅</m:t>
                                  </m:r>
                                  <m:func>
                                    <m:funcPr>
                                      <m:ctrlPr>
                                        <a:rPr lang="fr-FR" sz="1600" i="1">
                                          <a:solidFill>
                                            <a:srgbClr val="FF0000"/>
                                          </a:solidFill>
                                          <a:latin typeface="Cambria Math" panose="02040503050406030204" pitchFamily="18" charset="0"/>
                                        </a:rPr>
                                      </m:ctrlPr>
                                    </m:funcPr>
                                    <m:fName>
                                      <m:sSub>
                                        <m:sSubPr>
                                          <m:ctrlPr>
                                            <a:rPr lang="fr-FR"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h</m:t>
                                          </m:r>
                                        </m:e>
                                        <m:sub>
                                          <m:r>
                                            <a:rPr lang="en-US" sz="1600" i="1">
                                              <a:solidFill>
                                                <a:srgbClr val="FF0000"/>
                                              </a:solidFill>
                                              <a:latin typeface="Cambria Math" panose="02040503050406030204" pitchFamily="18" charset="0"/>
                                            </a:rPr>
                                            <m:t>𝑚</m:t>
                                          </m:r>
                                        </m:sub>
                                      </m:sSub>
                                    </m:fName>
                                    <m:e>
                                      <m:d>
                                        <m:dPr>
                                          <m:ctrlPr>
                                            <a:rPr lang="fr-FR" sz="1600" i="1">
                                              <a:solidFill>
                                                <a:srgbClr val="FF0000"/>
                                              </a:solidFill>
                                              <a:latin typeface="Cambria Math" panose="02040503050406030204" pitchFamily="18" charset="0"/>
                                            </a:rPr>
                                          </m:ctrlPr>
                                        </m:dPr>
                                        <m:e>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𝑥</m:t>
                                              </m:r>
                                            </m:e>
                                            <m:sub>
                                              <m:r>
                                                <a:rPr lang="fr-FR" sz="1600" i="1">
                                                  <a:solidFill>
                                                    <a:srgbClr val="FF0000"/>
                                                  </a:solidFill>
                                                  <a:latin typeface="Cambria Math" panose="02040503050406030204" pitchFamily="18" charset="0"/>
                                                </a:rPr>
                                                <m:t>𝑖</m:t>
                                              </m:r>
                                            </m:sub>
                                          </m:sSub>
                                        </m:e>
                                      </m:d>
                                    </m:e>
                                  </m:func>
                                </m:e>
                              </m:d>
                            </m:e>
                          </m:nary>
                        </m:e>
                      </m:func>
                    </m:oMath>
                  </m:oMathPara>
                </a14:m>
                <a:endParaRPr lang="fr-FR" dirty="0">
                  <a:solidFill>
                    <a:srgbClr val="FF0000"/>
                  </a:solidFill>
                </a:endParaRPr>
              </a:p>
            </p:txBody>
          </p:sp>
        </mc:Choice>
        <mc:Fallback xmlns="">
          <p:sp>
            <p:nvSpPr>
              <p:cNvPr id="4" name="TextBox 3">
                <a:extLst>
                  <a:ext uri="{FF2B5EF4-FFF2-40B4-BE49-F238E27FC236}">
                    <a16:creationId xmlns:a16="http://schemas.microsoft.com/office/drawing/2014/main" id="{2333396D-9CE7-28E7-E73A-F690F7FEDF72}"/>
                  </a:ext>
                </a:extLst>
              </p:cNvPr>
              <p:cNvSpPr txBox="1">
                <a:spLocks noRot="1" noChangeAspect="1" noMove="1" noResize="1" noEditPoints="1" noAdjustHandles="1" noChangeArrowheads="1" noChangeShapeType="1" noTextEdit="1"/>
              </p:cNvSpPr>
              <p:nvPr/>
            </p:nvSpPr>
            <p:spPr>
              <a:xfrm>
                <a:off x="2136596" y="4020355"/>
                <a:ext cx="4202761" cy="596253"/>
              </a:xfrm>
              <a:prstGeom prst="rect">
                <a:avLst/>
              </a:prstGeom>
              <a:blipFill>
                <a:blip r:embed="rId6"/>
                <a:stretch>
                  <a:fillRect/>
                </a:stretch>
              </a:blipFill>
              <a:ln>
                <a:solidFill>
                  <a:srgbClr val="00000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749BEF-F4F4-435D-57B6-5DFA92061B5D}"/>
                  </a:ext>
                </a:extLst>
              </p:cNvPr>
              <p:cNvSpPr txBox="1"/>
              <p:nvPr/>
            </p:nvSpPr>
            <p:spPr>
              <a:xfrm>
                <a:off x="2307104" y="4969410"/>
                <a:ext cx="3095399" cy="276999"/>
              </a:xfrm>
              <a:prstGeom prst="rect">
                <a:avLst/>
              </a:prstGeom>
              <a:noFill/>
              <a:ln>
                <a:solidFill>
                  <a:srgbClr val="0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𝑚</m:t>
                          </m:r>
                        </m:sub>
                      </m:sSub>
                      <m:d>
                        <m:dPr>
                          <m:ctrlPr>
                            <a:rPr lang="fr-FR" i="1">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r>
                        <a:rPr lang="en-US" b="0" i="0" smtClean="0">
                          <a:solidFill>
                            <a:srgbClr val="FF0000"/>
                          </a:solidFill>
                          <a:latin typeface="Cambria Math" panose="02040503050406030204" pitchFamily="18" charset="0"/>
                        </a:rPr>
                        <m:t>=</m:t>
                      </m:r>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𝑚</m:t>
                          </m:r>
                          <m:r>
                            <a:rPr lang="en-US" i="1">
                              <a:solidFill>
                                <a:srgbClr val="FF0000"/>
                              </a:solidFill>
                              <a:latin typeface="Cambria Math" panose="02040503050406030204" pitchFamily="18" charset="0"/>
                            </a:rPr>
                            <m:t>−1</m:t>
                          </m:r>
                        </m:sub>
                      </m:sSub>
                      <m:d>
                        <m:dPr>
                          <m:ctrlPr>
                            <a:rPr lang="fr-FR"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r>
                        <a:rPr lang="en-US">
                          <a:solidFill>
                            <a:srgbClr val="FF0000"/>
                          </a:solidFill>
                          <a:latin typeface="Cambria Math" panose="02040503050406030204" pitchFamily="18" charset="0"/>
                        </a:rPr>
                        <m:t>+</m:t>
                      </m:r>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𝛾</m:t>
                          </m:r>
                        </m:e>
                        <m:sub>
                          <m:r>
                            <a:rPr lang="en-US" i="1">
                              <a:solidFill>
                                <a:srgbClr val="FF0000"/>
                              </a:solidFill>
                              <a:latin typeface="Cambria Math" panose="02040503050406030204" pitchFamily="18" charset="0"/>
                            </a:rPr>
                            <m:t>𝑚</m:t>
                          </m:r>
                        </m:sub>
                      </m:sSub>
                      <m:r>
                        <a:rPr lang="fr-FR">
                          <a:solidFill>
                            <a:srgbClr val="FF0000"/>
                          </a:solidFill>
                          <a:latin typeface="Cambria Math" panose="02040503050406030204" pitchFamily="18" charset="0"/>
                        </a:rPr>
                        <m:t>⋅</m:t>
                      </m:r>
                      <m:func>
                        <m:funcPr>
                          <m:ctrlPr>
                            <a:rPr lang="fr-FR" i="1">
                              <a:solidFill>
                                <a:srgbClr val="FF0000"/>
                              </a:solidFill>
                              <a:latin typeface="Cambria Math" panose="02040503050406030204" pitchFamily="18" charset="0"/>
                            </a:rPr>
                          </m:ctrlPr>
                        </m:funcPr>
                        <m:fName>
                          <m:sSub>
                            <m:sSubPr>
                              <m:ctrlPr>
                                <a:rPr lang="fr-FR"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𝑚</m:t>
                              </m:r>
                            </m:sub>
                          </m:sSub>
                        </m:fName>
                        <m:e>
                          <m:d>
                            <m:dPr>
                              <m:ctrlPr>
                                <a:rPr lang="fr-FR"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e>
                      </m:func>
                    </m:oMath>
                  </m:oMathPara>
                </a14:m>
                <a:endParaRPr lang="fr-FR" dirty="0">
                  <a:solidFill>
                    <a:srgbClr val="FF0000"/>
                  </a:solidFill>
                </a:endParaRPr>
              </a:p>
            </p:txBody>
          </p:sp>
        </mc:Choice>
        <mc:Fallback xmlns="">
          <p:sp>
            <p:nvSpPr>
              <p:cNvPr id="9" name="TextBox 8">
                <a:extLst>
                  <a:ext uri="{FF2B5EF4-FFF2-40B4-BE49-F238E27FC236}">
                    <a16:creationId xmlns:a16="http://schemas.microsoft.com/office/drawing/2014/main" id="{5B749BEF-F4F4-435D-57B6-5DFA92061B5D}"/>
                  </a:ext>
                </a:extLst>
              </p:cNvPr>
              <p:cNvSpPr txBox="1">
                <a:spLocks noRot="1" noChangeAspect="1" noMove="1" noResize="1" noEditPoints="1" noAdjustHandles="1" noChangeArrowheads="1" noChangeShapeType="1" noTextEdit="1"/>
              </p:cNvSpPr>
              <p:nvPr/>
            </p:nvSpPr>
            <p:spPr>
              <a:xfrm>
                <a:off x="2307104" y="4969410"/>
                <a:ext cx="3095399" cy="276999"/>
              </a:xfrm>
              <a:prstGeom prst="rect">
                <a:avLst/>
              </a:prstGeom>
              <a:blipFill>
                <a:blip r:embed="rId7"/>
                <a:stretch>
                  <a:fillRect l="-1961" b="-29167"/>
                </a:stretch>
              </a:blipFill>
              <a:ln>
                <a:solidFill>
                  <a:srgbClr val="000000"/>
                </a:solidFill>
              </a:ln>
            </p:spPr>
            <p:txBody>
              <a:bodyPr/>
              <a:lstStyle/>
              <a:p>
                <a:r>
                  <a:rPr lang="fr-FR">
                    <a:noFill/>
                  </a:rPr>
                  <a:t> </a:t>
                </a:r>
              </a:p>
            </p:txBody>
          </p:sp>
        </mc:Fallback>
      </mc:AlternateContent>
      <p:sp>
        <p:nvSpPr>
          <p:cNvPr id="10" name="Espace réservé de la date 2">
            <a:extLst>
              <a:ext uri="{FF2B5EF4-FFF2-40B4-BE49-F238E27FC236}">
                <a16:creationId xmlns:a16="http://schemas.microsoft.com/office/drawing/2014/main" id="{EF1D9053-23F7-4AB3-AD69-AE02E34235E4}"/>
              </a:ext>
            </a:extLst>
          </p:cNvPr>
          <p:cNvSpPr>
            <a:spLocks noGrp="1"/>
          </p:cNvSpPr>
          <p:nvPr>
            <p:ph type="dt" sz="half" idx="10"/>
          </p:nvPr>
        </p:nvSpPr>
        <p:spPr>
          <a:xfrm>
            <a:off x="9626600" y="6343650"/>
            <a:ext cx="1299816" cy="365125"/>
          </a:xfrm>
        </p:spPr>
        <p:txBody>
          <a:bodyPr/>
          <a:lstStyle/>
          <a:p>
            <a:r>
              <a:rPr lang="fr-FR" dirty="0"/>
              <a:t>25/09/2025</a:t>
            </a:r>
          </a:p>
        </p:txBody>
      </p:sp>
      <p:pic>
        <p:nvPicPr>
          <p:cNvPr id="12" name="Picture 2">
            <a:extLst>
              <a:ext uri="{FF2B5EF4-FFF2-40B4-BE49-F238E27FC236}">
                <a16:creationId xmlns:a16="http://schemas.microsoft.com/office/drawing/2014/main" id="{DEAB8323-A9E3-41A1-836C-6480CDEFB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8633" y="1035369"/>
            <a:ext cx="5582073" cy="5093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5861D519-05BD-4F4C-A7CB-F794C9F00F6F}"/>
                  </a:ext>
                </a:extLst>
              </p:cNvPr>
              <p:cNvSpPr txBox="1"/>
              <p:nvPr/>
            </p:nvSpPr>
            <p:spPr>
              <a:xfrm>
                <a:off x="554233" y="2929885"/>
                <a:ext cx="2473752" cy="351443"/>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b="1" i="1" smtClean="0">
                              <a:solidFill>
                                <a:srgbClr val="FF0000"/>
                              </a:solidFill>
                              <a:latin typeface="Cambria Math" panose="02040503050406030204" pitchFamily="18" charset="0"/>
                            </a:rPr>
                          </m:ctrlPr>
                        </m:sSubSupPr>
                        <m:e>
                          <m:r>
                            <a:rPr lang="en-US" b="1" i="1">
                              <a:solidFill>
                                <a:srgbClr val="FF0000"/>
                              </a:solidFill>
                              <a:latin typeface="Cambria Math" panose="02040503050406030204" pitchFamily="18" charset="0"/>
                            </a:rPr>
                            <m:t>𝒓</m:t>
                          </m:r>
                        </m:e>
                        <m:sub>
                          <m:r>
                            <a:rPr lang="en-US" b="1" i="1">
                              <a:solidFill>
                                <a:srgbClr val="FF0000"/>
                              </a:solidFill>
                              <a:latin typeface="Cambria Math" panose="02040503050406030204" pitchFamily="18" charset="0"/>
                            </a:rPr>
                            <m:t>𝒊</m:t>
                          </m:r>
                        </m:sub>
                        <m:sup>
                          <m:r>
                            <a:rPr lang="en-US" b="1" i="1">
                              <a:solidFill>
                                <a:srgbClr val="FF0000"/>
                              </a:solidFill>
                              <a:latin typeface="Cambria Math" panose="02040503050406030204" pitchFamily="18" charset="0"/>
                            </a:rPr>
                            <m:t>(</m:t>
                          </m:r>
                          <m:r>
                            <a:rPr lang="en-US" b="1" i="1">
                              <a:solidFill>
                                <a:srgbClr val="FF0000"/>
                              </a:solidFill>
                              <a:latin typeface="Cambria Math" panose="02040503050406030204" pitchFamily="18" charset="0"/>
                            </a:rPr>
                            <m:t>𝒎</m:t>
                          </m:r>
                          <m:r>
                            <a:rPr lang="en-US" b="1" i="1">
                              <a:solidFill>
                                <a:srgbClr val="FF0000"/>
                              </a:solidFill>
                              <a:latin typeface="Cambria Math" panose="02040503050406030204" pitchFamily="18" charset="0"/>
                            </a:rPr>
                            <m:t>)</m:t>
                          </m:r>
                        </m:sup>
                      </m:sSubSup>
                      <m:r>
                        <a:rPr lang="fr-FR" b="1" i="1" smtClean="0">
                          <a:solidFill>
                            <a:srgbClr val="FF0000"/>
                          </a:solidFill>
                          <a:latin typeface="Cambria Math" panose="02040503050406030204" pitchFamily="18" charset="0"/>
                        </a:rPr>
                        <m:t>(</m:t>
                      </m:r>
                      <m:r>
                        <m:rPr>
                          <m:sty m:val="p"/>
                        </m:rPr>
                        <a:rPr lang="fr-FR" b="0" i="0" smtClean="0">
                          <a:solidFill>
                            <a:srgbClr val="FF0000"/>
                          </a:solidFill>
                          <a:latin typeface="Cambria Math" panose="02040503050406030204" pitchFamily="18" charset="0"/>
                        </a:rPr>
                        <m:t>MSE</m:t>
                      </m:r>
                      <m:r>
                        <a:rPr lang="fr-FR" b="1" i="1" smtClean="0">
                          <a:solidFill>
                            <a:srgbClr val="FF0000"/>
                          </a:solidFill>
                          <a:latin typeface="Cambria Math" panose="02040503050406030204" pitchFamily="18" charset="0"/>
                        </a:rPr>
                        <m:t>)</m:t>
                      </m:r>
                      <m:r>
                        <a:rPr lang="fr-FR" i="0">
                          <a:solidFill>
                            <a:srgbClr val="FF0000"/>
                          </a:solidFill>
                          <a:latin typeface="Cambria Math" panose="02040503050406030204" pitchFamily="18" charset="0"/>
                        </a:rPr>
                        <m:t>=</m:t>
                      </m:r>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𝑦</m:t>
                          </m:r>
                        </m:e>
                        <m:sub>
                          <m:r>
                            <a:rPr lang="fr-FR" i="1">
                              <a:solidFill>
                                <a:srgbClr val="FF0000"/>
                              </a:solidFill>
                              <a:latin typeface="Cambria Math" panose="02040503050406030204" pitchFamily="18" charset="0"/>
                            </a:rPr>
                            <m:t>𝑖</m:t>
                          </m:r>
                        </m:sub>
                      </m:sSub>
                      <m:r>
                        <a:rPr lang="fr-FR" i="0">
                          <a:solidFill>
                            <a:srgbClr val="FF0000"/>
                          </a:solidFill>
                          <a:latin typeface="Cambria Math" panose="02040503050406030204" pitchFamily="18" charset="0"/>
                        </a:rPr>
                        <m:t>−</m:t>
                      </m:r>
                      <m:func>
                        <m:funcPr>
                          <m:ctrlPr>
                            <a:rPr lang="fr-FR" i="1">
                              <a:solidFill>
                                <a:srgbClr val="FF0000"/>
                              </a:solidFill>
                              <a:latin typeface="Cambria Math" panose="02040503050406030204" pitchFamily="18" charset="0"/>
                            </a:rPr>
                          </m:ctrlPr>
                        </m:funcPr>
                        <m:fName>
                          <m:sSub>
                            <m:sSubPr>
                              <m:ctrlPr>
                                <a:rPr lang="fr-FR" i="1">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𝑓</m:t>
                              </m:r>
                            </m:e>
                            <m:sub>
                              <m:r>
                                <a:rPr lang="fr-FR" b="0" i="1" smtClean="0">
                                  <a:solidFill>
                                    <a:srgbClr val="FF0000"/>
                                  </a:solidFill>
                                  <a:latin typeface="Cambria Math" panose="02040503050406030204" pitchFamily="18" charset="0"/>
                                </a:rPr>
                                <m:t>𝑚</m:t>
                              </m:r>
                            </m:sub>
                          </m:sSub>
                        </m:fName>
                        <m:e>
                          <m:d>
                            <m:dPr>
                              <m:ctrlPr>
                                <a:rPr lang="fr-FR" i="1">
                                  <a:solidFill>
                                    <a:srgbClr val="FF0000"/>
                                  </a:solidFill>
                                  <a:latin typeface="Cambria Math" panose="02040503050406030204" pitchFamily="18" charset="0"/>
                                </a:rPr>
                              </m:ctrlPr>
                            </m:dPr>
                            <m:e>
                              <m:r>
                                <a:rPr lang="fr-FR" i="1">
                                  <a:solidFill>
                                    <a:srgbClr val="FF0000"/>
                                  </a:solidFill>
                                  <a:latin typeface="Cambria Math" panose="02040503050406030204" pitchFamily="18" charset="0"/>
                                </a:rPr>
                                <m:t>𝑥</m:t>
                              </m:r>
                            </m:e>
                          </m:d>
                        </m:e>
                      </m:func>
                    </m:oMath>
                  </m:oMathPara>
                </a14:m>
                <a:endParaRPr lang="fr-FR" dirty="0">
                  <a:solidFill>
                    <a:srgbClr val="FF0000"/>
                  </a:solidFill>
                </a:endParaRPr>
              </a:p>
            </p:txBody>
          </p:sp>
        </mc:Choice>
        <mc:Fallback xmlns="">
          <p:sp>
            <p:nvSpPr>
              <p:cNvPr id="13" name="ZoneTexte 12">
                <a:extLst>
                  <a:ext uri="{FF2B5EF4-FFF2-40B4-BE49-F238E27FC236}">
                    <a16:creationId xmlns:a16="http://schemas.microsoft.com/office/drawing/2014/main" id="{5861D519-05BD-4F4C-A7CB-F794C9F00F6F}"/>
                  </a:ext>
                </a:extLst>
              </p:cNvPr>
              <p:cNvSpPr txBox="1">
                <a:spLocks noRot="1" noChangeAspect="1" noMove="1" noResize="1" noEditPoints="1" noAdjustHandles="1" noChangeArrowheads="1" noChangeShapeType="1" noTextEdit="1"/>
              </p:cNvSpPr>
              <p:nvPr/>
            </p:nvSpPr>
            <p:spPr>
              <a:xfrm>
                <a:off x="554233" y="2929885"/>
                <a:ext cx="2473752" cy="351443"/>
              </a:xfrm>
              <a:prstGeom prst="rect">
                <a:avLst/>
              </a:prstGeom>
              <a:blipFill>
                <a:blip r:embed="rId9"/>
                <a:stretch>
                  <a:fillRect l="-245" b="-22034"/>
                </a:stretch>
              </a:blipFill>
              <a:ln>
                <a:solidFill>
                  <a:schemeClr val="tx1"/>
                </a:solidFill>
              </a:ln>
            </p:spPr>
            <p:txBody>
              <a:bodyPr/>
              <a:lstStyle/>
              <a:p>
                <a:r>
                  <a:rPr lang="fr-FR">
                    <a:noFill/>
                  </a:rPr>
                  <a:t> </a:t>
                </a:r>
              </a:p>
            </p:txBody>
          </p:sp>
        </mc:Fallback>
      </mc:AlternateContent>
    </p:spTree>
    <p:extLst>
      <p:ext uri="{BB962C8B-B14F-4D97-AF65-F5344CB8AC3E}">
        <p14:creationId xmlns:p14="http://schemas.microsoft.com/office/powerpoint/2010/main" val="105234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1AE047D-F51A-E955-9889-3B1336B75E09}"/>
              </a:ext>
            </a:extLst>
          </p:cNvPr>
          <p:cNvSpPr>
            <a:spLocks noGrp="1"/>
          </p:cNvSpPr>
          <p:nvPr>
            <p:ph type="title"/>
          </p:nvPr>
        </p:nvSpPr>
        <p:spPr>
          <a:xfrm>
            <a:off x="164753" y="135684"/>
            <a:ext cx="10728325" cy="452836"/>
          </a:xfrm>
        </p:spPr>
        <p:txBody>
          <a:bodyPr>
            <a:normAutofit fontScale="90000"/>
          </a:bodyPr>
          <a:lstStyle/>
          <a:p>
            <a:pPr algn="ctr"/>
            <a:r>
              <a:rPr lang="fr-FR" dirty="0"/>
              <a:t>XGBoost</a:t>
            </a:r>
          </a:p>
        </p:txBody>
      </p:sp>
      <p:sp>
        <p:nvSpPr>
          <p:cNvPr id="9" name="Espace réservé de la date 2">
            <a:extLst>
              <a:ext uri="{FF2B5EF4-FFF2-40B4-BE49-F238E27FC236}">
                <a16:creationId xmlns:a16="http://schemas.microsoft.com/office/drawing/2014/main" id="{266330F8-B8ED-478E-A7F2-43DDD8FEC982}"/>
              </a:ext>
            </a:extLst>
          </p:cNvPr>
          <p:cNvSpPr>
            <a:spLocks noGrp="1"/>
          </p:cNvSpPr>
          <p:nvPr>
            <p:ph type="dt" sz="half" idx="10"/>
          </p:nvPr>
        </p:nvSpPr>
        <p:spPr>
          <a:xfrm>
            <a:off x="9593262" y="6343650"/>
            <a:ext cx="1299816" cy="365125"/>
          </a:xfrm>
        </p:spPr>
        <p:txBody>
          <a:bodyPr/>
          <a:lstStyle/>
          <a:p>
            <a:r>
              <a:rPr lang="fr-FR" dirty="0"/>
              <a:t>25/09/2025</a:t>
            </a:r>
          </a:p>
        </p:txBody>
      </p:sp>
      <mc:AlternateContent xmlns:mc="http://schemas.openxmlformats.org/markup-compatibility/2006" xmlns:a14="http://schemas.microsoft.com/office/drawing/2010/main">
        <mc:Choice Requires="a14">
          <p:sp>
            <p:nvSpPr>
              <p:cNvPr id="7" name="Espace réservé du contenu 6">
                <a:extLst>
                  <a:ext uri="{FF2B5EF4-FFF2-40B4-BE49-F238E27FC236}">
                    <a16:creationId xmlns:a16="http://schemas.microsoft.com/office/drawing/2014/main" id="{69904E05-C7BF-272F-1F49-76572513FD57}"/>
                  </a:ext>
                </a:extLst>
              </p:cNvPr>
              <p:cNvSpPr>
                <a:spLocks noGrp="1"/>
              </p:cNvSpPr>
              <p:nvPr>
                <p:ph idx="1"/>
              </p:nvPr>
            </p:nvSpPr>
            <p:spPr>
              <a:xfrm>
                <a:off x="116541" y="752827"/>
                <a:ext cx="11852078" cy="5674867"/>
              </a:xfrm>
            </p:spPr>
            <p:txBody>
              <a:bodyPr numCol="2">
                <a:normAutofit/>
              </a:bodyPr>
              <a:lstStyle/>
              <a:p>
                <a:pPr lvl="1"/>
                <a:r>
                  <a:rPr lang="fr-FR" sz="1400" dirty="0"/>
                  <a:t>Objectif : Améliorer le Gradient </a:t>
                </a:r>
                <a:r>
                  <a:rPr lang="fr-FR" sz="1400" dirty="0" err="1"/>
                  <a:t>Boosting</a:t>
                </a:r>
                <a:r>
                  <a:rPr lang="fr-FR" sz="1400" dirty="0"/>
                  <a:t> avec des </a:t>
                </a:r>
                <a:r>
                  <a:rPr lang="fr-FR" sz="1400" b="1" dirty="0"/>
                  <a:t>optimisations avancées</a:t>
                </a:r>
                <a:r>
                  <a:rPr lang="fr-FR" sz="1400" dirty="0"/>
                  <a:t> (régularisation, calcul parallèle, gestion des valeurs manquantes).</a:t>
                </a:r>
              </a:p>
              <a:p>
                <a:pPr marL="0" lvl="1" indent="0">
                  <a:buNone/>
                </a:pPr>
                <a:endParaRPr lang="fr-FR" sz="700" dirty="0"/>
              </a:p>
              <a:p>
                <a:pPr lvl="1"/>
                <a:r>
                  <a:rPr lang="fr-FR" sz="1600" dirty="0"/>
                  <a:t>Étapes principales :</a:t>
                </a:r>
              </a:p>
              <a:p>
                <a:pPr marL="884238" lvl="3" indent="-342900">
                  <a:buFont typeface="+mj-lt"/>
                  <a:buAutoNum type="arabicPeriod"/>
                </a:pPr>
                <a:r>
                  <a:rPr lang="fr-FR" sz="1400" dirty="0"/>
                  <a:t>Utilise la même logique que Gradient </a:t>
                </a:r>
                <a:r>
                  <a:rPr lang="fr-FR" sz="1400" dirty="0" err="1"/>
                  <a:t>Boosting</a:t>
                </a:r>
                <a:r>
                  <a:rPr lang="fr-FR" sz="1400" dirty="0"/>
                  <a:t>, mais avec une </a:t>
                </a:r>
                <a:r>
                  <a:rPr lang="fr-FR" sz="1400" b="1" dirty="0"/>
                  <a:t>formule de perte régularisé </a:t>
                </a:r>
                <a:r>
                  <a:rPr lang="fr-FR" sz="1400" dirty="0"/>
                  <a:t>et</a:t>
                </a:r>
                <a:r>
                  <a:rPr lang="fr-FR" sz="1400" b="1" dirty="0"/>
                  <a:t> une méthode d’optimisation du </a:t>
                </a:r>
                <a14:m>
                  <m:oMath xmlns:m="http://schemas.openxmlformats.org/officeDocument/2006/math">
                    <m:sSup>
                      <m:sSupPr>
                        <m:ctrlPr>
                          <a:rPr lang="fr-FR" sz="1400" b="1" i="1" smtClean="0">
                            <a:solidFill>
                              <a:schemeClr val="tx1"/>
                            </a:solidFill>
                            <a:latin typeface="Cambria Math" panose="02040503050406030204" pitchFamily="18" charset="0"/>
                          </a:rPr>
                        </m:ctrlPr>
                      </m:sSupPr>
                      <m:e>
                        <m:r>
                          <a:rPr lang="fr-FR" sz="1400" b="1" i="1" smtClean="0">
                            <a:solidFill>
                              <a:schemeClr val="tx1"/>
                            </a:solidFill>
                            <a:latin typeface="Cambria Math" panose="02040503050406030204" pitchFamily="18" charset="0"/>
                          </a:rPr>
                          <m:t>𝟐</m:t>
                        </m:r>
                      </m:e>
                      <m:sup>
                        <m:r>
                          <a:rPr lang="fr-FR" sz="1400" b="1" i="1" smtClean="0">
                            <a:solidFill>
                              <a:schemeClr val="tx1"/>
                            </a:solidFill>
                            <a:latin typeface="Cambria Math" panose="02040503050406030204" pitchFamily="18" charset="0"/>
                          </a:rPr>
                          <m:t>𝒏𝒅</m:t>
                        </m:r>
                      </m:sup>
                    </m:sSup>
                  </m:oMath>
                </a14:m>
                <a:r>
                  <a:rPr lang="fr-FR" sz="1400" b="1" dirty="0">
                    <a:solidFill>
                      <a:schemeClr val="tx1"/>
                    </a:solidFill>
                  </a:rPr>
                  <a:t> </a:t>
                </a:r>
                <a:r>
                  <a:rPr lang="fr-FR" sz="1400" b="1" dirty="0"/>
                  <a:t>degré</a:t>
                </a:r>
              </a:p>
              <a:p>
                <a:pPr marL="884238" lvl="3" indent="-342900">
                  <a:buFont typeface="+mj-lt"/>
                  <a:buAutoNum type="arabicPeriod"/>
                </a:pPr>
                <a:endParaRPr lang="fr-FR" sz="1600" b="1" dirty="0">
                  <a:highlight>
                    <a:srgbClr val="FFFF00"/>
                  </a:highlight>
                </a:endParaRPr>
              </a:p>
              <a:p>
                <a:pPr marL="884238" lvl="3" indent="-342900">
                  <a:buFont typeface="+mj-lt"/>
                  <a:buAutoNum type="arabicPeriod"/>
                </a:pPr>
                <a:endParaRPr lang="fr-FR" sz="1600" b="1" dirty="0">
                  <a:highlight>
                    <a:srgbClr val="FFFF00"/>
                  </a:highlight>
                </a:endParaRPr>
              </a:p>
              <a:p>
                <a:pPr marL="884238" lvl="3" indent="-342900">
                  <a:buFont typeface="+mj-lt"/>
                  <a:buAutoNum type="arabicPeriod"/>
                </a:pPr>
                <a:endParaRPr lang="fr-FR" sz="1200" dirty="0">
                  <a:highlight>
                    <a:srgbClr val="FFFF00"/>
                  </a:highlight>
                </a:endParaRPr>
              </a:p>
              <a:p>
                <a:pPr marL="884238" lvl="3" indent="-342900">
                  <a:buFont typeface="+mj-lt"/>
                  <a:buAutoNum type="arabicPeriod"/>
                </a:pPr>
                <a:r>
                  <a:rPr lang="fr-FR" sz="1400" b="1" dirty="0"/>
                  <a:t>Optimisation par Newton-</a:t>
                </a:r>
                <a:r>
                  <a:rPr lang="fr-FR" sz="1400" b="1" dirty="0" err="1"/>
                  <a:t>Raphson</a:t>
                </a:r>
                <a:r>
                  <a:rPr lang="fr-FR" sz="1400" b="1" dirty="0"/>
                  <a:t> </a:t>
                </a:r>
              </a:p>
              <a:p>
                <a:pPr marL="884238" lvl="3" indent="-342900">
                  <a:buFont typeface="+mj-lt"/>
                  <a:buAutoNum type="arabicPeriod"/>
                </a:pPr>
                <a:endParaRPr lang="fr-FR" sz="1600" b="1" dirty="0"/>
              </a:p>
              <a:p>
                <a:pPr marL="884238" lvl="3" indent="-342900">
                  <a:buFont typeface="+mj-lt"/>
                  <a:buAutoNum type="arabicPeriod"/>
                </a:pPr>
                <a:endParaRPr lang="fr-FR" sz="1600" b="1" dirty="0"/>
              </a:p>
              <a:p>
                <a:pPr marL="884238" lvl="3" indent="-342900">
                  <a:buFont typeface="+mj-lt"/>
                  <a:buAutoNum type="arabicPeriod"/>
                </a:pPr>
                <a:endParaRPr lang="fr-FR" sz="1600" b="1" dirty="0"/>
              </a:p>
              <a:p>
                <a:pPr marL="884238" lvl="3" indent="-342900">
                  <a:spcBef>
                    <a:spcPts val="0"/>
                  </a:spcBef>
                  <a:buFont typeface="+mj-lt"/>
                  <a:buAutoNum type="arabicPeriod"/>
                </a:pPr>
                <a:endParaRPr lang="fr-FR" sz="1200" b="1" dirty="0"/>
              </a:p>
              <a:p>
                <a:pPr marL="884238" lvl="3" indent="-342900">
                  <a:spcBef>
                    <a:spcPts val="0"/>
                  </a:spcBef>
                  <a:buFont typeface="+mj-lt"/>
                  <a:buAutoNum type="arabicPeriod"/>
                </a:pPr>
                <a:endParaRPr lang="fr-FR" sz="1200" b="1" dirty="0"/>
              </a:p>
              <a:p>
                <a:pPr marL="884238" lvl="3" indent="-342900">
                  <a:spcBef>
                    <a:spcPts val="0"/>
                  </a:spcBef>
                  <a:buFont typeface="+mj-lt"/>
                  <a:buAutoNum type="arabicPeriod"/>
                </a:pPr>
                <a:endParaRPr lang="fr-FR" sz="300" b="1" dirty="0"/>
              </a:p>
              <a:p>
                <a:pPr marL="884238" lvl="3" indent="-342900">
                  <a:buFont typeface="+mj-lt"/>
                  <a:buAutoNum type="arabicPeriod"/>
                </a:pPr>
                <a:r>
                  <a:rPr lang="fr-FR" sz="1400" b="1" dirty="0"/>
                  <a:t>Choisir le meilleur arbre</a:t>
                </a:r>
                <a:r>
                  <a:rPr lang="fr-FR" sz="1400" dirty="0"/>
                  <a:t> en maximisant le gain </a:t>
                </a:r>
                <a:r>
                  <a:rPr lang="fr-FR" sz="1400" b="1" dirty="0"/>
                  <a:t>:</a:t>
                </a:r>
                <a:endParaRPr lang="fr-FR" sz="1400" dirty="0"/>
              </a:p>
              <a:p>
                <a:pPr marL="884238" lvl="3" indent="-342900">
                  <a:buFont typeface="+mj-lt"/>
                  <a:buAutoNum type="arabicPeriod"/>
                </a:pPr>
                <a:endParaRPr lang="fr-FR" sz="1600" dirty="0"/>
              </a:p>
              <a:p>
                <a:pPr marL="884238" lvl="3" indent="-342900">
                  <a:buFont typeface="+mj-lt"/>
                  <a:buAutoNum type="arabicPeriod"/>
                </a:pPr>
                <a:endParaRPr lang="fr-FR" sz="1600" dirty="0"/>
              </a:p>
              <a:p>
                <a:pPr marL="541338" lvl="3" indent="0">
                  <a:buNone/>
                </a:pPr>
                <a:endParaRPr lang="fr-FR" sz="1600" dirty="0"/>
              </a:p>
            </p:txBody>
          </p:sp>
        </mc:Choice>
        <mc:Fallback xmlns="">
          <p:sp>
            <p:nvSpPr>
              <p:cNvPr id="7" name="Espace réservé du contenu 6">
                <a:extLst>
                  <a:ext uri="{FF2B5EF4-FFF2-40B4-BE49-F238E27FC236}">
                    <a16:creationId xmlns:a16="http://schemas.microsoft.com/office/drawing/2014/main" id="{69904E05-C7BF-272F-1F49-76572513FD57}"/>
                  </a:ext>
                </a:extLst>
              </p:cNvPr>
              <p:cNvSpPr>
                <a:spLocks noGrp="1" noRot="1" noChangeAspect="1" noMove="1" noResize="1" noEditPoints="1" noAdjustHandles="1" noChangeArrowheads="1" noChangeShapeType="1" noTextEdit="1"/>
              </p:cNvSpPr>
              <p:nvPr>
                <p:ph idx="1"/>
              </p:nvPr>
            </p:nvSpPr>
            <p:spPr>
              <a:xfrm>
                <a:off x="116541" y="752827"/>
                <a:ext cx="11852078" cy="5674867"/>
              </a:xfrm>
              <a:blipFill>
                <a:blip r:embed="rId3"/>
                <a:stretch>
                  <a:fillRect l="-874" t="-107"/>
                </a:stretch>
              </a:blipFill>
            </p:spPr>
            <p:txBody>
              <a:bodyPr/>
              <a:lstStyle/>
              <a:p>
                <a:r>
                  <a:rPr lang="fr-FR">
                    <a:noFill/>
                  </a:rPr>
                  <a:t> </a:t>
                </a:r>
              </a:p>
            </p:txBody>
          </p:sp>
        </mc:Fallback>
      </mc:AlternateContent>
      <p:sp>
        <p:nvSpPr>
          <p:cNvPr id="8" name="Espace réservé du numéro de diapositive 7">
            <a:extLst>
              <a:ext uri="{FF2B5EF4-FFF2-40B4-BE49-F238E27FC236}">
                <a16:creationId xmlns:a16="http://schemas.microsoft.com/office/drawing/2014/main" id="{8424BA42-8E50-0F5C-5ECA-A7448ECF5244}"/>
              </a:ext>
            </a:extLst>
          </p:cNvPr>
          <p:cNvSpPr>
            <a:spLocks noGrp="1"/>
          </p:cNvSpPr>
          <p:nvPr>
            <p:ph type="sldNum" sz="quarter" idx="12"/>
          </p:nvPr>
        </p:nvSpPr>
        <p:spPr/>
        <p:txBody>
          <a:bodyPr/>
          <a:lstStyle/>
          <a:p>
            <a:fld id="{0CBC77A0-1F4E-42FF-9FFC-F45C3A64AF90}" type="slidenum">
              <a:rPr lang="fr-FR" smtClean="0"/>
              <a:t>11</a:t>
            </a:fld>
            <a:endParaRPr lang="fr-F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E8F5C734-FDDB-4FB0-A982-3E1C6395844B}"/>
                  </a:ext>
                </a:extLst>
              </p:cNvPr>
              <p:cNvSpPr txBox="1"/>
              <p:nvPr/>
            </p:nvSpPr>
            <p:spPr>
              <a:xfrm>
                <a:off x="291752" y="2725474"/>
                <a:ext cx="3084022" cy="784574"/>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rgbClr val="FF0000"/>
                          </a:solidFill>
                          <a:latin typeface="Cambria Math" panose="02040503050406030204" pitchFamily="18" charset="0"/>
                        </a:rPr>
                        <m:t>𝐿</m:t>
                      </m:r>
                      <m:r>
                        <a:rPr lang="fr-FR" i="0">
                          <a:solidFill>
                            <a:srgbClr val="FF0000"/>
                          </a:solidFill>
                          <a:latin typeface="Cambria Math" panose="02040503050406030204" pitchFamily="18" charset="0"/>
                        </a:rPr>
                        <m:t>=</m:t>
                      </m:r>
                      <m:nary>
                        <m:naryPr>
                          <m:chr m:val="∑"/>
                          <m:limLoc m:val="undOvr"/>
                          <m:grow m:val="on"/>
                          <m:ctrlPr>
                            <a:rPr lang="fr-FR" i="1">
                              <a:solidFill>
                                <a:srgbClr val="FF0000"/>
                              </a:solidFill>
                              <a:latin typeface="Cambria Math" panose="02040503050406030204" pitchFamily="18" charset="0"/>
                            </a:rPr>
                          </m:ctrlPr>
                        </m:naryPr>
                        <m:sub>
                          <m:r>
                            <a:rPr lang="fr-FR" i="1">
                              <a:solidFill>
                                <a:srgbClr val="FF0000"/>
                              </a:solidFill>
                              <a:latin typeface="Cambria Math" panose="02040503050406030204" pitchFamily="18" charset="0"/>
                            </a:rPr>
                            <m:t>𝑖</m:t>
                          </m:r>
                          <m:r>
                            <a:rPr lang="fr-FR" i="0">
                              <a:solidFill>
                                <a:srgbClr val="FF0000"/>
                              </a:solidFill>
                              <a:latin typeface="Cambria Math" panose="02040503050406030204" pitchFamily="18" charset="0"/>
                            </a:rPr>
                            <m:t>=1</m:t>
                          </m:r>
                        </m:sub>
                        <m:sup>
                          <m:r>
                            <a:rPr lang="fr-FR" i="1">
                              <a:solidFill>
                                <a:srgbClr val="FF0000"/>
                              </a:solidFill>
                              <a:latin typeface="Cambria Math" panose="02040503050406030204" pitchFamily="18" charset="0"/>
                            </a:rPr>
                            <m:t>𝑛</m:t>
                          </m:r>
                        </m:sup>
                        <m:e>
                          <m:r>
                            <a:rPr lang="fr-FR" i="1">
                              <a:solidFill>
                                <a:srgbClr val="FF0000"/>
                              </a:solidFill>
                              <a:latin typeface="Cambria Math" panose="02040503050406030204" pitchFamily="18" charset="0"/>
                            </a:rPr>
                            <m:t>𝑙</m:t>
                          </m:r>
                          <m:d>
                            <m:dPr>
                              <m:ctrlPr>
                                <a:rPr lang="fr-FR" i="1">
                                  <a:solidFill>
                                    <a:srgbClr val="FF0000"/>
                                  </a:solidFill>
                                  <a:latin typeface="Cambria Math" panose="02040503050406030204" pitchFamily="18" charset="0"/>
                                </a:rPr>
                              </m:ctrlPr>
                            </m:dPr>
                            <m:e>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𝑦</m:t>
                                  </m:r>
                                </m:e>
                                <m:sub>
                                  <m:r>
                                    <a:rPr lang="fr-FR" i="1">
                                      <a:solidFill>
                                        <a:srgbClr val="FF0000"/>
                                      </a:solidFill>
                                      <a:latin typeface="Cambria Math" panose="02040503050406030204" pitchFamily="18" charset="0"/>
                                    </a:rPr>
                                    <m:t>𝑖</m:t>
                                  </m:r>
                                </m:sub>
                              </m:sSub>
                              <m:r>
                                <a:rPr lang="fr-FR" i="0">
                                  <a:solidFill>
                                    <a:srgbClr val="FF0000"/>
                                  </a:solidFill>
                                  <a:latin typeface="Cambria Math" panose="02040503050406030204" pitchFamily="18" charset="0"/>
                                </a:rPr>
                                <m:t>;</m:t>
                              </m:r>
                              <m:sSub>
                                <m:sSubPr>
                                  <m:ctrlPr>
                                    <a:rPr lang="fr-FR" i="1">
                                      <a:solidFill>
                                        <a:srgbClr val="FF0000"/>
                                      </a:solidFill>
                                      <a:latin typeface="Cambria Math" panose="02040503050406030204" pitchFamily="18" charset="0"/>
                                    </a:rPr>
                                  </m:ctrlPr>
                                </m:sSubPr>
                                <m:e>
                                  <m:acc>
                                    <m:accPr>
                                      <m:chr m:val="̂"/>
                                      <m:ctrlPr>
                                        <a:rPr lang="fr-FR" i="1">
                                          <a:solidFill>
                                            <a:srgbClr val="FF0000"/>
                                          </a:solidFill>
                                          <a:latin typeface="Cambria Math" panose="02040503050406030204" pitchFamily="18" charset="0"/>
                                        </a:rPr>
                                      </m:ctrlPr>
                                    </m:accPr>
                                    <m:e>
                                      <m:r>
                                        <a:rPr lang="fr-FR" i="1">
                                          <a:solidFill>
                                            <a:srgbClr val="FF0000"/>
                                          </a:solidFill>
                                          <a:latin typeface="Cambria Math" panose="02040503050406030204" pitchFamily="18" charset="0"/>
                                        </a:rPr>
                                        <m:t>𝑦</m:t>
                                      </m:r>
                                    </m:e>
                                  </m:acc>
                                </m:e>
                                <m:sub>
                                  <m:r>
                                    <a:rPr lang="fr-FR" i="1">
                                      <a:solidFill>
                                        <a:srgbClr val="FF0000"/>
                                      </a:solidFill>
                                      <a:latin typeface="Cambria Math" panose="02040503050406030204" pitchFamily="18" charset="0"/>
                                    </a:rPr>
                                    <m:t>𝑖</m:t>
                                  </m:r>
                                </m:sub>
                              </m:sSub>
                            </m:e>
                          </m:d>
                        </m:e>
                      </m:nary>
                      <m:r>
                        <a:rPr lang="fr-FR" i="0">
                          <a:solidFill>
                            <a:srgbClr val="FF0000"/>
                          </a:solidFill>
                          <a:latin typeface="Cambria Math" panose="02040503050406030204" pitchFamily="18" charset="0"/>
                        </a:rPr>
                        <m:t>+</m:t>
                      </m:r>
                      <m:nary>
                        <m:naryPr>
                          <m:chr m:val="∑"/>
                          <m:limLoc m:val="undOvr"/>
                          <m:grow m:val="on"/>
                          <m:ctrlPr>
                            <a:rPr lang="fr-FR" i="1">
                              <a:solidFill>
                                <a:srgbClr val="FF0000"/>
                              </a:solidFill>
                              <a:latin typeface="Cambria Math" panose="02040503050406030204" pitchFamily="18" charset="0"/>
                            </a:rPr>
                          </m:ctrlPr>
                        </m:naryPr>
                        <m:sub>
                          <m:r>
                            <a:rPr lang="fr-FR" i="1">
                              <a:solidFill>
                                <a:srgbClr val="FF0000"/>
                              </a:solidFill>
                              <a:latin typeface="Cambria Math" panose="02040503050406030204" pitchFamily="18" charset="0"/>
                            </a:rPr>
                            <m:t>𝑘</m:t>
                          </m:r>
                          <m:r>
                            <a:rPr lang="fr-FR" i="0">
                              <a:solidFill>
                                <a:srgbClr val="FF0000"/>
                              </a:solidFill>
                              <a:latin typeface="Cambria Math" panose="02040503050406030204" pitchFamily="18" charset="0"/>
                            </a:rPr>
                            <m:t>=1</m:t>
                          </m:r>
                        </m:sub>
                        <m:sup>
                          <m:r>
                            <a:rPr lang="fr-FR" i="1">
                              <a:solidFill>
                                <a:srgbClr val="FF0000"/>
                              </a:solidFill>
                              <a:latin typeface="Cambria Math" panose="02040503050406030204" pitchFamily="18" charset="0"/>
                            </a:rPr>
                            <m:t>𝑘</m:t>
                          </m:r>
                        </m:sup>
                        <m:e>
                          <m:r>
                            <a:rPr lang="fr-FR" i="1">
                              <a:solidFill>
                                <a:srgbClr val="FF0000"/>
                              </a:solidFill>
                              <a:latin typeface="Cambria Math" panose="02040503050406030204" pitchFamily="18" charset="0"/>
                            </a:rPr>
                            <m:t>𝛺</m:t>
                          </m:r>
                          <m:d>
                            <m:dPr>
                              <m:ctrlPr>
                                <a:rPr lang="fr-FR" i="1">
                                  <a:solidFill>
                                    <a:srgbClr val="FF0000"/>
                                  </a:solidFill>
                                  <a:latin typeface="Cambria Math" panose="02040503050406030204" pitchFamily="18" charset="0"/>
                                </a:rPr>
                              </m:ctrlPr>
                            </m:dPr>
                            <m:e>
                              <m:sSub>
                                <m:sSubPr>
                                  <m:ctrlPr>
                                    <a:rPr lang="fr-FR" i="1">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𝑓</m:t>
                                  </m:r>
                                </m:e>
                                <m:sub>
                                  <m:r>
                                    <a:rPr lang="fr-FR" i="1">
                                      <a:solidFill>
                                        <a:srgbClr val="FF0000"/>
                                      </a:solidFill>
                                      <a:latin typeface="Cambria Math" panose="02040503050406030204" pitchFamily="18" charset="0"/>
                                    </a:rPr>
                                    <m:t>𝑘</m:t>
                                  </m:r>
                                </m:sub>
                              </m:sSub>
                            </m:e>
                          </m:d>
                        </m:e>
                      </m:nary>
                    </m:oMath>
                  </m:oMathPara>
                </a14:m>
                <a:endParaRPr lang="fr-FR" dirty="0">
                  <a:solidFill>
                    <a:srgbClr val="FF0000"/>
                  </a:solidFill>
                </a:endParaRPr>
              </a:p>
            </p:txBody>
          </p:sp>
        </mc:Choice>
        <mc:Fallback xmlns="">
          <p:sp>
            <p:nvSpPr>
              <p:cNvPr id="11" name="ZoneTexte 10">
                <a:extLst>
                  <a:ext uri="{FF2B5EF4-FFF2-40B4-BE49-F238E27FC236}">
                    <a16:creationId xmlns:a16="http://schemas.microsoft.com/office/drawing/2014/main" id="{E8F5C734-FDDB-4FB0-A982-3E1C6395844B}"/>
                  </a:ext>
                </a:extLst>
              </p:cNvPr>
              <p:cNvSpPr txBox="1">
                <a:spLocks noRot="1" noChangeAspect="1" noMove="1" noResize="1" noEditPoints="1" noAdjustHandles="1" noChangeArrowheads="1" noChangeShapeType="1" noTextEdit="1"/>
              </p:cNvSpPr>
              <p:nvPr/>
            </p:nvSpPr>
            <p:spPr>
              <a:xfrm>
                <a:off x="291752" y="2725474"/>
                <a:ext cx="3084022" cy="784574"/>
              </a:xfrm>
              <a:prstGeom prst="rect">
                <a:avLst/>
              </a:prstGeom>
              <a:blipFill>
                <a:blip r:embed="rId4"/>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CCF74B9D-2AE0-4B84-9AD4-E2B648DA61CA}"/>
                  </a:ext>
                </a:extLst>
              </p:cNvPr>
              <p:cNvSpPr txBox="1"/>
              <p:nvPr/>
            </p:nvSpPr>
            <p:spPr>
              <a:xfrm>
                <a:off x="3643854" y="2725474"/>
                <a:ext cx="2452146" cy="703526"/>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solidFill>
                            <a:srgbClr val="FF0000"/>
                          </a:solidFill>
                          <a:latin typeface="Cambria Math" panose="02040503050406030204" pitchFamily="18" charset="0"/>
                        </a:rPr>
                        <m:t>𝛺</m:t>
                      </m:r>
                      <m:d>
                        <m:dPr>
                          <m:ctrlPr>
                            <a:rPr lang="fr-FR" i="1">
                              <a:solidFill>
                                <a:srgbClr val="FF0000"/>
                              </a:solidFill>
                              <a:latin typeface="Cambria Math" panose="02040503050406030204" pitchFamily="18" charset="0"/>
                            </a:rPr>
                          </m:ctrlPr>
                        </m:dPr>
                        <m:e>
                          <m:r>
                            <a:rPr lang="fr-FR" i="1">
                              <a:solidFill>
                                <a:srgbClr val="FF0000"/>
                              </a:solidFill>
                              <a:latin typeface="Cambria Math" panose="02040503050406030204" pitchFamily="18" charset="0"/>
                            </a:rPr>
                            <m:t>𝜃</m:t>
                          </m:r>
                        </m:e>
                      </m:d>
                      <m:r>
                        <a:rPr lang="fr-FR" i="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𝛾</m:t>
                      </m:r>
                      <m:r>
                        <a:rPr lang="fr-FR" b="0" i="1" smtClean="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𝑇</m:t>
                      </m:r>
                      <m:r>
                        <a:rPr lang="fr-FR" i="0">
                          <a:solidFill>
                            <a:srgbClr val="FF0000"/>
                          </a:solidFill>
                          <a:latin typeface="Cambria Math" panose="02040503050406030204" pitchFamily="18" charset="0"/>
                        </a:rPr>
                        <m:t>+</m:t>
                      </m:r>
                      <m:f>
                        <m:fPr>
                          <m:ctrlPr>
                            <a:rPr lang="fr-FR" i="1">
                              <a:solidFill>
                                <a:srgbClr val="FF0000"/>
                              </a:solidFill>
                              <a:latin typeface="Cambria Math" panose="02040503050406030204" pitchFamily="18" charset="0"/>
                            </a:rPr>
                          </m:ctrlPr>
                        </m:fPr>
                        <m:num>
                          <m:r>
                            <a:rPr lang="fr-FR" i="0">
                              <a:solidFill>
                                <a:srgbClr val="FF0000"/>
                              </a:solidFill>
                              <a:latin typeface="Cambria Math" panose="02040503050406030204" pitchFamily="18" charset="0"/>
                            </a:rPr>
                            <m:t>1</m:t>
                          </m:r>
                        </m:num>
                        <m:den>
                          <m:r>
                            <a:rPr lang="fr-FR" i="0">
                              <a:solidFill>
                                <a:srgbClr val="FF0000"/>
                              </a:solidFill>
                              <a:latin typeface="Cambria Math" panose="02040503050406030204" pitchFamily="18" charset="0"/>
                            </a:rPr>
                            <m:t>2</m:t>
                          </m:r>
                        </m:den>
                      </m:f>
                      <m:r>
                        <a:rPr lang="fr-FR" i="1">
                          <a:solidFill>
                            <a:srgbClr val="FF0000"/>
                          </a:solidFill>
                          <a:latin typeface="Cambria Math" panose="02040503050406030204" pitchFamily="18" charset="0"/>
                        </a:rPr>
                        <m:t>𝜆</m:t>
                      </m:r>
                      <m:nary>
                        <m:naryPr>
                          <m:chr m:val="∑"/>
                          <m:limLoc m:val="undOvr"/>
                          <m:grow m:val="on"/>
                          <m:supHide m:val="on"/>
                          <m:ctrlPr>
                            <a:rPr lang="fr-FR" i="1">
                              <a:solidFill>
                                <a:srgbClr val="FF0000"/>
                              </a:solidFill>
                              <a:latin typeface="Cambria Math" panose="02040503050406030204" pitchFamily="18" charset="0"/>
                            </a:rPr>
                          </m:ctrlPr>
                        </m:naryPr>
                        <m:sub>
                          <m:r>
                            <a:rPr lang="fr-FR" i="1">
                              <a:solidFill>
                                <a:srgbClr val="FF0000"/>
                              </a:solidFill>
                              <a:latin typeface="Cambria Math" panose="02040503050406030204" pitchFamily="18" charset="0"/>
                            </a:rPr>
                            <m:t>𝑗</m:t>
                          </m:r>
                        </m:sub>
                        <m:sup/>
                        <m:e>
                          <m:sSubSup>
                            <m:sSubSupPr>
                              <m:ctrlPr>
                                <a:rPr lang="fr-FR" i="1">
                                  <a:solidFill>
                                    <a:srgbClr val="FF0000"/>
                                  </a:solidFill>
                                  <a:latin typeface="Cambria Math" panose="02040503050406030204" pitchFamily="18" charset="0"/>
                                </a:rPr>
                              </m:ctrlPr>
                            </m:sSubSupPr>
                            <m:e>
                              <m:r>
                                <a:rPr lang="fr-FR" i="1">
                                  <a:solidFill>
                                    <a:srgbClr val="FF0000"/>
                                  </a:solidFill>
                                  <a:latin typeface="Cambria Math" panose="02040503050406030204" pitchFamily="18" charset="0"/>
                                </a:rPr>
                                <m:t>𝑤</m:t>
                              </m:r>
                            </m:e>
                            <m:sub>
                              <m:r>
                                <a:rPr lang="fr-FR" i="1">
                                  <a:solidFill>
                                    <a:srgbClr val="FF0000"/>
                                  </a:solidFill>
                                  <a:latin typeface="Cambria Math" panose="02040503050406030204" pitchFamily="18" charset="0"/>
                                </a:rPr>
                                <m:t>𝑗</m:t>
                              </m:r>
                            </m:sub>
                            <m:sup>
                              <m:r>
                                <a:rPr lang="fr-FR" b="0" i="1" smtClean="0">
                                  <a:solidFill>
                                    <a:srgbClr val="FF0000"/>
                                  </a:solidFill>
                                  <a:latin typeface="Cambria Math" panose="02040503050406030204" pitchFamily="18" charset="0"/>
                                </a:rPr>
                                <m:t>2</m:t>
                              </m:r>
                            </m:sup>
                          </m:sSubSup>
                        </m:e>
                      </m:nary>
                    </m:oMath>
                  </m:oMathPara>
                </a14:m>
                <a:endParaRPr lang="fr-FR" dirty="0">
                  <a:solidFill>
                    <a:srgbClr val="FF0000"/>
                  </a:solidFill>
                </a:endParaRPr>
              </a:p>
            </p:txBody>
          </p:sp>
        </mc:Choice>
        <mc:Fallback xmlns="">
          <p:sp>
            <p:nvSpPr>
              <p:cNvPr id="12" name="ZoneTexte 11">
                <a:extLst>
                  <a:ext uri="{FF2B5EF4-FFF2-40B4-BE49-F238E27FC236}">
                    <a16:creationId xmlns:a16="http://schemas.microsoft.com/office/drawing/2014/main" id="{CCF74B9D-2AE0-4B84-9AD4-E2B648DA61CA}"/>
                  </a:ext>
                </a:extLst>
              </p:cNvPr>
              <p:cNvSpPr txBox="1">
                <a:spLocks noRot="1" noChangeAspect="1" noMove="1" noResize="1" noEditPoints="1" noAdjustHandles="1" noChangeArrowheads="1" noChangeShapeType="1" noTextEdit="1"/>
              </p:cNvSpPr>
              <p:nvPr/>
            </p:nvSpPr>
            <p:spPr>
              <a:xfrm>
                <a:off x="3643854" y="2725474"/>
                <a:ext cx="2452146" cy="703526"/>
              </a:xfrm>
              <a:prstGeom prst="rect">
                <a:avLst/>
              </a:prstGeom>
              <a:blipFill>
                <a:blip r:embed="rId5"/>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8C31DF88-CFCD-43E6-B2CA-D55D45B6EAF8}"/>
                  </a:ext>
                </a:extLst>
              </p:cNvPr>
              <p:cNvSpPr txBox="1"/>
              <p:nvPr/>
            </p:nvSpPr>
            <p:spPr>
              <a:xfrm>
                <a:off x="650253" y="5526160"/>
                <a:ext cx="4813069" cy="629403"/>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rgbClr val="FF0000"/>
                          </a:solidFill>
                          <a:latin typeface="Cambria Math" panose="02040503050406030204" pitchFamily="18" charset="0"/>
                        </a:rPr>
                        <m:t>𝐺𝑎𝑖𝑛</m:t>
                      </m:r>
                      <m:r>
                        <a:rPr lang="fr-FR" i="0">
                          <a:solidFill>
                            <a:srgbClr val="FF0000"/>
                          </a:solidFill>
                          <a:latin typeface="Cambria Math" panose="02040503050406030204" pitchFamily="18" charset="0"/>
                        </a:rPr>
                        <m:t>=</m:t>
                      </m:r>
                      <m:f>
                        <m:fPr>
                          <m:ctrlPr>
                            <a:rPr lang="fr-FR" i="1">
                              <a:solidFill>
                                <a:srgbClr val="FF0000"/>
                              </a:solidFill>
                              <a:latin typeface="Cambria Math" panose="02040503050406030204" pitchFamily="18" charset="0"/>
                            </a:rPr>
                          </m:ctrlPr>
                        </m:fPr>
                        <m:num>
                          <m:r>
                            <a:rPr lang="fr-FR" i="0">
                              <a:solidFill>
                                <a:srgbClr val="FF0000"/>
                              </a:solidFill>
                              <a:latin typeface="Cambria Math" panose="02040503050406030204" pitchFamily="18" charset="0"/>
                            </a:rPr>
                            <m:t>1</m:t>
                          </m:r>
                        </m:num>
                        <m:den>
                          <m:r>
                            <a:rPr lang="fr-FR" i="0">
                              <a:solidFill>
                                <a:srgbClr val="FF0000"/>
                              </a:solidFill>
                              <a:latin typeface="Cambria Math" panose="02040503050406030204" pitchFamily="18" charset="0"/>
                            </a:rPr>
                            <m:t>2</m:t>
                          </m:r>
                        </m:den>
                      </m:f>
                      <m:d>
                        <m:dPr>
                          <m:begChr m:val="["/>
                          <m:endChr m:val="]"/>
                          <m:ctrlPr>
                            <a:rPr lang="fr-FR" i="1">
                              <a:solidFill>
                                <a:srgbClr val="FF0000"/>
                              </a:solidFill>
                              <a:latin typeface="Cambria Math" panose="02040503050406030204" pitchFamily="18" charset="0"/>
                            </a:rPr>
                          </m:ctrlPr>
                        </m:dPr>
                        <m:e>
                          <m:f>
                            <m:fPr>
                              <m:ctrlPr>
                                <a:rPr lang="fr-FR" i="1">
                                  <a:solidFill>
                                    <a:srgbClr val="FF0000"/>
                                  </a:solidFill>
                                  <a:latin typeface="Cambria Math" panose="02040503050406030204" pitchFamily="18" charset="0"/>
                                </a:rPr>
                              </m:ctrlPr>
                            </m:fPr>
                            <m:num>
                              <m:sSubSup>
                                <m:sSubSupPr>
                                  <m:ctrlPr>
                                    <a:rPr lang="fr-FR" i="1">
                                      <a:solidFill>
                                        <a:srgbClr val="FF0000"/>
                                      </a:solidFill>
                                      <a:latin typeface="Cambria Math" panose="02040503050406030204" pitchFamily="18" charset="0"/>
                                    </a:rPr>
                                  </m:ctrlPr>
                                </m:sSubSupPr>
                                <m:e>
                                  <m:r>
                                    <a:rPr lang="fr-FR" b="0" i="1" smtClean="0">
                                      <a:solidFill>
                                        <a:srgbClr val="FF0000"/>
                                      </a:solidFill>
                                      <a:latin typeface="Cambria Math" panose="02040503050406030204" pitchFamily="18" charset="0"/>
                                    </a:rPr>
                                    <m:t>𝐺</m:t>
                                  </m:r>
                                </m:e>
                                <m:sub>
                                  <m:r>
                                    <a:rPr lang="fr-FR" b="0" i="1" smtClean="0">
                                      <a:solidFill>
                                        <a:srgbClr val="FF0000"/>
                                      </a:solidFill>
                                      <a:latin typeface="Cambria Math" panose="02040503050406030204" pitchFamily="18" charset="0"/>
                                    </a:rPr>
                                    <m:t>𝐿</m:t>
                                  </m:r>
                                </m:sub>
                                <m:sup>
                                  <m:r>
                                    <a:rPr lang="fr-FR" i="1">
                                      <a:solidFill>
                                        <a:srgbClr val="FF0000"/>
                                      </a:solidFill>
                                      <a:latin typeface="Cambria Math" panose="02040503050406030204" pitchFamily="18" charset="0"/>
                                    </a:rPr>
                                    <m:t>2</m:t>
                                  </m:r>
                                </m:sup>
                              </m:sSubSup>
                            </m:num>
                            <m:den>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𝐻</m:t>
                                  </m:r>
                                </m:e>
                                <m:sub>
                                  <m:r>
                                    <a:rPr lang="fr-FR" i="1">
                                      <a:solidFill>
                                        <a:srgbClr val="FF0000"/>
                                      </a:solidFill>
                                      <a:latin typeface="Cambria Math" panose="02040503050406030204" pitchFamily="18" charset="0"/>
                                    </a:rPr>
                                    <m:t>𝐿</m:t>
                                  </m:r>
                                </m:sub>
                              </m:sSub>
                              <m:r>
                                <a:rPr lang="fr-FR" i="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𝜆</m:t>
                              </m:r>
                            </m:den>
                          </m:f>
                          <m:r>
                            <a:rPr lang="fr-FR" b="0" i="1" smtClean="0">
                              <a:solidFill>
                                <a:srgbClr val="FF0000"/>
                              </a:solidFill>
                              <a:latin typeface="Cambria Math" panose="02040503050406030204" pitchFamily="18" charset="0"/>
                            </a:rPr>
                            <m:t>+</m:t>
                          </m:r>
                          <m:f>
                            <m:fPr>
                              <m:ctrlPr>
                                <a:rPr lang="fr-FR" i="1">
                                  <a:solidFill>
                                    <a:srgbClr val="FF0000"/>
                                  </a:solidFill>
                                  <a:latin typeface="Cambria Math" panose="02040503050406030204" pitchFamily="18" charset="0"/>
                                </a:rPr>
                              </m:ctrlPr>
                            </m:fPr>
                            <m:num>
                              <m:sSubSup>
                                <m:sSubSupPr>
                                  <m:ctrlPr>
                                    <a:rPr lang="fr-FR" i="1">
                                      <a:solidFill>
                                        <a:srgbClr val="FF0000"/>
                                      </a:solidFill>
                                      <a:latin typeface="Cambria Math" panose="02040503050406030204" pitchFamily="18" charset="0"/>
                                    </a:rPr>
                                  </m:ctrlPr>
                                </m:sSubSupPr>
                                <m:e>
                                  <m:r>
                                    <a:rPr lang="fr-FR" i="1">
                                      <a:solidFill>
                                        <a:srgbClr val="FF0000"/>
                                      </a:solidFill>
                                      <a:latin typeface="Cambria Math" panose="02040503050406030204" pitchFamily="18" charset="0"/>
                                    </a:rPr>
                                    <m:t>𝐺</m:t>
                                  </m:r>
                                </m:e>
                                <m:sub>
                                  <m:r>
                                    <a:rPr lang="fr-FR" b="0" i="1" smtClean="0">
                                      <a:solidFill>
                                        <a:srgbClr val="FF0000"/>
                                      </a:solidFill>
                                      <a:latin typeface="Cambria Math" panose="02040503050406030204" pitchFamily="18" charset="0"/>
                                    </a:rPr>
                                    <m:t>𝑅</m:t>
                                  </m:r>
                                </m:sub>
                                <m:sup>
                                  <m:r>
                                    <a:rPr lang="fr-FR" i="1">
                                      <a:solidFill>
                                        <a:srgbClr val="FF0000"/>
                                      </a:solidFill>
                                      <a:latin typeface="Cambria Math" panose="02040503050406030204" pitchFamily="18" charset="0"/>
                                    </a:rPr>
                                    <m:t>2</m:t>
                                  </m:r>
                                </m:sup>
                              </m:sSubSup>
                            </m:num>
                            <m:den>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𝐻</m:t>
                                  </m:r>
                                </m:e>
                                <m:sub>
                                  <m:r>
                                    <a:rPr lang="fr-FR" b="0" i="1" smtClean="0">
                                      <a:solidFill>
                                        <a:srgbClr val="FF0000"/>
                                      </a:solidFill>
                                      <a:latin typeface="Cambria Math" panose="02040503050406030204" pitchFamily="18" charset="0"/>
                                    </a:rPr>
                                    <m:t>𝑅</m:t>
                                  </m:r>
                                </m:sub>
                              </m:sSub>
                              <m:r>
                                <a:rPr lang="fr-FR">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𝜆</m:t>
                              </m:r>
                            </m:den>
                          </m:f>
                          <m:r>
                            <a:rPr lang="fr-FR" b="0" i="1" smtClean="0">
                              <a:solidFill>
                                <a:srgbClr val="FF0000"/>
                              </a:solidFill>
                              <a:latin typeface="Cambria Math" panose="02040503050406030204" pitchFamily="18" charset="0"/>
                            </a:rPr>
                            <m:t> −</m:t>
                          </m:r>
                          <m:f>
                            <m:fPr>
                              <m:ctrlPr>
                                <a:rPr lang="fr-FR" i="1">
                                  <a:solidFill>
                                    <a:srgbClr val="FF0000"/>
                                  </a:solidFill>
                                  <a:latin typeface="Cambria Math" panose="02040503050406030204" pitchFamily="18" charset="0"/>
                                </a:rPr>
                              </m:ctrlPr>
                            </m:fPr>
                            <m:num>
                              <m:sSup>
                                <m:sSupPr>
                                  <m:ctrlPr>
                                    <a:rPr lang="fr-FR" b="0" i="1" smtClean="0">
                                      <a:solidFill>
                                        <a:srgbClr val="FF0000"/>
                                      </a:solidFill>
                                      <a:latin typeface="Cambria Math" panose="02040503050406030204" pitchFamily="18" charset="0"/>
                                    </a:rPr>
                                  </m:ctrlPr>
                                </m:sSupPr>
                                <m:e>
                                  <m:d>
                                    <m:dPr>
                                      <m:ctrlPr>
                                        <a:rPr lang="fr-FR" b="0" i="1" smtClean="0">
                                          <a:solidFill>
                                            <a:srgbClr val="FF0000"/>
                                          </a:solidFill>
                                          <a:latin typeface="Cambria Math" panose="02040503050406030204" pitchFamily="18" charset="0"/>
                                        </a:rPr>
                                      </m:ctrlPr>
                                    </m:dPr>
                                    <m:e>
                                      <m:sSub>
                                        <m:sSubPr>
                                          <m:ctrlPr>
                                            <a:rPr lang="fr-FR" i="1">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𝐺</m:t>
                                          </m:r>
                                        </m:e>
                                        <m:sub>
                                          <m:r>
                                            <a:rPr lang="fr-FR" i="1">
                                              <a:solidFill>
                                                <a:srgbClr val="FF0000"/>
                                              </a:solidFill>
                                              <a:latin typeface="Cambria Math" panose="02040503050406030204" pitchFamily="18" charset="0"/>
                                            </a:rPr>
                                            <m:t>𝑅</m:t>
                                          </m:r>
                                        </m:sub>
                                      </m:sSub>
                                      <m:r>
                                        <a:rPr lang="fr-FR" b="0" i="1" smtClean="0">
                                          <a:solidFill>
                                            <a:srgbClr val="FF0000"/>
                                          </a:solidFill>
                                          <a:latin typeface="Cambria Math" panose="02040503050406030204" pitchFamily="18" charset="0"/>
                                        </a:rPr>
                                        <m:t>+</m:t>
                                      </m:r>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𝐺</m:t>
                                          </m:r>
                                        </m:e>
                                        <m:sub>
                                          <m:r>
                                            <a:rPr lang="fr-FR" b="0" i="1" smtClean="0">
                                              <a:solidFill>
                                                <a:srgbClr val="FF0000"/>
                                              </a:solidFill>
                                              <a:latin typeface="Cambria Math" panose="02040503050406030204" pitchFamily="18" charset="0"/>
                                            </a:rPr>
                                            <m:t>𝐿</m:t>
                                          </m:r>
                                        </m:sub>
                                      </m:sSub>
                                    </m:e>
                                  </m:d>
                                </m:e>
                                <m:sup>
                                  <m:r>
                                    <a:rPr lang="fr-FR" b="0" i="1" smtClean="0">
                                      <a:solidFill>
                                        <a:srgbClr val="FF0000"/>
                                      </a:solidFill>
                                      <a:latin typeface="Cambria Math" panose="02040503050406030204" pitchFamily="18" charset="0"/>
                                    </a:rPr>
                                    <m:t>2</m:t>
                                  </m:r>
                                </m:sup>
                              </m:sSup>
                            </m:num>
                            <m:den>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𝐻</m:t>
                                  </m:r>
                                </m:e>
                                <m:sub>
                                  <m:r>
                                    <a:rPr lang="fr-FR" i="1">
                                      <a:solidFill>
                                        <a:srgbClr val="FF0000"/>
                                      </a:solidFill>
                                      <a:latin typeface="Cambria Math" panose="02040503050406030204" pitchFamily="18" charset="0"/>
                                    </a:rPr>
                                    <m:t>𝑅</m:t>
                                  </m:r>
                                </m:sub>
                              </m:sSub>
                              <m:r>
                                <a:rPr lang="fr-FR" b="0" i="0" smtClean="0">
                                  <a:solidFill>
                                    <a:srgbClr val="FF0000"/>
                                  </a:solidFill>
                                  <a:latin typeface="Cambria Math" panose="02040503050406030204" pitchFamily="18" charset="0"/>
                                </a:rPr>
                                <m:t>+</m:t>
                              </m:r>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𝐻</m:t>
                                  </m:r>
                                </m:e>
                                <m:sub>
                                  <m:r>
                                    <a:rPr lang="fr-FR" b="0" i="1" smtClean="0">
                                      <a:solidFill>
                                        <a:srgbClr val="FF0000"/>
                                      </a:solidFill>
                                      <a:latin typeface="Cambria Math" panose="02040503050406030204" pitchFamily="18" charset="0"/>
                                    </a:rPr>
                                    <m:t>𝐿</m:t>
                                  </m:r>
                                </m:sub>
                              </m:sSub>
                              <m:r>
                                <a:rPr lang="fr-FR">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𝜆</m:t>
                              </m:r>
                            </m:den>
                          </m:f>
                        </m:e>
                      </m:d>
                      <m:r>
                        <a:rPr lang="fr-FR" i="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𝛾</m:t>
                      </m:r>
                    </m:oMath>
                  </m:oMathPara>
                </a14:m>
                <a:endParaRPr lang="fr-FR" dirty="0">
                  <a:solidFill>
                    <a:srgbClr val="FF0000"/>
                  </a:solidFill>
                </a:endParaRPr>
              </a:p>
            </p:txBody>
          </p:sp>
        </mc:Choice>
        <mc:Fallback xmlns="">
          <p:sp>
            <p:nvSpPr>
              <p:cNvPr id="13" name="ZoneTexte 12">
                <a:extLst>
                  <a:ext uri="{FF2B5EF4-FFF2-40B4-BE49-F238E27FC236}">
                    <a16:creationId xmlns:a16="http://schemas.microsoft.com/office/drawing/2014/main" id="{8C31DF88-CFCD-43E6-B2CA-D55D45B6EAF8}"/>
                  </a:ext>
                </a:extLst>
              </p:cNvPr>
              <p:cNvSpPr txBox="1">
                <a:spLocks noRot="1" noChangeAspect="1" noMove="1" noResize="1" noEditPoints="1" noAdjustHandles="1" noChangeArrowheads="1" noChangeShapeType="1" noTextEdit="1"/>
              </p:cNvSpPr>
              <p:nvPr/>
            </p:nvSpPr>
            <p:spPr>
              <a:xfrm>
                <a:off x="650253" y="5526160"/>
                <a:ext cx="4813069" cy="629403"/>
              </a:xfrm>
              <a:prstGeom prst="rect">
                <a:avLst/>
              </a:prstGeom>
              <a:blipFill>
                <a:blip r:embed="rId6"/>
                <a:stretch>
                  <a:fillRect/>
                </a:stretch>
              </a:blipFill>
              <a:ln>
                <a:solidFill>
                  <a:schemeClr val="tx1"/>
                </a:solidFill>
              </a:ln>
            </p:spPr>
            <p:txBody>
              <a:bodyPr/>
              <a:lstStyle/>
              <a:p>
                <a:r>
                  <a:rPr lang="fr-FR">
                    <a:noFill/>
                  </a:rPr>
                  <a:t> </a:t>
                </a:r>
              </a:p>
            </p:txBody>
          </p:sp>
        </mc:Fallback>
      </mc:AlternateContent>
      <p:pic>
        <p:nvPicPr>
          <p:cNvPr id="14" name="Image 13">
            <a:extLst>
              <a:ext uri="{FF2B5EF4-FFF2-40B4-BE49-F238E27FC236}">
                <a16:creationId xmlns:a16="http://schemas.microsoft.com/office/drawing/2014/main" id="{34F463AD-C02C-45E4-B372-80665362C5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8767" y="888510"/>
            <a:ext cx="5279852" cy="2423807"/>
          </a:xfrm>
          <a:prstGeom prst="rect">
            <a:avLst/>
          </a:prstGeom>
        </p:spPr>
      </p:pic>
      <p:pic>
        <p:nvPicPr>
          <p:cNvPr id="2052" name="Picture 4" descr="Schematic representation of the XGBoost model. XGBoost, extreme... |  Download Scientific Diagram">
            <a:extLst>
              <a:ext uri="{FF2B5EF4-FFF2-40B4-BE49-F238E27FC236}">
                <a16:creationId xmlns:a16="http://schemas.microsoft.com/office/drawing/2014/main" id="{10309ED5-437C-41E0-A635-A6B26D12D5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3476625"/>
            <a:ext cx="5134708" cy="22764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3AEEB59B-982B-4052-8B66-47BDCA824346}"/>
                  </a:ext>
                </a:extLst>
              </p:cNvPr>
              <p:cNvSpPr txBox="1"/>
              <p:nvPr/>
            </p:nvSpPr>
            <p:spPr>
              <a:xfrm>
                <a:off x="448058" y="3968019"/>
                <a:ext cx="5217460" cy="960328"/>
              </a:xfrm>
              <a:prstGeom prst="rect">
                <a:avLst/>
              </a:prstGeom>
              <a:noFill/>
              <a:ln>
                <a:solidFill>
                  <a:schemeClr val="tx1"/>
                </a:solidFill>
              </a:ln>
            </p:spPr>
            <p:txBody>
              <a:bodyPr wrap="square" lIns="0" tIns="0" rIns="0" bIns="0" rtlCol="0">
                <a:spAutoFit/>
              </a:bodyPr>
              <a:lstStyle/>
              <a:p>
                <a:pPr algn="ctr"/>
                <a14:m>
                  <m:oMath xmlns:m="http://schemas.openxmlformats.org/officeDocument/2006/math">
                    <m:r>
                      <a:rPr lang="fr-FR" i="1" smtClean="0">
                        <a:solidFill>
                          <a:srgbClr val="FF0000"/>
                        </a:solidFill>
                        <a:latin typeface="Cambria Math" panose="02040503050406030204" pitchFamily="18" charset="0"/>
                      </a:rPr>
                      <m:t>𝐿</m:t>
                    </m:r>
                    <m:r>
                      <a:rPr lang="fr-FR" i="0">
                        <a:solidFill>
                          <a:srgbClr val="FF0000"/>
                        </a:solidFill>
                        <a:latin typeface="Cambria Math" panose="02040503050406030204" pitchFamily="18" charset="0"/>
                      </a:rPr>
                      <m:t>=</m:t>
                    </m:r>
                    <m:nary>
                      <m:naryPr>
                        <m:chr m:val="∑"/>
                        <m:limLoc m:val="undOvr"/>
                        <m:grow m:val="on"/>
                        <m:ctrlPr>
                          <a:rPr lang="fr-FR" i="1">
                            <a:solidFill>
                              <a:srgbClr val="FF0000"/>
                            </a:solidFill>
                            <a:latin typeface="Cambria Math" panose="02040503050406030204" pitchFamily="18" charset="0"/>
                          </a:rPr>
                        </m:ctrlPr>
                      </m:naryPr>
                      <m:sub>
                        <m:r>
                          <a:rPr lang="fr-FR" i="1">
                            <a:solidFill>
                              <a:srgbClr val="FF0000"/>
                            </a:solidFill>
                            <a:latin typeface="Cambria Math" panose="02040503050406030204" pitchFamily="18" charset="0"/>
                          </a:rPr>
                          <m:t>𝑖</m:t>
                        </m:r>
                        <m:r>
                          <a:rPr lang="fr-FR" i="0">
                            <a:solidFill>
                              <a:srgbClr val="FF0000"/>
                            </a:solidFill>
                            <a:latin typeface="Cambria Math" panose="02040503050406030204" pitchFamily="18" charset="0"/>
                          </a:rPr>
                          <m:t>=1</m:t>
                        </m:r>
                      </m:sub>
                      <m:sup>
                        <m:r>
                          <a:rPr lang="fr-FR" i="1">
                            <a:solidFill>
                              <a:srgbClr val="FF0000"/>
                            </a:solidFill>
                            <a:latin typeface="Cambria Math" panose="02040503050406030204" pitchFamily="18" charset="0"/>
                          </a:rPr>
                          <m:t>𝑛</m:t>
                        </m:r>
                      </m:sup>
                      <m:e>
                        <m:d>
                          <m:dPr>
                            <m:begChr m:val="["/>
                            <m:endChr m:val="]"/>
                            <m:ctrlPr>
                              <a:rPr lang="fr-FR" i="1">
                                <a:solidFill>
                                  <a:srgbClr val="FF0000"/>
                                </a:solidFill>
                                <a:latin typeface="Cambria Math" panose="02040503050406030204" pitchFamily="18" charset="0"/>
                              </a:rPr>
                            </m:ctrlPr>
                          </m:dPr>
                          <m:e>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𝑔</m:t>
                                </m:r>
                              </m:e>
                              <m:sub>
                                <m:r>
                                  <a:rPr lang="fr-FR" i="1">
                                    <a:solidFill>
                                      <a:srgbClr val="FF0000"/>
                                    </a:solidFill>
                                    <a:latin typeface="Cambria Math" panose="02040503050406030204" pitchFamily="18" charset="0"/>
                                  </a:rPr>
                                  <m:t>𝑖</m:t>
                                </m:r>
                              </m:sub>
                            </m:sSub>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𝑓</m:t>
                                </m:r>
                              </m:e>
                              <m:sub>
                                <m:r>
                                  <a:rPr lang="fr-FR" i="1">
                                    <a:solidFill>
                                      <a:srgbClr val="FF0000"/>
                                    </a:solidFill>
                                    <a:latin typeface="Cambria Math" panose="02040503050406030204" pitchFamily="18" charset="0"/>
                                  </a:rPr>
                                  <m:t>𝑡</m:t>
                                </m:r>
                              </m:sub>
                            </m:sSub>
                            <m:d>
                              <m:dPr>
                                <m:ctrlPr>
                                  <a:rPr lang="fr-FR" i="1">
                                    <a:solidFill>
                                      <a:srgbClr val="FF0000"/>
                                    </a:solidFill>
                                    <a:latin typeface="Cambria Math" panose="02040503050406030204" pitchFamily="18" charset="0"/>
                                  </a:rPr>
                                </m:ctrlPr>
                              </m:dPr>
                              <m:e>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𝑥</m:t>
                                    </m:r>
                                  </m:e>
                                  <m:sub>
                                    <m:r>
                                      <a:rPr lang="fr-FR" i="1">
                                        <a:solidFill>
                                          <a:srgbClr val="FF0000"/>
                                        </a:solidFill>
                                        <a:latin typeface="Cambria Math" panose="02040503050406030204" pitchFamily="18" charset="0"/>
                                      </a:rPr>
                                      <m:t>𝑖</m:t>
                                    </m:r>
                                  </m:sub>
                                </m:sSub>
                              </m:e>
                            </m:d>
                            <m:r>
                              <a:rPr lang="fr-FR" i="0">
                                <a:solidFill>
                                  <a:srgbClr val="FF0000"/>
                                </a:solidFill>
                                <a:latin typeface="Cambria Math" panose="02040503050406030204" pitchFamily="18" charset="0"/>
                              </a:rPr>
                              <m:t>+</m:t>
                            </m:r>
                            <m:f>
                              <m:fPr>
                                <m:ctrlPr>
                                  <a:rPr lang="fr-FR" i="1">
                                    <a:solidFill>
                                      <a:srgbClr val="FF0000"/>
                                    </a:solidFill>
                                    <a:latin typeface="Cambria Math" panose="02040503050406030204" pitchFamily="18" charset="0"/>
                                  </a:rPr>
                                </m:ctrlPr>
                              </m:fPr>
                              <m:num>
                                <m:r>
                                  <a:rPr lang="fr-FR" i="0">
                                    <a:solidFill>
                                      <a:srgbClr val="FF0000"/>
                                    </a:solidFill>
                                    <a:latin typeface="Cambria Math" panose="02040503050406030204" pitchFamily="18" charset="0"/>
                                  </a:rPr>
                                  <m:t>1</m:t>
                                </m:r>
                              </m:num>
                              <m:den>
                                <m:r>
                                  <a:rPr lang="fr-FR" i="0">
                                    <a:solidFill>
                                      <a:srgbClr val="FF0000"/>
                                    </a:solidFill>
                                    <a:latin typeface="Cambria Math" panose="02040503050406030204" pitchFamily="18" charset="0"/>
                                  </a:rPr>
                                  <m:t>2</m:t>
                                </m:r>
                              </m:den>
                            </m:f>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h</m:t>
                                </m:r>
                              </m:e>
                              <m:sub>
                                <m:r>
                                  <a:rPr lang="fr-FR" i="1">
                                    <a:solidFill>
                                      <a:srgbClr val="FF0000"/>
                                    </a:solidFill>
                                    <a:latin typeface="Cambria Math" panose="02040503050406030204" pitchFamily="18" charset="0"/>
                                  </a:rPr>
                                  <m:t>𝑖</m:t>
                                </m:r>
                              </m:sub>
                            </m:sSub>
                            <m:sSubSup>
                              <m:sSubSupPr>
                                <m:ctrlPr>
                                  <a:rPr lang="fr-FR" i="1">
                                    <a:solidFill>
                                      <a:srgbClr val="FF0000"/>
                                    </a:solidFill>
                                    <a:latin typeface="Cambria Math" panose="02040503050406030204" pitchFamily="18" charset="0"/>
                                  </a:rPr>
                                </m:ctrlPr>
                              </m:sSubSupPr>
                              <m:e>
                                <m:r>
                                  <a:rPr lang="fr-FR" i="1">
                                    <a:solidFill>
                                      <a:srgbClr val="FF0000"/>
                                    </a:solidFill>
                                    <a:latin typeface="Cambria Math" panose="02040503050406030204" pitchFamily="18" charset="0"/>
                                  </a:rPr>
                                  <m:t>𝑓</m:t>
                                </m:r>
                              </m:e>
                              <m:sub>
                                <m:r>
                                  <a:rPr lang="fr-FR" i="1">
                                    <a:solidFill>
                                      <a:srgbClr val="FF0000"/>
                                    </a:solidFill>
                                    <a:latin typeface="Cambria Math" panose="02040503050406030204" pitchFamily="18" charset="0"/>
                                  </a:rPr>
                                  <m:t>𝑡</m:t>
                                </m:r>
                              </m:sub>
                              <m:sup>
                                <m:sSup>
                                  <m:sSupPr>
                                    <m:ctrlPr>
                                      <a:rPr lang="fr-FR" i="1">
                                        <a:solidFill>
                                          <a:srgbClr val="FF0000"/>
                                        </a:solidFill>
                                        <a:latin typeface="Cambria Math" panose="02040503050406030204" pitchFamily="18" charset="0"/>
                                      </a:rPr>
                                    </m:ctrlPr>
                                  </m:sSupPr>
                                  <m:e>
                                    <m:d>
                                      <m:dPr>
                                        <m:ctrlPr>
                                          <a:rPr lang="fr-FR" i="1">
                                            <a:solidFill>
                                              <a:srgbClr val="FF0000"/>
                                            </a:solidFill>
                                            <a:latin typeface="Cambria Math" panose="02040503050406030204" pitchFamily="18" charset="0"/>
                                          </a:rPr>
                                        </m:ctrlPr>
                                      </m:dPr>
                                      <m:e>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𝑥</m:t>
                                            </m:r>
                                          </m:e>
                                          <m:sub>
                                            <m:r>
                                              <a:rPr lang="fr-FR" i="1">
                                                <a:solidFill>
                                                  <a:srgbClr val="FF0000"/>
                                                </a:solidFill>
                                                <a:latin typeface="Cambria Math" panose="02040503050406030204" pitchFamily="18" charset="0"/>
                                              </a:rPr>
                                              <m:t>𝑖</m:t>
                                            </m:r>
                                          </m:sub>
                                        </m:sSub>
                                      </m:e>
                                    </m:d>
                                  </m:e>
                                  <m:sup>
                                    <m:r>
                                      <a:rPr lang="fr-FR" i="0">
                                        <a:solidFill>
                                          <a:srgbClr val="FF0000"/>
                                        </a:solidFill>
                                        <a:latin typeface="Cambria Math" panose="02040503050406030204" pitchFamily="18" charset="0"/>
                                      </a:rPr>
                                      <m:t>2</m:t>
                                    </m:r>
                                  </m:sup>
                                </m:sSup>
                              </m:sup>
                            </m:sSubSup>
                          </m:e>
                        </m:d>
                      </m:e>
                    </m:nary>
                    <m:r>
                      <a:rPr lang="fr-FR" i="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𝛺</m:t>
                    </m:r>
                    <m:d>
                      <m:dPr>
                        <m:ctrlPr>
                          <a:rPr lang="fr-FR" i="1">
                            <a:solidFill>
                              <a:srgbClr val="FF0000"/>
                            </a:solidFill>
                            <a:latin typeface="Cambria Math" panose="02040503050406030204" pitchFamily="18" charset="0"/>
                          </a:rPr>
                        </m:ctrlPr>
                      </m:dPr>
                      <m:e>
                        <m:sSub>
                          <m:sSubPr>
                            <m:ctrlPr>
                              <a:rPr lang="fr-FR" i="1">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𝑓</m:t>
                            </m:r>
                          </m:e>
                          <m:sub>
                            <m:r>
                              <a:rPr lang="fr-FR" i="1">
                                <a:solidFill>
                                  <a:srgbClr val="FF0000"/>
                                </a:solidFill>
                                <a:latin typeface="Cambria Math" panose="02040503050406030204" pitchFamily="18" charset="0"/>
                              </a:rPr>
                              <m:t>𝑡</m:t>
                            </m:r>
                          </m:sub>
                        </m:sSub>
                      </m:e>
                    </m:d>
                    <m:r>
                      <a:rPr lang="fr-FR" b="0" i="1" smtClean="0">
                        <a:solidFill>
                          <a:srgbClr val="FF0000"/>
                        </a:solidFill>
                        <a:latin typeface="Cambria Math" panose="02040503050406030204" pitchFamily="18" charset="0"/>
                      </a:rPr>
                      <m:t> </m:t>
                    </m:r>
                  </m:oMath>
                </a14:m>
                <a:r>
                  <a:rPr lang="fr-FR" b="0" i="1" dirty="0">
                    <a:solidFill>
                      <a:srgbClr val="FF0000"/>
                    </a:solidFill>
                    <a:latin typeface="Cambria Math" panose="02040503050406030204" pitchFamily="18" charset="0"/>
                  </a:rPr>
                  <a:t> </a:t>
                </a:r>
              </a:p>
              <a:p>
                <a:pPr algn="ctr"/>
                <a14:m>
                  <m:oMath xmlns:m="http://schemas.openxmlformats.org/officeDocument/2006/math">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𝑔</m:t>
                        </m:r>
                      </m:e>
                      <m:sub>
                        <m:r>
                          <a:rPr lang="fr-FR" sz="1600" i="1">
                            <a:solidFill>
                              <a:srgbClr val="FF0000"/>
                            </a:solidFill>
                            <a:latin typeface="Cambria Math" panose="02040503050406030204" pitchFamily="18" charset="0"/>
                          </a:rPr>
                          <m:t>𝑖</m:t>
                        </m:r>
                      </m:sub>
                    </m:sSub>
                    <m:r>
                      <a:rPr lang="fr-FR" sz="1600" b="0" i="0" smtClean="0">
                        <a:solidFill>
                          <a:srgbClr val="FF0000"/>
                        </a:solidFill>
                        <a:latin typeface="Cambria Math" panose="02040503050406030204" pitchFamily="18" charset="0"/>
                      </a:rPr>
                      <m:t>=</m:t>
                    </m:r>
                    <m:f>
                      <m:fPr>
                        <m:ctrlPr>
                          <a:rPr lang="fr-FR" sz="1600" i="1">
                            <a:solidFill>
                              <a:srgbClr val="FF0000"/>
                            </a:solidFill>
                            <a:latin typeface="Cambria Math" panose="02040503050406030204" pitchFamily="18" charset="0"/>
                          </a:rPr>
                        </m:ctrlPr>
                      </m:fPr>
                      <m:num>
                        <m:r>
                          <a:rPr lang="fr-FR" sz="1600">
                            <a:solidFill>
                              <a:srgbClr val="FF0000"/>
                            </a:solidFill>
                            <a:latin typeface="Cambria Math" panose="02040503050406030204" pitchFamily="18" charset="0"/>
                          </a:rPr>
                          <m:t>𝜕</m:t>
                        </m:r>
                        <m:r>
                          <a:rPr lang="fr-FR" sz="1600" i="1">
                            <a:solidFill>
                              <a:srgbClr val="FF0000"/>
                            </a:solidFill>
                            <a:latin typeface="Cambria Math" panose="02040503050406030204" pitchFamily="18" charset="0"/>
                          </a:rPr>
                          <m:t>𝑙</m:t>
                        </m:r>
                        <m:d>
                          <m:dPr>
                            <m:ctrlPr>
                              <a:rPr lang="fr-FR" sz="1600" i="1">
                                <a:solidFill>
                                  <a:srgbClr val="FF0000"/>
                                </a:solidFill>
                                <a:latin typeface="Cambria Math" panose="02040503050406030204" pitchFamily="18" charset="0"/>
                              </a:rPr>
                            </m:ctrlPr>
                          </m:dPr>
                          <m:e>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𝑦</m:t>
                                </m:r>
                              </m:e>
                              <m:sub>
                                <m:r>
                                  <a:rPr lang="fr-FR" sz="1600" i="1">
                                    <a:solidFill>
                                      <a:srgbClr val="FF0000"/>
                                    </a:solidFill>
                                    <a:latin typeface="Cambria Math" panose="02040503050406030204" pitchFamily="18" charset="0"/>
                                  </a:rPr>
                                  <m:t>𝑖</m:t>
                                </m:r>
                              </m:sub>
                            </m:sSub>
                            <m:r>
                              <a:rPr lang="fr-FR" sz="1600">
                                <a:solidFill>
                                  <a:srgbClr val="FF0000"/>
                                </a:solidFill>
                                <a:latin typeface="Cambria Math" panose="02040503050406030204" pitchFamily="18" charset="0"/>
                              </a:rPr>
                              <m:t>;</m:t>
                            </m:r>
                            <m:sSub>
                              <m:sSubPr>
                                <m:ctrlPr>
                                  <a:rPr lang="fr-FR" sz="1600" i="1">
                                    <a:solidFill>
                                      <a:srgbClr val="FF0000"/>
                                    </a:solidFill>
                                    <a:latin typeface="Cambria Math" panose="02040503050406030204" pitchFamily="18" charset="0"/>
                                  </a:rPr>
                                </m:ctrlPr>
                              </m:sSubPr>
                              <m:e>
                                <m:acc>
                                  <m:accPr>
                                    <m:chr m:val="̂"/>
                                    <m:ctrlPr>
                                      <a:rPr lang="fr-FR" sz="1600" i="1">
                                        <a:solidFill>
                                          <a:srgbClr val="FF0000"/>
                                        </a:solidFill>
                                        <a:latin typeface="Cambria Math" panose="02040503050406030204" pitchFamily="18" charset="0"/>
                                      </a:rPr>
                                    </m:ctrlPr>
                                  </m:accPr>
                                  <m:e>
                                    <m:r>
                                      <a:rPr lang="fr-FR" sz="1600" i="1">
                                        <a:solidFill>
                                          <a:srgbClr val="FF0000"/>
                                        </a:solidFill>
                                        <a:latin typeface="Cambria Math" panose="02040503050406030204" pitchFamily="18" charset="0"/>
                                      </a:rPr>
                                      <m:t>𝑦</m:t>
                                    </m:r>
                                  </m:e>
                                </m:acc>
                              </m:e>
                              <m:sub>
                                <m:r>
                                  <a:rPr lang="fr-FR" sz="1600" i="1">
                                    <a:solidFill>
                                      <a:srgbClr val="FF0000"/>
                                    </a:solidFill>
                                    <a:latin typeface="Cambria Math" panose="02040503050406030204" pitchFamily="18" charset="0"/>
                                  </a:rPr>
                                  <m:t>𝑖</m:t>
                                </m:r>
                              </m:sub>
                            </m:sSub>
                          </m:e>
                        </m:d>
                      </m:num>
                      <m:den>
                        <m:r>
                          <a:rPr lang="fr-FR" sz="1600">
                            <a:solidFill>
                              <a:srgbClr val="FF0000"/>
                            </a:solidFill>
                            <a:latin typeface="Cambria Math" panose="02040503050406030204" pitchFamily="18" charset="0"/>
                          </a:rPr>
                          <m:t>𝜕</m:t>
                        </m:r>
                        <m:r>
                          <a:rPr lang="fr-FR" sz="1600" i="1">
                            <a:solidFill>
                              <a:srgbClr val="FF0000"/>
                            </a:solidFill>
                            <a:latin typeface="Cambria Math" panose="02040503050406030204" pitchFamily="18" charset="0"/>
                          </a:rPr>
                          <m:t>𝑙</m:t>
                        </m:r>
                        <m:sSub>
                          <m:sSubPr>
                            <m:ctrlPr>
                              <a:rPr lang="fr-FR" sz="1600" i="1">
                                <a:solidFill>
                                  <a:srgbClr val="FF0000"/>
                                </a:solidFill>
                                <a:latin typeface="Cambria Math" panose="02040503050406030204" pitchFamily="18" charset="0"/>
                              </a:rPr>
                            </m:ctrlPr>
                          </m:sSubPr>
                          <m:e>
                            <m:acc>
                              <m:accPr>
                                <m:chr m:val="̂"/>
                                <m:ctrlPr>
                                  <a:rPr lang="fr-FR" sz="1600" i="1">
                                    <a:solidFill>
                                      <a:srgbClr val="FF0000"/>
                                    </a:solidFill>
                                    <a:latin typeface="Cambria Math" panose="02040503050406030204" pitchFamily="18" charset="0"/>
                                  </a:rPr>
                                </m:ctrlPr>
                              </m:accPr>
                              <m:e>
                                <m:r>
                                  <a:rPr lang="fr-FR" sz="1600" i="1">
                                    <a:solidFill>
                                      <a:srgbClr val="FF0000"/>
                                    </a:solidFill>
                                    <a:latin typeface="Cambria Math" panose="02040503050406030204" pitchFamily="18" charset="0"/>
                                  </a:rPr>
                                  <m:t>𝑦</m:t>
                                </m:r>
                              </m:e>
                            </m:acc>
                          </m:e>
                          <m:sub>
                            <m:r>
                              <a:rPr lang="fr-FR" sz="1600" i="1">
                                <a:solidFill>
                                  <a:srgbClr val="FF0000"/>
                                </a:solidFill>
                                <a:latin typeface="Cambria Math" panose="02040503050406030204" pitchFamily="18" charset="0"/>
                              </a:rPr>
                              <m:t>𝑖</m:t>
                            </m:r>
                          </m:sub>
                        </m:sSub>
                      </m:den>
                    </m:f>
                    <m:r>
                      <a:rPr lang="fr-FR" sz="1600">
                        <a:solidFill>
                          <a:srgbClr val="FF0000"/>
                        </a:solidFill>
                        <a:latin typeface="Cambria Math" panose="02040503050406030204" pitchFamily="18" charset="0"/>
                      </a:rPr>
                      <m:t> </m:t>
                    </m:r>
                    <m:d>
                      <m:dPr>
                        <m:ctrlPr>
                          <a:rPr lang="fr-FR" sz="1600" i="1">
                            <a:solidFill>
                              <a:srgbClr val="FF0000"/>
                            </a:solidFill>
                            <a:latin typeface="Cambria Math" panose="02040503050406030204" pitchFamily="18" charset="0"/>
                          </a:rPr>
                        </m:ctrlPr>
                      </m:dPr>
                      <m:e>
                        <m:r>
                          <a:rPr lang="fr-FR" sz="1600">
                            <a:solidFill>
                              <a:srgbClr val="FF0000"/>
                            </a:solidFill>
                            <a:latin typeface="Cambria Math" panose="02040503050406030204" pitchFamily="18" charset="0"/>
                          </a:rPr>
                          <m:t>1ʳᵉ </m:t>
                        </m:r>
                        <m:r>
                          <m:rPr>
                            <m:sty m:val="p"/>
                          </m:rPr>
                          <a:rPr lang="fr-FR" sz="1600">
                            <a:solidFill>
                              <a:srgbClr val="FF0000"/>
                            </a:solidFill>
                            <a:latin typeface="Cambria Math" panose="02040503050406030204" pitchFamily="18" charset="0"/>
                          </a:rPr>
                          <m:t>d</m:t>
                        </m:r>
                        <m:r>
                          <a:rPr lang="fr-FR" sz="1600">
                            <a:solidFill>
                              <a:srgbClr val="FF0000"/>
                            </a:solidFill>
                            <a:latin typeface="Cambria Math" panose="02040503050406030204" pitchFamily="18" charset="0"/>
                          </a:rPr>
                          <m:t>é</m:t>
                        </m:r>
                        <m:r>
                          <m:rPr>
                            <m:sty m:val="p"/>
                          </m:rPr>
                          <a:rPr lang="fr-FR" sz="1600">
                            <a:solidFill>
                              <a:srgbClr val="FF0000"/>
                            </a:solidFill>
                            <a:latin typeface="Cambria Math" panose="02040503050406030204" pitchFamily="18" charset="0"/>
                          </a:rPr>
                          <m:t>riv</m:t>
                        </m:r>
                        <m:r>
                          <a:rPr lang="fr-FR" sz="1600">
                            <a:solidFill>
                              <a:srgbClr val="FF0000"/>
                            </a:solidFill>
                            <a:latin typeface="Cambria Math" panose="02040503050406030204" pitchFamily="18" charset="0"/>
                          </a:rPr>
                          <m:t>é</m:t>
                        </m:r>
                        <m:r>
                          <m:rPr>
                            <m:sty m:val="p"/>
                          </m:rPr>
                          <a:rPr lang="fr-FR" sz="1600">
                            <a:solidFill>
                              <a:srgbClr val="FF0000"/>
                            </a:solidFill>
                            <a:latin typeface="Cambria Math" panose="02040503050406030204" pitchFamily="18" charset="0"/>
                          </a:rPr>
                          <m:t>e</m:t>
                        </m:r>
                      </m:e>
                    </m:d>
                    <m:r>
                      <a:rPr lang="fr-FR" sz="1600" b="0" i="1" smtClean="0">
                        <a:solidFill>
                          <a:srgbClr val="FF0000"/>
                        </a:solidFill>
                        <a:latin typeface="Cambria Math" panose="02040503050406030204" pitchFamily="18" charset="0"/>
                      </a:rPr>
                      <m:t>  </m:t>
                    </m:r>
                    <m:r>
                      <m:rPr>
                        <m:sty m:val="p"/>
                      </m:rPr>
                      <a:rPr lang="fr-FR" sz="1600">
                        <a:solidFill>
                          <a:srgbClr val="FF0000"/>
                        </a:solidFill>
                        <a:latin typeface="Cambria Math" panose="02040503050406030204" pitchFamily="18" charset="0"/>
                      </a:rPr>
                      <m:t>et</m:t>
                    </m:r>
                    <m:r>
                      <a:rPr lang="fr-FR" sz="1600">
                        <a:solidFill>
                          <a:srgbClr val="FF0000"/>
                        </a:solidFill>
                        <a:latin typeface="Cambria Math" panose="02040503050406030204" pitchFamily="18" charset="0"/>
                      </a:rPr>
                      <m:t>   </m:t>
                    </m:r>
                    <m:sSub>
                      <m:sSubPr>
                        <m:ctrlPr>
                          <a:rPr lang="fr-FR" sz="1600" i="1">
                            <a:solidFill>
                              <a:srgbClr val="FF0000"/>
                            </a:solidFill>
                            <a:latin typeface="Cambria Math" panose="02040503050406030204" pitchFamily="18" charset="0"/>
                          </a:rPr>
                        </m:ctrlPr>
                      </m:sSubPr>
                      <m:e>
                        <m:r>
                          <a:rPr lang="fr-FR" sz="1600" b="0" i="1" smtClean="0">
                            <a:solidFill>
                              <a:srgbClr val="FF0000"/>
                            </a:solidFill>
                            <a:latin typeface="Cambria Math" panose="02040503050406030204" pitchFamily="18" charset="0"/>
                          </a:rPr>
                          <m:t>h</m:t>
                        </m:r>
                      </m:e>
                      <m:sub>
                        <m:r>
                          <a:rPr lang="fr-FR" sz="1600" i="1">
                            <a:solidFill>
                              <a:srgbClr val="FF0000"/>
                            </a:solidFill>
                            <a:latin typeface="Cambria Math" panose="02040503050406030204" pitchFamily="18" charset="0"/>
                          </a:rPr>
                          <m:t>𝑖</m:t>
                        </m:r>
                      </m:sub>
                    </m:sSub>
                    <m:r>
                      <a:rPr lang="fr-FR" sz="1600">
                        <a:solidFill>
                          <a:srgbClr val="FF0000"/>
                        </a:solidFill>
                        <a:latin typeface="Cambria Math" panose="02040503050406030204" pitchFamily="18" charset="0"/>
                      </a:rPr>
                      <m:t>=</m:t>
                    </m:r>
                    <m:f>
                      <m:fPr>
                        <m:ctrlPr>
                          <a:rPr lang="fr-FR" sz="1600" i="1">
                            <a:solidFill>
                              <a:srgbClr val="FF0000"/>
                            </a:solidFill>
                            <a:latin typeface="Cambria Math" panose="02040503050406030204" pitchFamily="18" charset="0"/>
                          </a:rPr>
                        </m:ctrlPr>
                      </m:fPr>
                      <m:num>
                        <m:sSup>
                          <m:sSupPr>
                            <m:ctrlPr>
                              <a:rPr lang="fr-FR" sz="1600" i="1">
                                <a:solidFill>
                                  <a:srgbClr val="FF0000"/>
                                </a:solidFill>
                                <a:latin typeface="Cambria Math" panose="02040503050406030204" pitchFamily="18" charset="0"/>
                              </a:rPr>
                            </m:ctrlPr>
                          </m:sSupPr>
                          <m:e>
                            <m:r>
                              <a:rPr lang="fr-FR" sz="1600">
                                <a:solidFill>
                                  <a:srgbClr val="FF0000"/>
                                </a:solidFill>
                                <a:latin typeface="Cambria Math" panose="02040503050406030204" pitchFamily="18" charset="0"/>
                              </a:rPr>
                              <m:t>𝜕</m:t>
                            </m:r>
                          </m:e>
                          <m:sup>
                            <m:r>
                              <a:rPr lang="fr-FR" sz="1600" i="1">
                                <a:solidFill>
                                  <a:srgbClr val="FF0000"/>
                                </a:solidFill>
                                <a:latin typeface="Cambria Math" panose="02040503050406030204" pitchFamily="18" charset="0"/>
                              </a:rPr>
                              <m:t>2</m:t>
                            </m:r>
                          </m:sup>
                        </m:sSup>
                        <m:r>
                          <a:rPr lang="fr-FR" sz="1600" i="1">
                            <a:solidFill>
                              <a:srgbClr val="FF0000"/>
                            </a:solidFill>
                            <a:latin typeface="Cambria Math" panose="02040503050406030204" pitchFamily="18" charset="0"/>
                          </a:rPr>
                          <m:t>𝑙</m:t>
                        </m:r>
                        <m:d>
                          <m:dPr>
                            <m:ctrlPr>
                              <a:rPr lang="fr-FR" sz="1600" i="1">
                                <a:solidFill>
                                  <a:srgbClr val="FF0000"/>
                                </a:solidFill>
                                <a:latin typeface="Cambria Math" panose="02040503050406030204" pitchFamily="18" charset="0"/>
                              </a:rPr>
                            </m:ctrlPr>
                          </m:dPr>
                          <m:e>
                            <m:sSub>
                              <m:sSubPr>
                                <m:ctrlPr>
                                  <a:rPr lang="fr-FR" sz="1600" i="1">
                                    <a:solidFill>
                                      <a:srgbClr val="FF0000"/>
                                    </a:solidFill>
                                    <a:latin typeface="Cambria Math" panose="02040503050406030204" pitchFamily="18" charset="0"/>
                                  </a:rPr>
                                </m:ctrlPr>
                              </m:sSubPr>
                              <m:e>
                                <m:r>
                                  <a:rPr lang="fr-FR" sz="1600" i="1">
                                    <a:solidFill>
                                      <a:srgbClr val="FF0000"/>
                                    </a:solidFill>
                                    <a:latin typeface="Cambria Math" panose="02040503050406030204" pitchFamily="18" charset="0"/>
                                  </a:rPr>
                                  <m:t>𝑦</m:t>
                                </m:r>
                              </m:e>
                              <m:sub>
                                <m:r>
                                  <a:rPr lang="fr-FR" sz="1600" i="1">
                                    <a:solidFill>
                                      <a:srgbClr val="FF0000"/>
                                    </a:solidFill>
                                    <a:latin typeface="Cambria Math" panose="02040503050406030204" pitchFamily="18" charset="0"/>
                                  </a:rPr>
                                  <m:t>𝑖</m:t>
                                </m:r>
                              </m:sub>
                            </m:sSub>
                            <m:r>
                              <a:rPr lang="fr-FR" sz="1600">
                                <a:solidFill>
                                  <a:srgbClr val="FF0000"/>
                                </a:solidFill>
                                <a:latin typeface="Cambria Math" panose="02040503050406030204" pitchFamily="18" charset="0"/>
                              </a:rPr>
                              <m:t>;</m:t>
                            </m:r>
                            <m:sSub>
                              <m:sSubPr>
                                <m:ctrlPr>
                                  <a:rPr lang="fr-FR" sz="1600" i="1">
                                    <a:solidFill>
                                      <a:srgbClr val="FF0000"/>
                                    </a:solidFill>
                                    <a:latin typeface="Cambria Math" panose="02040503050406030204" pitchFamily="18" charset="0"/>
                                  </a:rPr>
                                </m:ctrlPr>
                              </m:sSubPr>
                              <m:e>
                                <m:acc>
                                  <m:accPr>
                                    <m:chr m:val="̂"/>
                                    <m:ctrlPr>
                                      <a:rPr lang="fr-FR" sz="1600" i="1">
                                        <a:solidFill>
                                          <a:srgbClr val="FF0000"/>
                                        </a:solidFill>
                                        <a:latin typeface="Cambria Math" panose="02040503050406030204" pitchFamily="18" charset="0"/>
                                      </a:rPr>
                                    </m:ctrlPr>
                                  </m:accPr>
                                  <m:e>
                                    <m:r>
                                      <a:rPr lang="fr-FR" sz="1600" i="1">
                                        <a:solidFill>
                                          <a:srgbClr val="FF0000"/>
                                        </a:solidFill>
                                        <a:latin typeface="Cambria Math" panose="02040503050406030204" pitchFamily="18" charset="0"/>
                                      </a:rPr>
                                      <m:t>𝑦</m:t>
                                    </m:r>
                                  </m:e>
                                </m:acc>
                              </m:e>
                              <m:sub>
                                <m:r>
                                  <a:rPr lang="fr-FR" sz="1600" i="1">
                                    <a:solidFill>
                                      <a:srgbClr val="FF0000"/>
                                    </a:solidFill>
                                    <a:latin typeface="Cambria Math" panose="02040503050406030204" pitchFamily="18" charset="0"/>
                                  </a:rPr>
                                  <m:t>𝑖</m:t>
                                </m:r>
                              </m:sub>
                            </m:sSub>
                          </m:e>
                        </m:d>
                      </m:num>
                      <m:den>
                        <m:r>
                          <a:rPr lang="fr-FR" sz="1600">
                            <a:solidFill>
                              <a:srgbClr val="FF0000"/>
                            </a:solidFill>
                            <a:latin typeface="Cambria Math" panose="02040503050406030204" pitchFamily="18" charset="0"/>
                          </a:rPr>
                          <m:t>𝜕</m:t>
                        </m:r>
                        <m:r>
                          <a:rPr lang="fr-FR" sz="1600" i="1">
                            <a:solidFill>
                              <a:srgbClr val="FF0000"/>
                            </a:solidFill>
                            <a:latin typeface="Cambria Math" panose="02040503050406030204" pitchFamily="18" charset="0"/>
                          </a:rPr>
                          <m:t>𝑙</m:t>
                        </m:r>
                        <m:sSub>
                          <m:sSubPr>
                            <m:ctrlPr>
                              <a:rPr lang="fr-FR" sz="1600" i="1">
                                <a:solidFill>
                                  <a:srgbClr val="FF0000"/>
                                </a:solidFill>
                                <a:latin typeface="Cambria Math" panose="02040503050406030204" pitchFamily="18" charset="0"/>
                              </a:rPr>
                            </m:ctrlPr>
                          </m:sSubPr>
                          <m:e>
                            <m:acc>
                              <m:accPr>
                                <m:chr m:val="̂"/>
                                <m:ctrlPr>
                                  <a:rPr lang="fr-FR" sz="1600" i="1">
                                    <a:solidFill>
                                      <a:srgbClr val="FF0000"/>
                                    </a:solidFill>
                                    <a:latin typeface="Cambria Math" panose="02040503050406030204" pitchFamily="18" charset="0"/>
                                  </a:rPr>
                                </m:ctrlPr>
                              </m:accPr>
                              <m:e>
                                <m:r>
                                  <a:rPr lang="fr-FR" sz="1600" i="1">
                                    <a:solidFill>
                                      <a:srgbClr val="FF0000"/>
                                    </a:solidFill>
                                    <a:latin typeface="Cambria Math" panose="02040503050406030204" pitchFamily="18" charset="0"/>
                                  </a:rPr>
                                  <m:t>𝑦</m:t>
                                </m:r>
                              </m:e>
                            </m:acc>
                          </m:e>
                          <m:sub>
                            <m:r>
                              <a:rPr lang="fr-FR" sz="1600" i="1">
                                <a:solidFill>
                                  <a:srgbClr val="FF0000"/>
                                </a:solidFill>
                                <a:latin typeface="Cambria Math" panose="02040503050406030204" pitchFamily="18" charset="0"/>
                              </a:rPr>
                              <m:t>𝑖</m:t>
                            </m:r>
                          </m:sub>
                        </m:sSub>
                      </m:den>
                    </m:f>
                  </m:oMath>
                </a14:m>
                <a:r>
                  <a:rPr lang="fr-FR" dirty="0"/>
                  <a:t> </a:t>
                </a:r>
                <a:r>
                  <a:rPr lang="fr-FR" sz="1600" dirty="0">
                    <a:solidFill>
                      <a:srgbClr val="FF0000"/>
                    </a:solidFill>
                    <a:latin typeface="Cambria Math" panose="02040503050406030204" pitchFamily="18" charset="0"/>
                  </a:rPr>
                  <a:t>(2ᵉ dérivée)</a:t>
                </a:r>
              </a:p>
            </p:txBody>
          </p:sp>
        </mc:Choice>
        <mc:Fallback xmlns="">
          <p:sp>
            <p:nvSpPr>
              <p:cNvPr id="2" name="ZoneTexte 1">
                <a:extLst>
                  <a:ext uri="{FF2B5EF4-FFF2-40B4-BE49-F238E27FC236}">
                    <a16:creationId xmlns:a16="http://schemas.microsoft.com/office/drawing/2014/main" id="{3AEEB59B-982B-4052-8B66-47BDCA824346}"/>
                  </a:ext>
                </a:extLst>
              </p:cNvPr>
              <p:cNvSpPr txBox="1">
                <a:spLocks noRot="1" noChangeAspect="1" noMove="1" noResize="1" noEditPoints="1" noAdjustHandles="1" noChangeArrowheads="1" noChangeShapeType="1" noTextEdit="1"/>
              </p:cNvSpPr>
              <p:nvPr/>
            </p:nvSpPr>
            <p:spPr>
              <a:xfrm>
                <a:off x="448058" y="3968019"/>
                <a:ext cx="5217460" cy="960328"/>
              </a:xfrm>
              <a:prstGeom prst="rect">
                <a:avLst/>
              </a:prstGeom>
              <a:blipFill>
                <a:blip r:embed="rId9"/>
                <a:stretch>
                  <a:fillRect b="-4403"/>
                </a:stretch>
              </a:blipFill>
              <a:ln>
                <a:solidFill>
                  <a:schemeClr val="tx1"/>
                </a:solidFill>
              </a:ln>
            </p:spPr>
            <p:txBody>
              <a:bodyPr/>
              <a:lstStyle/>
              <a:p>
                <a:r>
                  <a:rPr lang="fr-FR">
                    <a:noFill/>
                  </a:rPr>
                  <a:t> </a:t>
                </a:r>
              </a:p>
            </p:txBody>
          </p:sp>
        </mc:Fallback>
      </mc:AlternateContent>
      <p:sp>
        <p:nvSpPr>
          <p:cNvPr id="15" name="Espace réservé du pied de page 3">
            <a:extLst>
              <a:ext uri="{FF2B5EF4-FFF2-40B4-BE49-F238E27FC236}">
                <a16:creationId xmlns:a16="http://schemas.microsoft.com/office/drawing/2014/main" id="{7F79A98F-5BF0-4B2A-9B7F-8CB4CE602309}"/>
              </a:ext>
            </a:extLst>
          </p:cNvPr>
          <p:cNvSpPr>
            <a:spLocks noGrp="1"/>
          </p:cNvSpPr>
          <p:nvPr>
            <p:ph type="ftr" sz="quarter" idx="11"/>
          </p:nvPr>
        </p:nvSpPr>
        <p:spPr>
          <a:xfrm>
            <a:off x="736600" y="6379510"/>
            <a:ext cx="8839200" cy="365125"/>
          </a:xfrm>
        </p:spPr>
        <p:txBody>
          <a:bodyPr/>
          <a:lstStyle/>
          <a:p>
            <a:r>
              <a:rPr lang="fr-FR" sz="1200" b="1" dirty="0"/>
              <a:t>Bibliographie</a:t>
            </a:r>
            <a:endParaRPr lang="fr-FR" b="1" dirty="0"/>
          </a:p>
        </p:txBody>
      </p:sp>
    </p:spTree>
    <p:extLst>
      <p:ext uri="{BB962C8B-B14F-4D97-AF65-F5344CB8AC3E}">
        <p14:creationId xmlns:p14="http://schemas.microsoft.com/office/powerpoint/2010/main" val="289984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4E3F271-D9D1-462F-81FB-EC38633DAEAF}"/>
              </a:ext>
            </a:extLst>
          </p:cNvPr>
          <p:cNvSpPr>
            <a:spLocks noGrp="1"/>
          </p:cNvSpPr>
          <p:nvPr>
            <p:ph type="dt" sz="half" idx="10"/>
          </p:nvPr>
        </p:nvSpPr>
        <p:spPr>
          <a:xfrm>
            <a:off x="9626600" y="6343650"/>
            <a:ext cx="1133764" cy="365125"/>
          </a:xfrm>
        </p:spPr>
        <p:txBody>
          <a:bodyPr/>
          <a:lstStyle/>
          <a:p>
            <a:r>
              <a:rPr lang="fr-FR" dirty="0"/>
              <a:t>25/09/2025</a:t>
            </a:r>
          </a:p>
        </p:txBody>
      </p:sp>
      <p:sp>
        <p:nvSpPr>
          <p:cNvPr id="4" name="Espace réservé du numéro de diapositive 3">
            <a:extLst>
              <a:ext uri="{FF2B5EF4-FFF2-40B4-BE49-F238E27FC236}">
                <a16:creationId xmlns:a16="http://schemas.microsoft.com/office/drawing/2014/main" id="{8776FB79-B218-4667-AD85-838C3EFB3345}"/>
              </a:ext>
            </a:extLst>
          </p:cNvPr>
          <p:cNvSpPr>
            <a:spLocks noGrp="1"/>
          </p:cNvSpPr>
          <p:nvPr>
            <p:ph type="sldNum" sz="quarter" idx="12"/>
          </p:nvPr>
        </p:nvSpPr>
        <p:spPr/>
        <p:txBody>
          <a:bodyPr/>
          <a:lstStyle/>
          <a:p>
            <a:fld id="{0CBC77A0-1F4E-42FF-9FFC-F45C3A64AF90}" type="slidenum">
              <a:rPr lang="fr-FR" smtClean="0"/>
              <a:pPr/>
              <a:t>12</a:t>
            </a:fld>
            <a:endParaRPr lang="fr-FR"/>
          </a:p>
        </p:txBody>
      </p:sp>
      <p:sp>
        <p:nvSpPr>
          <p:cNvPr id="5" name="Titre 4">
            <a:extLst>
              <a:ext uri="{FF2B5EF4-FFF2-40B4-BE49-F238E27FC236}">
                <a16:creationId xmlns:a16="http://schemas.microsoft.com/office/drawing/2014/main" id="{4A4EFBE8-6BFD-46CD-93C9-8BE8EE3217FB}"/>
              </a:ext>
            </a:extLst>
          </p:cNvPr>
          <p:cNvSpPr>
            <a:spLocks noGrp="1"/>
          </p:cNvSpPr>
          <p:nvPr>
            <p:ph type="title"/>
          </p:nvPr>
        </p:nvSpPr>
        <p:spPr/>
        <p:txBody>
          <a:bodyPr/>
          <a:lstStyle/>
          <a:p>
            <a:r>
              <a:rPr lang="fr-FR" dirty="0"/>
              <a:t>Base de données expérimentales</a:t>
            </a:r>
          </a:p>
        </p:txBody>
      </p:sp>
      <p:sp>
        <p:nvSpPr>
          <p:cNvPr id="6" name="Espace réservé du texte 5">
            <a:extLst>
              <a:ext uri="{FF2B5EF4-FFF2-40B4-BE49-F238E27FC236}">
                <a16:creationId xmlns:a16="http://schemas.microsoft.com/office/drawing/2014/main" id="{91A71901-98F0-4FBC-A142-CCE3EA7F4D0E}"/>
              </a:ext>
            </a:extLst>
          </p:cNvPr>
          <p:cNvSpPr>
            <a:spLocks noGrp="1"/>
          </p:cNvSpPr>
          <p:nvPr>
            <p:ph type="body" idx="1"/>
          </p:nvPr>
        </p:nvSpPr>
        <p:spPr/>
        <p:txBody>
          <a:bodyPr>
            <a:normAutofit fontScale="70000" lnSpcReduction="20000"/>
          </a:bodyPr>
          <a:lstStyle/>
          <a:p>
            <a:pPr marL="457200" indent="-457200">
              <a:buFont typeface="+mj-lt"/>
              <a:buAutoNum type="alphaLcPeriod"/>
            </a:pPr>
            <a:r>
              <a:rPr lang="fr-FR" dirty="0"/>
              <a:t>Première base de données « FoRDY »</a:t>
            </a:r>
          </a:p>
          <a:p>
            <a:pPr marL="457200" indent="-457200">
              <a:buFont typeface="+mj-lt"/>
              <a:buAutoNum type="alphaLcPeriod"/>
            </a:pPr>
            <a:r>
              <a:rPr lang="fr-FR" dirty="0"/>
              <a:t>Deuxième base de données « Camus </a:t>
            </a:r>
            <a:r>
              <a:rPr lang="fr-FR" sz="2400" dirty="0"/>
              <a:t>IV »</a:t>
            </a:r>
            <a:endParaRPr lang="fr-FR" dirty="0"/>
          </a:p>
          <a:p>
            <a:pPr marL="457200" indent="-457200">
              <a:buFont typeface="+mj-lt"/>
              <a:buAutoNum type="alphaLcPeriod"/>
            </a:pPr>
            <a:r>
              <a:rPr lang="fr-FR" dirty="0"/>
              <a:t>Combinaison et Analyse Exploratoire</a:t>
            </a:r>
          </a:p>
          <a:p>
            <a:pPr marL="457200" indent="-457200">
              <a:buFont typeface="+mj-lt"/>
              <a:buAutoNum type="alphaLcPeriod"/>
            </a:pPr>
            <a:r>
              <a:rPr lang="fr-FR" dirty="0"/>
              <a:t>Application du ML, Comparaison et Conclusion</a:t>
            </a:r>
          </a:p>
          <a:p>
            <a:endParaRPr lang="fr-FR" dirty="0"/>
          </a:p>
        </p:txBody>
      </p:sp>
      <p:sp>
        <p:nvSpPr>
          <p:cNvPr id="7" name="Espace réservé du texte 6">
            <a:extLst>
              <a:ext uri="{FF2B5EF4-FFF2-40B4-BE49-F238E27FC236}">
                <a16:creationId xmlns:a16="http://schemas.microsoft.com/office/drawing/2014/main" id="{8F779CE9-E926-4533-9780-0B6B993F9F03}"/>
              </a:ext>
            </a:extLst>
          </p:cNvPr>
          <p:cNvSpPr>
            <a:spLocks noGrp="1"/>
          </p:cNvSpPr>
          <p:nvPr>
            <p:ph type="body" idx="13"/>
          </p:nvPr>
        </p:nvSpPr>
        <p:spPr/>
        <p:txBody>
          <a:bodyPr/>
          <a:lstStyle/>
          <a:p>
            <a:r>
              <a:rPr lang="fr-FR" dirty="0"/>
              <a:t>2</a:t>
            </a:r>
          </a:p>
        </p:txBody>
      </p:sp>
    </p:spTree>
    <p:extLst>
      <p:ext uri="{BB962C8B-B14F-4D97-AF65-F5344CB8AC3E}">
        <p14:creationId xmlns:p14="http://schemas.microsoft.com/office/powerpoint/2010/main" val="2105000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0E4A95B-7790-45CB-BE36-2A26854BEEE9}"/>
              </a:ext>
            </a:extLst>
          </p:cNvPr>
          <p:cNvSpPr>
            <a:spLocks noGrp="1"/>
          </p:cNvSpPr>
          <p:nvPr>
            <p:ph type="ftr" sz="quarter" idx="11"/>
          </p:nvPr>
        </p:nvSpPr>
        <p:spPr>
          <a:xfrm>
            <a:off x="787400" y="6369574"/>
            <a:ext cx="8839200" cy="365125"/>
          </a:xfrm>
        </p:spPr>
        <p:txBody>
          <a:bodyPr/>
          <a:lstStyle/>
          <a:p>
            <a:r>
              <a:rPr lang="fr-FR" sz="1200" b="1" dirty="0"/>
              <a:t>Base de Données expérimentales</a:t>
            </a:r>
            <a:endParaRPr lang="fr-FR" b="1" dirty="0"/>
          </a:p>
        </p:txBody>
      </p:sp>
      <p:sp>
        <p:nvSpPr>
          <p:cNvPr id="5" name="Espace réservé du numéro de diapositive 4">
            <a:extLst>
              <a:ext uri="{FF2B5EF4-FFF2-40B4-BE49-F238E27FC236}">
                <a16:creationId xmlns:a16="http://schemas.microsoft.com/office/drawing/2014/main" id="{87B09605-532E-4F43-97C7-0D0D54EDAD06}"/>
              </a:ext>
            </a:extLst>
          </p:cNvPr>
          <p:cNvSpPr>
            <a:spLocks noGrp="1"/>
          </p:cNvSpPr>
          <p:nvPr>
            <p:ph type="sldNum" sz="quarter" idx="12"/>
          </p:nvPr>
        </p:nvSpPr>
        <p:spPr/>
        <p:txBody>
          <a:bodyPr/>
          <a:lstStyle/>
          <a:p>
            <a:fld id="{0CBC77A0-1F4E-42FF-9FFC-F45C3A64AF90}" type="slidenum">
              <a:rPr lang="fr-FR" smtClean="0"/>
              <a:t>13</a:t>
            </a:fld>
            <a:endParaRPr lang="fr-FR"/>
          </a:p>
        </p:txBody>
      </p:sp>
      <p:sp>
        <p:nvSpPr>
          <p:cNvPr id="6" name="Titre 5">
            <a:extLst>
              <a:ext uri="{FF2B5EF4-FFF2-40B4-BE49-F238E27FC236}">
                <a16:creationId xmlns:a16="http://schemas.microsoft.com/office/drawing/2014/main" id="{F86A80F7-7405-4976-AB25-0AF67AEE66E1}"/>
              </a:ext>
            </a:extLst>
          </p:cNvPr>
          <p:cNvSpPr>
            <a:spLocks noGrp="1"/>
          </p:cNvSpPr>
          <p:nvPr>
            <p:ph type="title"/>
          </p:nvPr>
        </p:nvSpPr>
        <p:spPr>
          <a:xfrm>
            <a:off x="820687" y="51387"/>
            <a:ext cx="9213584" cy="563706"/>
          </a:xfrm>
        </p:spPr>
        <p:txBody>
          <a:bodyPr>
            <a:normAutofit/>
          </a:bodyPr>
          <a:lstStyle/>
          <a:p>
            <a:pPr algn="ctr"/>
            <a:r>
              <a:rPr lang="fr-FR" sz="2800" dirty="0"/>
              <a:t>Base de Données « FoRDY »</a:t>
            </a:r>
          </a:p>
        </p:txBody>
      </p:sp>
      <p:sp>
        <p:nvSpPr>
          <p:cNvPr id="7" name="Espace réservé de la date 2">
            <a:extLst>
              <a:ext uri="{FF2B5EF4-FFF2-40B4-BE49-F238E27FC236}">
                <a16:creationId xmlns:a16="http://schemas.microsoft.com/office/drawing/2014/main" id="{5B7AD69E-7D60-4D90-AA58-B2375454DA74}"/>
              </a:ext>
            </a:extLst>
          </p:cNvPr>
          <p:cNvSpPr>
            <a:spLocks noGrp="1"/>
          </p:cNvSpPr>
          <p:nvPr>
            <p:ph type="dt" sz="half" idx="10"/>
          </p:nvPr>
        </p:nvSpPr>
        <p:spPr>
          <a:xfrm>
            <a:off x="9626600" y="6343650"/>
            <a:ext cx="1299816" cy="365125"/>
          </a:xfrm>
        </p:spPr>
        <p:txBody>
          <a:bodyPr/>
          <a:lstStyle/>
          <a:p>
            <a:r>
              <a:rPr lang="fr-FR" dirty="0"/>
              <a:t>25/09/2025</a:t>
            </a:r>
          </a:p>
        </p:txBody>
      </p:sp>
      <p:sp>
        <p:nvSpPr>
          <p:cNvPr id="13" name="Rectangle 12">
            <a:extLst>
              <a:ext uri="{FF2B5EF4-FFF2-40B4-BE49-F238E27FC236}">
                <a16:creationId xmlns:a16="http://schemas.microsoft.com/office/drawing/2014/main" id="{7D878935-68A7-4109-8AD4-F2FCD9D99850}"/>
              </a:ext>
            </a:extLst>
          </p:cNvPr>
          <p:cNvSpPr/>
          <p:nvPr/>
        </p:nvSpPr>
        <p:spPr>
          <a:xfrm>
            <a:off x="7705240" y="1629544"/>
            <a:ext cx="4658063" cy="2711127"/>
          </a:xfrm>
          <a:prstGeom prst="rect">
            <a:avLst/>
          </a:prstGeom>
        </p:spPr>
        <p:txBody>
          <a:bodyPr wrap="square" numCol="1">
            <a:spAutoFit/>
          </a:bodyPr>
          <a:lstStyle/>
          <a:p>
            <a:pPr marL="266700" lvl="1" indent="-266700">
              <a:lnSpc>
                <a:spcPct val="90000"/>
              </a:lnSpc>
              <a:buClr>
                <a:schemeClr val="tx2"/>
              </a:buClr>
              <a:buSzPct val="90000"/>
              <a:buFont typeface="Arial" panose="020B0604020202020204" pitchFamily="34" charset="0"/>
              <a:buChar char="■"/>
            </a:pPr>
            <a:r>
              <a:rPr lang="fr-FR" sz="1200" b="1" dirty="0"/>
              <a:t>Abréviations :</a:t>
            </a:r>
          </a:p>
          <a:p>
            <a:pPr marL="617538" lvl="3" indent="-266700">
              <a:lnSpc>
                <a:spcPct val="90000"/>
              </a:lnSpc>
              <a:buSzPct val="90000"/>
              <a:buFont typeface="Arial" panose="020B0604020202020204" pitchFamily="34" charset="0"/>
              <a:buChar char="■"/>
            </a:pPr>
            <a:r>
              <a:rPr lang="en-US" sz="1200" b="1" dirty="0"/>
              <a:t>CGM</a:t>
            </a:r>
            <a:r>
              <a:rPr lang="en-US" sz="1200" dirty="0"/>
              <a:t> : Center of Geotechnical Modeling; </a:t>
            </a:r>
          </a:p>
          <a:p>
            <a:pPr marL="617538" lvl="3" indent="-266700">
              <a:lnSpc>
                <a:spcPct val="90000"/>
              </a:lnSpc>
              <a:buSzPct val="90000"/>
              <a:buFont typeface="Arial" panose="020B0604020202020204" pitchFamily="34" charset="0"/>
              <a:buChar char="■"/>
            </a:pPr>
            <a:r>
              <a:rPr lang="en-US" sz="1200" b="1" dirty="0"/>
              <a:t>PWRI</a:t>
            </a:r>
            <a:r>
              <a:rPr lang="en-US" sz="1200" dirty="0"/>
              <a:t> : Public Works Research Institute</a:t>
            </a:r>
          </a:p>
          <a:p>
            <a:pPr marL="617538" lvl="3" indent="-266700">
              <a:lnSpc>
                <a:spcPct val="90000"/>
              </a:lnSpc>
              <a:buSzPct val="90000"/>
              <a:buFont typeface="Arial" panose="020B0604020202020204" pitchFamily="34" charset="0"/>
              <a:buChar char="■"/>
            </a:pPr>
            <a:r>
              <a:rPr lang="en-US" sz="1200" b="1" dirty="0"/>
              <a:t>NTUA</a:t>
            </a:r>
            <a:r>
              <a:rPr lang="en-US" sz="1200" dirty="0"/>
              <a:t> : National Technical University of Athens</a:t>
            </a:r>
          </a:p>
          <a:p>
            <a:pPr marL="617538" lvl="3" indent="-266700">
              <a:lnSpc>
                <a:spcPct val="90000"/>
              </a:lnSpc>
              <a:buSzPct val="90000"/>
              <a:buFont typeface="Arial" panose="020B0604020202020204" pitchFamily="34" charset="0"/>
              <a:buChar char="■"/>
            </a:pPr>
            <a:r>
              <a:rPr lang="en-US" sz="1200" b="1" dirty="0"/>
              <a:t>LHPOST</a:t>
            </a:r>
            <a:r>
              <a:rPr lang="en-US" sz="1200" dirty="0"/>
              <a:t> : Large High Performance Outdoor Shake</a:t>
            </a:r>
            <a:endParaRPr lang="fr-FR" sz="1200" b="1" dirty="0"/>
          </a:p>
          <a:p>
            <a:pPr marL="0" lvl="1">
              <a:lnSpc>
                <a:spcPct val="90000"/>
              </a:lnSpc>
              <a:buClr>
                <a:schemeClr val="tx2"/>
              </a:buClr>
              <a:buSzPct val="90000"/>
            </a:pPr>
            <a:endParaRPr lang="fr-FR" sz="1200" b="1" dirty="0"/>
          </a:p>
          <a:p>
            <a:pPr marL="0" lvl="1">
              <a:lnSpc>
                <a:spcPct val="90000"/>
              </a:lnSpc>
              <a:buClr>
                <a:schemeClr val="tx2"/>
              </a:buClr>
              <a:buSzPct val="90000"/>
            </a:pPr>
            <a:endParaRPr lang="fr-FR" sz="1200" b="1" dirty="0"/>
          </a:p>
          <a:p>
            <a:pPr marL="266700" lvl="1" indent="-266700">
              <a:lnSpc>
                <a:spcPct val="90000"/>
              </a:lnSpc>
              <a:buClr>
                <a:schemeClr val="tx2"/>
              </a:buClr>
              <a:buSzPct val="90000"/>
              <a:buFont typeface="Arial" panose="020B0604020202020204" pitchFamily="34" charset="0"/>
              <a:buChar char="■"/>
            </a:pPr>
            <a:r>
              <a:rPr lang="en-US" sz="1200" b="1" dirty="0"/>
              <a:t>Sections: </a:t>
            </a:r>
          </a:p>
          <a:p>
            <a:pPr marL="617538" lvl="3" indent="-266700">
              <a:lnSpc>
                <a:spcPct val="90000"/>
              </a:lnSpc>
              <a:buSzPct val="90000"/>
              <a:buFont typeface="Arial" panose="020B0604020202020204" pitchFamily="34" charset="0"/>
              <a:buChar char="■"/>
            </a:pPr>
            <a:r>
              <a:rPr lang="en-US" sz="1200" dirty="0"/>
              <a:t>Test Series Info </a:t>
            </a:r>
          </a:p>
          <a:p>
            <a:pPr marL="617538" lvl="3" indent="-266700">
              <a:lnSpc>
                <a:spcPct val="90000"/>
              </a:lnSpc>
              <a:buSzPct val="90000"/>
              <a:buFont typeface="Arial" panose="020B0604020202020204" pitchFamily="34" charset="0"/>
              <a:buChar char="■"/>
            </a:pPr>
            <a:r>
              <a:rPr lang="en-US" sz="1200" dirty="0"/>
              <a:t>Event Info</a:t>
            </a:r>
          </a:p>
          <a:p>
            <a:pPr marL="617538" lvl="3" indent="-266700">
              <a:lnSpc>
                <a:spcPct val="90000"/>
              </a:lnSpc>
              <a:buSzPct val="90000"/>
              <a:buFont typeface="Arial" panose="020B0604020202020204" pitchFamily="34" charset="0"/>
              <a:buChar char="■"/>
            </a:pPr>
            <a:r>
              <a:rPr lang="en-US" sz="1200" dirty="0"/>
              <a:t>Soil Profile Properties </a:t>
            </a:r>
          </a:p>
          <a:p>
            <a:pPr marL="617538" lvl="3" indent="-266700">
              <a:lnSpc>
                <a:spcPct val="90000"/>
              </a:lnSpc>
              <a:buSzPct val="90000"/>
              <a:buFont typeface="Arial" panose="020B0604020202020204" pitchFamily="34" charset="0"/>
              <a:buChar char="■"/>
            </a:pPr>
            <a:r>
              <a:rPr lang="en-US" sz="1200" dirty="0"/>
              <a:t>Structural Properties </a:t>
            </a:r>
          </a:p>
          <a:p>
            <a:pPr marL="617538" lvl="3" indent="-266700">
              <a:lnSpc>
                <a:spcPct val="90000"/>
              </a:lnSpc>
              <a:buSzPct val="90000"/>
              <a:buFont typeface="Arial" panose="020B0604020202020204" pitchFamily="34" charset="0"/>
              <a:buChar char="■"/>
            </a:pPr>
            <a:r>
              <a:rPr lang="en-US" sz="1200" dirty="0"/>
              <a:t>Rocking System Properties</a:t>
            </a:r>
          </a:p>
          <a:p>
            <a:pPr marL="617538" lvl="3" indent="-266700">
              <a:lnSpc>
                <a:spcPct val="90000"/>
              </a:lnSpc>
              <a:buSzPct val="90000"/>
              <a:buFont typeface="Arial" panose="020B0604020202020204" pitchFamily="34" charset="0"/>
              <a:buChar char="■"/>
            </a:pPr>
            <a:r>
              <a:rPr lang="fr-FR" sz="1200" dirty="0"/>
              <a:t>Ground Motion Propretés </a:t>
            </a:r>
            <a:r>
              <a:rPr lang="en-US" sz="1200" dirty="0"/>
              <a:t> </a:t>
            </a:r>
          </a:p>
          <a:p>
            <a:pPr marL="617538" lvl="3" indent="-266700">
              <a:lnSpc>
                <a:spcPct val="90000"/>
              </a:lnSpc>
              <a:buSzPct val="90000"/>
              <a:buFont typeface="Arial" panose="020B0604020202020204" pitchFamily="34" charset="0"/>
              <a:buChar char="■"/>
            </a:pPr>
            <a:r>
              <a:rPr lang="en-US" sz="1200" dirty="0"/>
              <a:t>Performance Results </a:t>
            </a:r>
          </a:p>
          <a:p>
            <a:pPr marL="0" lvl="1">
              <a:lnSpc>
                <a:spcPct val="90000"/>
              </a:lnSpc>
              <a:buClr>
                <a:schemeClr val="tx2"/>
              </a:buClr>
              <a:buSzPct val="90000"/>
            </a:pPr>
            <a:endParaRPr lang="fr-FR" sz="900" b="1" dirty="0"/>
          </a:p>
        </p:txBody>
      </p:sp>
      <p:pic>
        <p:nvPicPr>
          <p:cNvPr id="8" name="Image 7">
            <a:extLst>
              <a:ext uri="{FF2B5EF4-FFF2-40B4-BE49-F238E27FC236}">
                <a16:creationId xmlns:a16="http://schemas.microsoft.com/office/drawing/2014/main" id="{9787FA60-E186-45CF-9EA8-482D7F8A4094}"/>
              </a:ext>
            </a:extLst>
          </p:cNvPr>
          <p:cNvPicPr>
            <a:picLocks noChangeAspect="1"/>
          </p:cNvPicPr>
          <p:nvPr/>
        </p:nvPicPr>
        <p:blipFill>
          <a:blip r:embed="rId3"/>
          <a:stretch>
            <a:fillRect/>
          </a:stretch>
        </p:blipFill>
        <p:spPr>
          <a:xfrm>
            <a:off x="7912745" y="4287559"/>
            <a:ext cx="4014859" cy="1660020"/>
          </a:xfrm>
          <a:prstGeom prst="rect">
            <a:avLst/>
          </a:prstGeom>
        </p:spPr>
      </p:pic>
      <p:sp>
        <p:nvSpPr>
          <p:cNvPr id="12" name="ZoneTexte 11">
            <a:extLst>
              <a:ext uri="{FF2B5EF4-FFF2-40B4-BE49-F238E27FC236}">
                <a16:creationId xmlns:a16="http://schemas.microsoft.com/office/drawing/2014/main" id="{83683606-FB8D-4D0B-BBA8-02FB4AAC10C5}"/>
              </a:ext>
            </a:extLst>
          </p:cNvPr>
          <p:cNvSpPr txBox="1"/>
          <p:nvPr/>
        </p:nvSpPr>
        <p:spPr>
          <a:xfrm>
            <a:off x="72918" y="653660"/>
            <a:ext cx="11121980" cy="874085"/>
          </a:xfrm>
          <a:prstGeom prst="rect">
            <a:avLst/>
          </a:prstGeom>
          <a:noFill/>
        </p:spPr>
        <p:txBody>
          <a:bodyPr wrap="square" rtlCol="0">
            <a:spAutoFit/>
          </a:bodyPr>
          <a:lstStyle/>
          <a:p>
            <a:pPr marL="266700" lvl="1" indent="-266700">
              <a:lnSpc>
                <a:spcPct val="90000"/>
              </a:lnSpc>
              <a:buClr>
                <a:schemeClr val="tx2"/>
              </a:buClr>
              <a:buSzPct val="90000"/>
              <a:buFont typeface="Arial" panose="020B0604020202020204" pitchFamily="34" charset="0"/>
              <a:buChar char="■"/>
            </a:pPr>
            <a:r>
              <a:rPr lang="fr-FR" sz="1400" b="1" dirty="0"/>
              <a:t>FoRD</a:t>
            </a:r>
            <a:r>
              <a:rPr lang="fr-FR" sz="1400" dirty="0"/>
              <a:t>Y : </a:t>
            </a:r>
            <a:r>
              <a:rPr lang="fr-FR" sz="1400" b="1" dirty="0" err="1"/>
              <a:t>Foundatin</a:t>
            </a:r>
            <a:r>
              <a:rPr lang="fr-FR" sz="1400" b="1" dirty="0"/>
              <a:t> </a:t>
            </a:r>
            <a:r>
              <a:rPr lang="fr-FR" sz="1400" b="1" dirty="0" err="1"/>
              <a:t>Rocking</a:t>
            </a:r>
            <a:r>
              <a:rPr lang="fr-FR" sz="1400" b="1" dirty="0"/>
              <a:t> Dynamic Data </a:t>
            </a:r>
            <a:r>
              <a:rPr lang="fr-FR" sz="1400" dirty="0"/>
              <a:t>extrait du platform DEEDS (</a:t>
            </a:r>
            <a:r>
              <a:rPr lang="en-US" sz="1400" dirty="0"/>
              <a:t>Database for the Evaluation of the Effects of Dynamic Soil-Structure Interaction</a:t>
            </a:r>
            <a:r>
              <a:rPr lang="fr-FR" sz="1400" dirty="0"/>
              <a:t>) contient </a:t>
            </a:r>
            <a:r>
              <a:rPr lang="fr-FR" sz="1400" b="1" dirty="0"/>
              <a:t>10 Séries de tests</a:t>
            </a:r>
            <a:r>
              <a:rPr lang="fr-FR" sz="1400" dirty="0"/>
              <a:t>, chacun a un </a:t>
            </a:r>
            <a:r>
              <a:rPr lang="fr-FR" sz="1400" b="1" dirty="0"/>
              <a:t>objectif différent </a:t>
            </a:r>
            <a:r>
              <a:rPr lang="fr-FR" sz="1400" dirty="0"/>
              <a:t>de l’autres mais le but de cette Base de données c’est </a:t>
            </a:r>
            <a:r>
              <a:rPr lang="fr-FR" sz="1400" b="1" dirty="0"/>
              <a:t>d’aider la communauté scientifique a avancer dans les recherches</a:t>
            </a:r>
            <a:r>
              <a:rPr lang="fr-FR" sz="1400" dirty="0"/>
              <a:t>.</a:t>
            </a:r>
          </a:p>
          <a:p>
            <a:endParaRPr lang="fr-FR" sz="1300" dirty="0"/>
          </a:p>
        </p:txBody>
      </p:sp>
      <p:graphicFrame>
        <p:nvGraphicFramePr>
          <p:cNvPr id="3" name="Tableau 2">
            <a:extLst>
              <a:ext uri="{FF2B5EF4-FFF2-40B4-BE49-F238E27FC236}">
                <a16:creationId xmlns:a16="http://schemas.microsoft.com/office/drawing/2014/main" id="{F738FBB5-FD56-4EB2-BD85-C276D73737DD}"/>
              </a:ext>
            </a:extLst>
          </p:cNvPr>
          <p:cNvGraphicFramePr>
            <a:graphicFrameLocks noGrp="1"/>
          </p:cNvGraphicFramePr>
          <p:nvPr>
            <p:extLst>
              <p:ext uri="{D42A27DB-BD31-4B8C-83A1-F6EECF244321}">
                <p14:modId xmlns:p14="http://schemas.microsoft.com/office/powerpoint/2010/main" val="2515861742"/>
              </p:ext>
            </p:extLst>
          </p:nvPr>
        </p:nvGraphicFramePr>
        <p:xfrm>
          <a:off x="72918" y="1474782"/>
          <a:ext cx="7632322" cy="4759807"/>
        </p:xfrm>
        <a:graphic>
          <a:graphicData uri="http://schemas.openxmlformats.org/drawingml/2006/table">
            <a:tbl>
              <a:tblPr firstRow="1" firstCol="1" bandRow="1"/>
              <a:tblGrid>
                <a:gridCol w="1364362">
                  <a:extLst>
                    <a:ext uri="{9D8B030D-6E8A-4147-A177-3AD203B41FA5}">
                      <a16:colId xmlns:a16="http://schemas.microsoft.com/office/drawing/2014/main" val="1990179469"/>
                    </a:ext>
                  </a:extLst>
                </a:gridCol>
                <a:gridCol w="1121207">
                  <a:extLst>
                    <a:ext uri="{9D8B030D-6E8A-4147-A177-3AD203B41FA5}">
                      <a16:colId xmlns:a16="http://schemas.microsoft.com/office/drawing/2014/main" val="492992792"/>
                    </a:ext>
                  </a:extLst>
                </a:gridCol>
                <a:gridCol w="3053606">
                  <a:extLst>
                    <a:ext uri="{9D8B030D-6E8A-4147-A177-3AD203B41FA5}">
                      <a16:colId xmlns:a16="http://schemas.microsoft.com/office/drawing/2014/main" val="1453744787"/>
                    </a:ext>
                  </a:extLst>
                </a:gridCol>
                <a:gridCol w="2093147">
                  <a:extLst>
                    <a:ext uri="{9D8B030D-6E8A-4147-A177-3AD203B41FA5}">
                      <a16:colId xmlns:a16="http://schemas.microsoft.com/office/drawing/2014/main" val="3362939909"/>
                    </a:ext>
                  </a:extLst>
                </a:gridCol>
              </a:tblGrid>
              <a:tr h="205804">
                <a:tc>
                  <a:txBody>
                    <a:bodyPr/>
                    <a:lstStyle/>
                    <a:p>
                      <a:pPr algn="ctr">
                        <a:lnSpc>
                          <a:spcPct val="107000"/>
                        </a:lnSpc>
                      </a:pPr>
                      <a:r>
                        <a:rPr lang="fr-FR"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Labo / Institution</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Type d’essai</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Objectifs principaux</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Références</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476210"/>
                  </a:ext>
                </a:extLst>
              </a:tr>
              <a:tr h="636749">
                <a:tc>
                  <a:txBody>
                    <a:bodyPr/>
                    <a:lstStyle/>
                    <a:p>
                      <a:pPr algn="ctr">
                        <a:lnSpc>
                          <a:spcPct val="107000"/>
                        </a:lnSpc>
                      </a:pP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CEA –</a:t>
                      </a:r>
                      <a:b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Tamaris (France)</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Grande échelle 1g</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Étudier le </a:t>
                      </a:r>
                      <a:r>
                        <a:rPr lang="fr-FR"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rocking</a:t>
                      </a: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et renversement de structures sur semelles superficielles rigides</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(Sollogoub, </a:t>
                      </a:r>
                      <a:r>
                        <a:rPr lang="fr-FR" sz="1200" dirty="0" err="1">
                          <a:effectLst/>
                          <a:latin typeface="Times New Roman" panose="02020603050405020304" pitchFamily="18" charset="0"/>
                          <a:ea typeface="Calibri" panose="020F0502020204030204" pitchFamily="34" charset="0"/>
                          <a:cs typeface="Times New Roman" panose="02020603050405020304" pitchFamily="18" charset="0"/>
                        </a:rPr>
                        <a:t>Combescure</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200" dirty="0" err="1">
                          <a:effectLst/>
                          <a:latin typeface="Times New Roman" panose="02020603050405020304" pitchFamily="18" charset="0"/>
                          <a:ea typeface="Calibri" panose="020F0502020204030204" pitchFamily="34" charset="0"/>
                          <a:cs typeface="Times New Roman" panose="02020603050405020304" pitchFamily="18" charset="0"/>
                        </a:rPr>
                        <a:t>Queval</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fr-FR" sz="1200" dirty="0" err="1">
                          <a:effectLst/>
                          <a:latin typeface="Times New Roman" panose="02020603050405020304" pitchFamily="18" charset="0"/>
                          <a:ea typeface="Calibri" panose="020F0502020204030204" pitchFamily="34" charset="0"/>
                          <a:cs typeface="Times New Roman" panose="02020603050405020304" pitchFamily="18" charset="0"/>
                        </a:rPr>
                        <a:t>Chaudat</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 s.d.)</a:t>
                      </a: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200" dirty="0" err="1">
                          <a:effectLst/>
                          <a:latin typeface="Times New Roman" panose="02020603050405020304" pitchFamily="18" charset="0"/>
                          <a:ea typeface="Calibri" panose="020F0502020204030204" pitchFamily="34" charset="0"/>
                          <a:cs typeface="Times New Roman" panose="02020603050405020304" pitchFamily="18" charset="0"/>
                        </a:rPr>
                        <a:t>Millen</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 &amp; Hare, 2025)</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2493567"/>
                  </a:ext>
                </a:extLst>
              </a:tr>
              <a:tr h="471563">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UC Davis</a:t>
                      </a:r>
                      <a:b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CGM (USA)</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Centrifuge</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Capacité portante, tassement, dissipation d’énergie de semelles soumises à </a:t>
                      </a:r>
                      <a:r>
                        <a:rPr lang="fr-FR"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rocking</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effectLst/>
                          <a:latin typeface="Times New Roman" panose="02020603050405020304" pitchFamily="18" charset="0"/>
                          <a:ea typeface="Calibri" panose="020F0502020204030204" pitchFamily="34" charset="0"/>
                          <a:cs typeface="Times New Roman" panose="02020603050405020304" pitchFamily="18" charset="0"/>
                        </a:rPr>
                        <a:t>(Gajan &amp; Kutter, 2008)</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6874429"/>
                  </a:ext>
                </a:extLst>
              </a:tr>
              <a:tr h="419542">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PWRI (Japon)</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Table vibrante laminaire 1g </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Comportement non linéaire </a:t>
                      </a:r>
                      <a:b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 piles de ponts sur semelles superficielles</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effectLst/>
                          <a:latin typeface="Times New Roman" panose="02020603050405020304" pitchFamily="18" charset="0"/>
                          <a:ea typeface="Calibri" panose="020F0502020204030204" pitchFamily="34" charset="0"/>
                          <a:cs typeface="Times New Roman" panose="02020603050405020304" pitchFamily="18" charset="0"/>
                        </a:rPr>
                        <a:t>(Shirato et al., 2008)</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4436422"/>
                  </a:ext>
                </a:extLst>
              </a:tr>
              <a:tr h="291690">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NTUA (Grèce)</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Centrifuge</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Réponse dynamique de piles de ponts sur sable</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effectLst/>
                          <a:latin typeface="Times New Roman" panose="02020603050405020304" pitchFamily="18" charset="0"/>
                          <a:ea typeface="Calibri" panose="020F0502020204030204" pitchFamily="34" charset="0"/>
                          <a:cs typeface="Times New Roman" panose="02020603050405020304" pitchFamily="18" charset="0"/>
                        </a:rPr>
                        <a:t>(Drosos et al., 2012)</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6625527"/>
                  </a:ext>
                </a:extLst>
              </a:tr>
              <a:tr h="419542">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UC Davis </a:t>
                      </a:r>
                      <a:b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CGM (USA)</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Centrifuge</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Modélisation sismique de </a:t>
                      </a:r>
                      <a:b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fondations basées sur </a:t>
                      </a:r>
                      <a:r>
                        <a:rPr lang="fr-FR"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rocking</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(Deng &amp; </a:t>
                      </a:r>
                      <a:r>
                        <a:rPr lang="fr-FR" sz="1200" dirty="0" err="1">
                          <a:effectLst/>
                          <a:latin typeface="Times New Roman" panose="02020603050405020304" pitchFamily="18" charset="0"/>
                          <a:ea typeface="Calibri" panose="020F0502020204030204" pitchFamily="34" charset="0"/>
                          <a:cs typeface="Times New Roman" panose="02020603050405020304" pitchFamily="18" charset="0"/>
                        </a:rPr>
                        <a:t>Kutter</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 2012)</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9996929"/>
                  </a:ext>
                </a:extLst>
              </a:tr>
              <a:tr h="419542">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UC Davis</a:t>
                      </a:r>
                      <a:b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CGM (USA)</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Centrifuge</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Chargement combiné </a:t>
                      </a:r>
                      <a:b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sur semelles superficielles</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200" dirty="0" err="1">
                          <a:effectLst/>
                          <a:latin typeface="Times New Roman" panose="02020603050405020304" pitchFamily="18" charset="0"/>
                          <a:ea typeface="Calibri" panose="020F0502020204030204" pitchFamily="34" charset="0"/>
                          <a:cs typeface="Times New Roman" panose="02020603050405020304" pitchFamily="18" charset="0"/>
                        </a:rPr>
                        <a:t>Hakhamaneshi</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 et al., 2020)</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2027877"/>
                  </a:ext>
                </a:extLst>
              </a:tr>
              <a:tr h="419542">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NTUA (Grèce)</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Petite échelle 1g</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Comportement au rocking de </a:t>
                      </a:r>
                      <a:b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piles élancées sur sable</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200" dirty="0" err="1">
                          <a:effectLst/>
                          <a:latin typeface="Times New Roman" panose="02020603050405020304" pitchFamily="18" charset="0"/>
                          <a:ea typeface="Calibri" panose="020F0502020204030204" pitchFamily="34" charset="0"/>
                          <a:cs typeface="Times New Roman" panose="02020603050405020304" pitchFamily="18" charset="0"/>
                        </a:rPr>
                        <a:t>Tsatsis</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fr-FR" sz="1200" dirty="0" err="1">
                          <a:effectLst/>
                          <a:latin typeface="Times New Roman" panose="02020603050405020304" pitchFamily="18" charset="0"/>
                          <a:ea typeface="Calibri" panose="020F0502020204030204" pitchFamily="34" charset="0"/>
                          <a:cs typeface="Times New Roman" panose="02020603050405020304" pitchFamily="18" charset="0"/>
                        </a:rPr>
                        <a:t>Anastasopoulos</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 2015)</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640224"/>
                  </a:ext>
                </a:extLst>
              </a:tr>
              <a:tr h="636749">
                <a:tc>
                  <a:txBody>
                    <a:bodyPr/>
                    <a:lstStyle/>
                    <a:p>
                      <a:pPr algn="ctr">
                        <a:lnSpc>
                          <a:spcPct val="107000"/>
                        </a:lnSpc>
                      </a:pP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LHPOST </a:t>
                      </a:r>
                      <a:b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UC San Diego (USA)</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vibrante</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Tests sur piles de ponts supportées </a:t>
                      </a:r>
                      <a:b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par semelles basculantes</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200" dirty="0" err="1">
                          <a:effectLst/>
                          <a:latin typeface="Times New Roman" panose="02020603050405020304" pitchFamily="18" charset="0"/>
                          <a:ea typeface="Calibri" panose="020F0502020204030204" pitchFamily="34" charset="0"/>
                          <a:cs typeface="Times New Roman" panose="02020603050405020304" pitchFamily="18" charset="0"/>
                        </a:rPr>
                        <a:t>Antonellis</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 et al., 2015)</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8131472"/>
                  </a:ext>
                </a:extLst>
              </a:tr>
              <a:tr h="419542">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UC Davis </a:t>
                      </a:r>
                      <a:b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CGM (USA)</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Centrifuge</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Semelles sur argile molle </a:t>
                      </a:r>
                      <a:b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renforcée par grilles de ciment</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a:t>
                      </a:r>
                      <a:r>
                        <a:rPr lang="fr-FR" sz="1200" dirty="0" err="1">
                          <a:effectLst/>
                          <a:latin typeface="Times New Roman" panose="02020603050405020304" pitchFamily="18" charset="0"/>
                          <a:ea typeface="Calibri" panose="020F0502020204030204" pitchFamily="34" charset="0"/>
                          <a:cs typeface="Times New Roman" panose="02020603050405020304" pitchFamily="18" charset="0"/>
                        </a:rPr>
                        <a:t>Khosravi</a:t>
                      </a: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 et al., 2017)</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848"/>
                  </a:ext>
                </a:extLst>
              </a:tr>
              <a:tr h="419542">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MFST – Chine</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Table vibrante laminaire 1g </a:t>
                      </a:r>
                      <a:endParaRPr lang="fr-FR" sz="12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Comportement sismique de </a:t>
                      </a:r>
                      <a:b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structures nucléaires sur sols argileux</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effectLst/>
                          <a:latin typeface="Times New Roman" panose="02020603050405020304" pitchFamily="18" charset="0"/>
                          <a:ea typeface="Calibri" panose="020F0502020204030204" pitchFamily="34" charset="0"/>
                          <a:cs typeface="Times New Roman" panose="02020603050405020304" pitchFamily="18" charset="0"/>
                        </a:rPr>
                        <a:t>(Zhao, Chen, &amp; Zhou, 2023)</a:t>
                      </a:r>
                      <a:endParaRPr lang="fr-FR" sz="12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6635735"/>
                  </a:ext>
                </a:extLst>
              </a:tr>
            </a:tbl>
          </a:graphicData>
        </a:graphic>
      </p:graphicFrame>
      <p:sp>
        <p:nvSpPr>
          <p:cNvPr id="15" name="ZoneTexte 14">
            <a:extLst>
              <a:ext uri="{FF2B5EF4-FFF2-40B4-BE49-F238E27FC236}">
                <a16:creationId xmlns:a16="http://schemas.microsoft.com/office/drawing/2014/main" id="{1E805D51-9BDB-499F-8D95-C3F7ACE3D693}"/>
              </a:ext>
            </a:extLst>
          </p:cNvPr>
          <p:cNvSpPr txBox="1"/>
          <p:nvPr/>
        </p:nvSpPr>
        <p:spPr>
          <a:xfrm>
            <a:off x="8727205" y="6034266"/>
            <a:ext cx="3200399" cy="307777"/>
          </a:xfrm>
          <a:prstGeom prst="rect">
            <a:avLst/>
          </a:prstGeom>
          <a:noFill/>
        </p:spPr>
        <p:txBody>
          <a:bodyPr wrap="square">
            <a:spAutoFit/>
          </a:bodyPr>
          <a:lstStyle/>
          <a:p>
            <a:pPr algn="ctr"/>
            <a:r>
              <a:rPr lang="fr-FR" sz="1400" i="1" dirty="0">
                <a:solidFill>
                  <a:schemeClr val="accent5"/>
                </a:solidFill>
              </a:rPr>
              <a:t>Gavras et al (2021)</a:t>
            </a:r>
          </a:p>
        </p:txBody>
      </p:sp>
    </p:spTree>
    <p:extLst>
      <p:ext uri="{BB962C8B-B14F-4D97-AF65-F5344CB8AC3E}">
        <p14:creationId xmlns:p14="http://schemas.microsoft.com/office/powerpoint/2010/main" val="2040530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10">
            <a:extLst>
              <a:ext uri="{FF2B5EF4-FFF2-40B4-BE49-F238E27FC236}">
                <a16:creationId xmlns:a16="http://schemas.microsoft.com/office/drawing/2014/main" id="{0379FB70-326C-C166-CFB6-3C624D6C2C8F}"/>
              </a:ext>
            </a:extLst>
          </p:cNvPr>
          <p:cNvSpPr>
            <a:spLocks noGrp="1"/>
          </p:cNvSpPr>
          <p:nvPr>
            <p:ph type="sldNum" sz="quarter" idx="12"/>
          </p:nvPr>
        </p:nvSpPr>
        <p:spPr/>
        <p:txBody>
          <a:bodyPr/>
          <a:lstStyle/>
          <a:p>
            <a:fld id="{0CBC77A0-1F4E-42FF-9FFC-F45C3A64AF90}" type="slidenum">
              <a:rPr lang="fr-FR" smtClean="0"/>
              <a:t>14</a:t>
            </a:fld>
            <a:endParaRPr lang="fr-FR"/>
          </a:p>
        </p:txBody>
      </p:sp>
      <p:sp>
        <p:nvSpPr>
          <p:cNvPr id="13" name="Titre 12">
            <a:extLst>
              <a:ext uri="{FF2B5EF4-FFF2-40B4-BE49-F238E27FC236}">
                <a16:creationId xmlns:a16="http://schemas.microsoft.com/office/drawing/2014/main" id="{27D3E3F9-3E4D-225F-E2FF-CA009C2F81EB}"/>
              </a:ext>
            </a:extLst>
          </p:cNvPr>
          <p:cNvSpPr>
            <a:spLocks noGrp="1"/>
          </p:cNvSpPr>
          <p:nvPr>
            <p:ph type="title"/>
          </p:nvPr>
        </p:nvSpPr>
        <p:spPr>
          <a:xfrm>
            <a:off x="263281" y="143374"/>
            <a:ext cx="10474357" cy="635905"/>
          </a:xfrm>
        </p:spPr>
        <p:txBody>
          <a:bodyPr>
            <a:normAutofit/>
          </a:bodyPr>
          <a:lstStyle/>
          <a:p>
            <a:pPr algn="ctr"/>
            <a:r>
              <a:rPr lang="fr-FR" sz="2800" dirty="0"/>
              <a:t>Base de Données « CAMUS IV »</a:t>
            </a:r>
          </a:p>
        </p:txBody>
      </p:sp>
      <p:sp>
        <p:nvSpPr>
          <p:cNvPr id="16" name="Espace réservé du pied de page 3">
            <a:extLst>
              <a:ext uri="{FF2B5EF4-FFF2-40B4-BE49-F238E27FC236}">
                <a16:creationId xmlns:a16="http://schemas.microsoft.com/office/drawing/2014/main" id="{B13BCE1A-E488-4D6F-9D7D-F20D318E1E60}"/>
              </a:ext>
            </a:extLst>
          </p:cNvPr>
          <p:cNvSpPr>
            <a:spLocks noGrp="1"/>
          </p:cNvSpPr>
          <p:nvPr>
            <p:ph type="ftr" sz="quarter" idx="11"/>
          </p:nvPr>
        </p:nvSpPr>
        <p:spPr>
          <a:xfrm>
            <a:off x="736600" y="6343650"/>
            <a:ext cx="8839200" cy="365125"/>
          </a:xfrm>
        </p:spPr>
        <p:txBody>
          <a:bodyPr/>
          <a:lstStyle/>
          <a:p>
            <a:r>
              <a:rPr lang="fr-FR" sz="1200" b="1" dirty="0"/>
              <a:t>Base de Données expérimentales</a:t>
            </a:r>
            <a:endParaRPr lang="fr-FR" b="1" dirty="0"/>
          </a:p>
        </p:txBody>
      </p:sp>
      <p:sp>
        <p:nvSpPr>
          <p:cNvPr id="17" name="Espace réservé de la date 2">
            <a:extLst>
              <a:ext uri="{FF2B5EF4-FFF2-40B4-BE49-F238E27FC236}">
                <a16:creationId xmlns:a16="http://schemas.microsoft.com/office/drawing/2014/main" id="{31F3838A-9239-43C2-9671-EA1587AC11C3}"/>
              </a:ext>
            </a:extLst>
          </p:cNvPr>
          <p:cNvSpPr>
            <a:spLocks noGrp="1"/>
          </p:cNvSpPr>
          <p:nvPr>
            <p:ph type="dt" sz="half" idx="10"/>
          </p:nvPr>
        </p:nvSpPr>
        <p:spPr>
          <a:xfrm>
            <a:off x="9699518" y="6416056"/>
            <a:ext cx="1299816" cy="365125"/>
          </a:xfrm>
        </p:spPr>
        <p:txBody>
          <a:bodyPr/>
          <a:lstStyle/>
          <a:p>
            <a:r>
              <a:rPr lang="fr-FR" dirty="0"/>
              <a:t>25/09/2025</a:t>
            </a:r>
          </a:p>
        </p:txBody>
      </p:sp>
      <p:sp>
        <p:nvSpPr>
          <p:cNvPr id="25" name="Espace réservé du contenu 4">
            <a:extLst>
              <a:ext uri="{FF2B5EF4-FFF2-40B4-BE49-F238E27FC236}">
                <a16:creationId xmlns:a16="http://schemas.microsoft.com/office/drawing/2014/main" id="{C4FAEF36-9FD7-4BA9-A466-621AEFC2B625}"/>
              </a:ext>
            </a:extLst>
          </p:cNvPr>
          <p:cNvSpPr txBox="1">
            <a:spLocks/>
          </p:cNvSpPr>
          <p:nvPr/>
        </p:nvSpPr>
        <p:spPr>
          <a:xfrm>
            <a:off x="316486" y="965711"/>
            <a:ext cx="8180837" cy="2046697"/>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400" dirty="0"/>
              <a:t>Données issues des expériences du CEA - </a:t>
            </a:r>
            <a:r>
              <a:rPr lang="fr-FR" sz="1400" dirty="0">
                <a:effectLst/>
                <a:ea typeface="Times New Roman" panose="02020603050405020304" pitchFamily="18" charset="0"/>
                <a:cs typeface="Times New Roman" panose="02020603050405020304" pitchFamily="18" charset="0"/>
              </a:rPr>
              <a:t>laboratoire TAMARIS à Paris Saclay en France </a:t>
            </a:r>
            <a:r>
              <a:rPr lang="fr-FR" sz="1400" dirty="0"/>
              <a:t>contenant des </a:t>
            </a:r>
            <a:r>
              <a:rPr lang="fr-FR" sz="1400" b="1" dirty="0"/>
              <a:t>Tests sismiques sur des murs en béton</a:t>
            </a:r>
            <a:r>
              <a:rPr lang="fr-FR" sz="1400" dirty="0"/>
              <a:t> armé à échelle réduite (1/3).</a:t>
            </a:r>
          </a:p>
          <a:p>
            <a:pPr lvl="1"/>
            <a:r>
              <a:rPr lang="fr-FR" sz="1400" dirty="0"/>
              <a:t>CAMUS IV contient </a:t>
            </a:r>
            <a:r>
              <a:rPr lang="fr-FR" sz="1400" b="1" dirty="0"/>
              <a:t>9 Série de test </a:t>
            </a:r>
            <a:r>
              <a:rPr lang="fr-FR" sz="1400" dirty="0"/>
              <a:t>et son intérêt c’est </a:t>
            </a:r>
            <a:r>
              <a:rPr lang="fr-FR" sz="1400" b="1" dirty="0"/>
              <a:t>d’étudier le comportement réel de bâtiments en béton</a:t>
            </a:r>
            <a:r>
              <a:rPr lang="fr-FR" sz="1400" dirty="0"/>
              <a:t>, avec un suivi très précis de :</a:t>
            </a:r>
          </a:p>
          <a:p>
            <a:pPr lvl="2">
              <a:lnSpc>
                <a:spcPct val="110000"/>
              </a:lnSpc>
            </a:pPr>
            <a:r>
              <a:rPr lang="fr-FR" sz="1400" dirty="0"/>
              <a:t>La rotation des murs </a:t>
            </a:r>
          </a:p>
          <a:p>
            <a:pPr lvl="2">
              <a:lnSpc>
                <a:spcPct val="110000"/>
              </a:lnSpc>
            </a:pPr>
            <a:r>
              <a:rPr lang="fr-FR" sz="1400" dirty="0"/>
              <a:t>Le soulèvement et tassements des fondations</a:t>
            </a:r>
          </a:p>
          <a:p>
            <a:pPr lvl="2">
              <a:lnSpc>
                <a:spcPct val="110000"/>
              </a:lnSpc>
            </a:pPr>
            <a:r>
              <a:rPr lang="fr-FR" sz="1400" dirty="0"/>
              <a:t>Les déformations plastiques locales</a:t>
            </a:r>
          </a:p>
        </p:txBody>
      </p:sp>
      <p:pic>
        <p:nvPicPr>
          <p:cNvPr id="22" name="Image 21">
            <a:extLst>
              <a:ext uri="{FF2B5EF4-FFF2-40B4-BE49-F238E27FC236}">
                <a16:creationId xmlns:a16="http://schemas.microsoft.com/office/drawing/2014/main" id="{1FA002F4-731B-4ED4-8AC4-9DEA6835B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3287" y="1136991"/>
            <a:ext cx="2795801" cy="4191236"/>
          </a:xfrm>
          <a:prstGeom prst="rect">
            <a:avLst/>
          </a:prstGeom>
        </p:spPr>
      </p:pic>
      <p:sp>
        <p:nvSpPr>
          <p:cNvPr id="28" name="ZoneTexte 27">
            <a:extLst>
              <a:ext uri="{FF2B5EF4-FFF2-40B4-BE49-F238E27FC236}">
                <a16:creationId xmlns:a16="http://schemas.microsoft.com/office/drawing/2014/main" id="{18EFD4A3-C759-42ED-BBDF-37D3055B4049}"/>
              </a:ext>
            </a:extLst>
          </p:cNvPr>
          <p:cNvSpPr txBox="1"/>
          <p:nvPr/>
        </p:nvSpPr>
        <p:spPr>
          <a:xfrm>
            <a:off x="8749226" y="5987472"/>
            <a:ext cx="3200399" cy="307777"/>
          </a:xfrm>
          <a:prstGeom prst="rect">
            <a:avLst/>
          </a:prstGeom>
          <a:noFill/>
        </p:spPr>
        <p:txBody>
          <a:bodyPr wrap="square">
            <a:spAutoFit/>
          </a:bodyPr>
          <a:lstStyle/>
          <a:p>
            <a:pPr algn="ctr"/>
            <a:r>
              <a:rPr lang="fr-FR" sz="1400" i="1" dirty="0" err="1">
                <a:solidFill>
                  <a:schemeClr val="accent5"/>
                </a:solidFill>
              </a:rPr>
              <a:t>Combescure</a:t>
            </a:r>
            <a:r>
              <a:rPr lang="fr-FR" sz="1400" i="1" dirty="0">
                <a:solidFill>
                  <a:schemeClr val="accent5"/>
                </a:solidFill>
              </a:rPr>
              <a:t> and </a:t>
            </a:r>
            <a:r>
              <a:rPr lang="fr-FR" sz="1400" i="1" dirty="0" err="1">
                <a:solidFill>
                  <a:schemeClr val="accent5"/>
                </a:solidFill>
              </a:rPr>
              <a:t>Chaudat</a:t>
            </a:r>
            <a:r>
              <a:rPr lang="fr-FR" sz="1400" i="1" dirty="0">
                <a:solidFill>
                  <a:schemeClr val="accent5"/>
                </a:solidFill>
              </a:rPr>
              <a:t> (1999)</a:t>
            </a:r>
          </a:p>
        </p:txBody>
      </p:sp>
      <p:pic>
        <p:nvPicPr>
          <p:cNvPr id="29" name="Image 28">
            <a:extLst>
              <a:ext uri="{FF2B5EF4-FFF2-40B4-BE49-F238E27FC236}">
                <a16:creationId xmlns:a16="http://schemas.microsoft.com/office/drawing/2014/main" id="{B29C4F99-A787-4396-A9DF-8415BE2DAD06}"/>
              </a:ext>
            </a:extLst>
          </p:cNvPr>
          <p:cNvPicPr/>
          <p:nvPr/>
        </p:nvPicPr>
        <p:blipFill rotWithShape="1">
          <a:blip r:embed="rId3"/>
          <a:srcRect l="4827" r="24565" b="74831"/>
          <a:stretch/>
        </p:blipFill>
        <p:spPr bwMode="auto">
          <a:xfrm>
            <a:off x="263281" y="3478452"/>
            <a:ext cx="4411019" cy="2205953"/>
          </a:xfrm>
          <a:prstGeom prst="rect">
            <a:avLst/>
          </a:prstGeom>
          <a:ln>
            <a:noFill/>
          </a:ln>
          <a:extLst>
            <a:ext uri="{53640926-AAD7-44D8-BBD7-CCE9431645EC}">
              <a14:shadowObscured xmlns:a14="http://schemas.microsoft.com/office/drawing/2010/main"/>
            </a:ext>
          </a:extLst>
        </p:spPr>
      </p:pic>
      <p:grpSp>
        <p:nvGrpSpPr>
          <p:cNvPr id="30" name="Groupe 29">
            <a:extLst>
              <a:ext uri="{FF2B5EF4-FFF2-40B4-BE49-F238E27FC236}">
                <a16:creationId xmlns:a16="http://schemas.microsoft.com/office/drawing/2014/main" id="{F0DCD7B5-8883-49C1-9487-DB79E58D7A89}"/>
              </a:ext>
            </a:extLst>
          </p:cNvPr>
          <p:cNvGrpSpPr/>
          <p:nvPr/>
        </p:nvGrpSpPr>
        <p:grpSpPr>
          <a:xfrm>
            <a:off x="5286439" y="2505292"/>
            <a:ext cx="3184708" cy="1691823"/>
            <a:chOff x="5357887" y="2734261"/>
            <a:chExt cx="3326422" cy="1912144"/>
          </a:xfrm>
        </p:grpSpPr>
        <p:pic>
          <p:nvPicPr>
            <p:cNvPr id="31" name="Image 30">
              <a:extLst>
                <a:ext uri="{FF2B5EF4-FFF2-40B4-BE49-F238E27FC236}">
                  <a16:creationId xmlns:a16="http://schemas.microsoft.com/office/drawing/2014/main" id="{4F1FA10D-B69C-40C5-BBA7-0A070E5FB5B4}"/>
                </a:ext>
              </a:extLst>
            </p:cNvPr>
            <p:cNvPicPr/>
            <p:nvPr/>
          </p:nvPicPr>
          <p:blipFill rotWithShape="1">
            <a:blip r:embed="rId4"/>
            <a:srcRect b="56109"/>
            <a:stretch/>
          </p:blipFill>
          <p:spPr bwMode="auto">
            <a:xfrm>
              <a:off x="5357887" y="2734261"/>
              <a:ext cx="3326422" cy="1912144"/>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E82E802-A499-492F-BC21-2A1C03F7F589}"/>
                    </a:ext>
                  </a:extLst>
                </p:cNvPr>
                <p:cNvSpPr/>
                <p:nvPr/>
              </p:nvSpPr>
              <p:spPr>
                <a:xfrm>
                  <a:off x="5750766" y="3010654"/>
                  <a:ext cx="974947" cy="369332"/>
                </a:xfrm>
                <a:prstGeom prst="rect">
                  <a:avLst/>
                </a:prstGeom>
              </p:spPr>
              <p:txBody>
                <a:bodyPr wrap="none">
                  <a:spAutoFit/>
                </a:bodyPr>
                <a:lstStyle/>
                <a:p>
                  <a14:m>
                    <m:oMath xmlns:m="http://schemas.openxmlformats.org/officeDocument/2006/math">
                      <m:r>
                        <a:rPr lang="fr-FR">
                          <a:latin typeface="Cambria Math" panose="02040503050406030204" pitchFamily="18" charset="0"/>
                        </a:rPr>
                        <m:t>0.058 </m:t>
                      </m:r>
                      <m:r>
                        <m:rPr>
                          <m:sty m:val="p"/>
                        </m:rPr>
                        <a:rPr lang="fr-FR">
                          <a:latin typeface="Cambria Math" panose="02040503050406030204" pitchFamily="18" charset="0"/>
                        </a:rPr>
                        <m:t>g</m:t>
                      </m:r>
                    </m:oMath>
                  </a14:m>
                  <a:r>
                    <a:rPr lang="fr-FR" dirty="0"/>
                    <a:t> </a:t>
                  </a:r>
                </a:p>
              </p:txBody>
            </p:sp>
          </mc:Choice>
          <mc:Fallback xmlns="">
            <p:sp>
              <p:nvSpPr>
                <p:cNvPr id="18" name="Rectangle 17"/>
                <p:cNvSpPr>
                  <a:spLocks noRot="1" noChangeAspect="1" noMove="1" noResize="1" noEditPoints="1" noAdjustHandles="1" noChangeArrowheads="1" noChangeShapeType="1" noTextEdit="1"/>
                </p:cNvSpPr>
                <p:nvPr/>
              </p:nvSpPr>
              <p:spPr>
                <a:xfrm>
                  <a:off x="5750766" y="3010654"/>
                  <a:ext cx="974947" cy="369332"/>
                </a:xfrm>
                <a:prstGeom prst="rect">
                  <a:avLst/>
                </a:prstGeom>
                <a:blipFill>
                  <a:blip r:embed="rId6"/>
                  <a:stretch>
                    <a:fillRect r="-24370" b="-44444"/>
                  </a:stretch>
                </a:blipFill>
              </p:spPr>
              <p:txBody>
                <a:bodyPr/>
                <a:lstStyle/>
                <a:p>
                  <a:r>
                    <a:rPr lang="fr-FR">
                      <a:noFill/>
                    </a:rPr>
                    <a:t> </a:t>
                  </a:r>
                </a:p>
              </p:txBody>
            </p:sp>
          </mc:Fallback>
        </mc:AlternateContent>
      </p:grpSp>
      <p:grpSp>
        <p:nvGrpSpPr>
          <p:cNvPr id="33" name="Groupe 32">
            <a:extLst>
              <a:ext uri="{FF2B5EF4-FFF2-40B4-BE49-F238E27FC236}">
                <a16:creationId xmlns:a16="http://schemas.microsoft.com/office/drawing/2014/main" id="{B840314B-ABAC-435F-BE23-D06C33E077C5}"/>
              </a:ext>
            </a:extLst>
          </p:cNvPr>
          <p:cNvGrpSpPr/>
          <p:nvPr/>
        </p:nvGrpSpPr>
        <p:grpSpPr>
          <a:xfrm>
            <a:off x="5242334" y="4685961"/>
            <a:ext cx="3254989" cy="1691824"/>
            <a:chOff x="8766452" y="2734261"/>
            <a:chExt cx="3399832" cy="1912144"/>
          </a:xfrm>
        </p:grpSpPr>
        <p:pic>
          <p:nvPicPr>
            <p:cNvPr id="34" name="Image 33">
              <a:extLst>
                <a:ext uri="{FF2B5EF4-FFF2-40B4-BE49-F238E27FC236}">
                  <a16:creationId xmlns:a16="http://schemas.microsoft.com/office/drawing/2014/main" id="{40C8C27B-FADE-4652-9526-DBF5E29541B9}"/>
                </a:ext>
              </a:extLst>
            </p:cNvPr>
            <p:cNvPicPr/>
            <p:nvPr/>
          </p:nvPicPr>
          <p:blipFill rotWithShape="1">
            <a:blip r:embed="rId4"/>
            <a:srcRect t="55463"/>
            <a:stretch/>
          </p:blipFill>
          <p:spPr bwMode="auto">
            <a:xfrm>
              <a:off x="8766452" y="2734261"/>
              <a:ext cx="3399832" cy="1912144"/>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727643C4-3B0E-4CE1-993F-A8619A126010}"/>
                    </a:ext>
                  </a:extLst>
                </p:cNvPr>
                <p:cNvSpPr/>
                <p:nvPr/>
              </p:nvSpPr>
              <p:spPr>
                <a:xfrm>
                  <a:off x="9077188" y="3010654"/>
                  <a:ext cx="8467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a:latin typeface="Cambria Math" panose="02040503050406030204" pitchFamily="18" charset="0"/>
                          </a:rPr>
                          <m:t>0.52 </m:t>
                        </m:r>
                        <m:r>
                          <m:rPr>
                            <m:sty m:val="p"/>
                          </m:rPr>
                          <a:rPr lang="fr-FR">
                            <a:latin typeface="Cambria Math" panose="02040503050406030204" pitchFamily="18" charset="0"/>
                          </a:rPr>
                          <m:t>g</m:t>
                        </m:r>
                      </m:oMath>
                    </m:oMathPara>
                  </a14:m>
                  <a:endParaRPr lang="fr-FR" dirty="0"/>
                </a:p>
              </p:txBody>
            </p:sp>
          </mc:Choice>
          <mc:Fallback xmlns="">
            <p:sp>
              <p:nvSpPr>
                <p:cNvPr id="19" name="Rectangle 18"/>
                <p:cNvSpPr>
                  <a:spLocks noRot="1" noChangeAspect="1" noMove="1" noResize="1" noEditPoints="1" noAdjustHandles="1" noChangeArrowheads="1" noChangeShapeType="1" noTextEdit="1"/>
                </p:cNvSpPr>
                <p:nvPr/>
              </p:nvSpPr>
              <p:spPr>
                <a:xfrm>
                  <a:off x="9077188" y="3010654"/>
                  <a:ext cx="846706" cy="369332"/>
                </a:xfrm>
                <a:prstGeom prst="rect">
                  <a:avLst/>
                </a:prstGeom>
                <a:blipFill>
                  <a:blip r:embed="rId7"/>
                  <a:stretch>
                    <a:fillRect r="-23301" b="-44444"/>
                  </a:stretch>
                </a:blipFill>
              </p:spPr>
              <p:txBody>
                <a:bodyPr/>
                <a:lstStyle/>
                <a:p>
                  <a:r>
                    <a:rPr lang="fr-FR">
                      <a:noFill/>
                    </a:rPr>
                    <a:t> </a:t>
                  </a:r>
                </a:p>
              </p:txBody>
            </p:sp>
          </mc:Fallback>
        </mc:AlternateContent>
      </p:grpSp>
      <p:sp>
        <p:nvSpPr>
          <p:cNvPr id="8" name="ZoneTexte 7">
            <a:extLst>
              <a:ext uri="{FF2B5EF4-FFF2-40B4-BE49-F238E27FC236}">
                <a16:creationId xmlns:a16="http://schemas.microsoft.com/office/drawing/2014/main" id="{661ED7FF-BF1B-4D74-9390-53BB3BA7391B}"/>
              </a:ext>
            </a:extLst>
          </p:cNvPr>
          <p:cNvSpPr txBox="1"/>
          <p:nvPr/>
        </p:nvSpPr>
        <p:spPr>
          <a:xfrm>
            <a:off x="1020180" y="3258470"/>
            <a:ext cx="2897219" cy="276999"/>
          </a:xfrm>
          <a:prstGeom prst="rect">
            <a:avLst/>
          </a:prstGeom>
          <a:noFill/>
        </p:spPr>
        <p:txBody>
          <a:bodyPr wrap="square" rtlCol="0">
            <a:spAutoFit/>
          </a:bodyPr>
          <a:lstStyle/>
          <a:p>
            <a:pPr algn="ctr"/>
            <a:r>
              <a:rPr lang="fr-FR" sz="1200" dirty="0">
                <a:solidFill>
                  <a:schemeClr val="tx2"/>
                </a:solidFill>
              </a:rPr>
              <a:t>Tassement au centre vs extrémités</a:t>
            </a:r>
          </a:p>
        </p:txBody>
      </p:sp>
      <p:sp>
        <p:nvSpPr>
          <p:cNvPr id="41" name="ZoneTexte 40">
            <a:extLst>
              <a:ext uri="{FF2B5EF4-FFF2-40B4-BE49-F238E27FC236}">
                <a16:creationId xmlns:a16="http://schemas.microsoft.com/office/drawing/2014/main" id="{CD0A8AB3-FFFC-4DF3-AA35-F6C26321D87B}"/>
              </a:ext>
            </a:extLst>
          </p:cNvPr>
          <p:cNvSpPr txBox="1"/>
          <p:nvPr/>
        </p:nvSpPr>
        <p:spPr>
          <a:xfrm>
            <a:off x="5237192" y="2195840"/>
            <a:ext cx="3426137" cy="276999"/>
          </a:xfrm>
          <a:prstGeom prst="rect">
            <a:avLst/>
          </a:prstGeom>
          <a:noFill/>
        </p:spPr>
        <p:txBody>
          <a:bodyPr wrap="square" rtlCol="0">
            <a:spAutoFit/>
          </a:bodyPr>
          <a:lstStyle/>
          <a:p>
            <a:pPr algn="ctr"/>
            <a:r>
              <a:rPr lang="fr-FR" sz="1200" dirty="0">
                <a:solidFill>
                  <a:schemeClr val="tx2"/>
                </a:solidFill>
              </a:rPr>
              <a:t>Séisme faible </a:t>
            </a:r>
            <a:r>
              <a:rPr lang="fr-FR" sz="1200" dirty="0">
                <a:solidFill>
                  <a:schemeClr val="tx2"/>
                </a:solidFill>
                <a:sym typeface="Wingdings" panose="05000000000000000000" pitchFamily="2" charset="2"/>
              </a:rPr>
              <a:t> Comportement linéaire </a:t>
            </a:r>
            <a:endParaRPr lang="fr-FR" sz="1200" dirty="0">
              <a:solidFill>
                <a:schemeClr val="tx2"/>
              </a:solidFill>
            </a:endParaRPr>
          </a:p>
        </p:txBody>
      </p:sp>
      <p:sp>
        <p:nvSpPr>
          <p:cNvPr id="42" name="ZoneTexte 41">
            <a:extLst>
              <a:ext uri="{FF2B5EF4-FFF2-40B4-BE49-F238E27FC236}">
                <a16:creationId xmlns:a16="http://schemas.microsoft.com/office/drawing/2014/main" id="{C6A090C4-5D48-4924-99C9-BCB46B92BFCF}"/>
              </a:ext>
            </a:extLst>
          </p:cNvPr>
          <p:cNvSpPr txBox="1"/>
          <p:nvPr/>
        </p:nvSpPr>
        <p:spPr>
          <a:xfrm>
            <a:off x="5085293" y="4408962"/>
            <a:ext cx="3569071" cy="276999"/>
          </a:xfrm>
          <a:prstGeom prst="rect">
            <a:avLst/>
          </a:prstGeom>
          <a:noFill/>
        </p:spPr>
        <p:txBody>
          <a:bodyPr wrap="square" rtlCol="0">
            <a:spAutoFit/>
          </a:bodyPr>
          <a:lstStyle/>
          <a:p>
            <a:pPr algn="ctr"/>
            <a:r>
              <a:rPr lang="fr-FR" sz="1200" dirty="0">
                <a:solidFill>
                  <a:schemeClr val="tx2"/>
                </a:solidFill>
              </a:rPr>
              <a:t>Séisme fort </a:t>
            </a:r>
            <a:r>
              <a:rPr lang="fr-FR" sz="1200" dirty="0">
                <a:solidFill>
                  <a:schemeClr val="tx2"/>
                </a:solidFill>
                <a:sym typeface="Wingdings" panose="05000000000000000000" pitchFamily="2" charset="2"/>
              </a:rPr>
              <a:t> Comportement non-linéaire </a:t>
            </a:r>
            <a:endParaRPr lang="fr-FR" sz="1200" dirty="0">
              <a:solidFill>
                <a:schemeClr val="tx2"/>
              </a:solidFill>
            </a:endParaRPr>
          </a:p>
        </p:txBody>
      </p:sp>
    </p:spTree>
    <p:extLst>
      <p:ext uri="{BB962C8B-B14F-4D97-AF65-F5344CB8AC3E}">
        <p14:creationId xmlns:p14="http://schemas.microsoft.com/office/powerpoint/2010/main" val="993017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10">
            <a:extLst>
              <a:ext uri="{FF2B5EF4-FFF2-40B4-BE49-F238E27FC236}">
                <a16:creationId xmlns:a16="http://schemas.microsoft.com/office/drawing/2014/main" id="{0379FB70-326C-C166-CFB6-3C624D6C2C8F}"/>
              </a:ext>
            </a:extLst>
          </p:cNvPr>
          <p:cNvSpPr>
            <a:spLocks noGrp="1"/>
          </p:cNvSpPr>
          <p:nvPr>
            <p:ph type="sldNum" sz="quarter" idx="12"/>
          </p:nvPr>
        </p:nvSpPr>
        <p:spPr/>
        <p:txBody>
          <a:bodyPr/>
          <a:lstStyle/>
          <a:p>
            <a:fld id="{0CBC77A0-1F4E-42FF-9FFC-F45C3A64AF90}" type="slidenum">
              <a:rPr lang="fr-FR" smtClean="0"/>
              <a:t>15</a:t>
            </a:fld>
            <a:endParaRPr lang="fr-FR"/>
          </a:p>
        </p:txBody>
      </p:sp>
      <p:sp>
        <p:nvSpPr>
          <p:cNvPr id="13" name="Titre 12">
            <a:extLst>
              <a:ext uri="{FF2B5EF4-FFF2-40B4-BE49-F238E27FC236}">
                <a16:creationId xmlns:a16="http://schemas.microsoft.com/office/drawing/2014/main" id="{27D3E3F9-3E4D-225F-E2FF-CA009C2F81EB}"/>
              </a:ext>
            </a:extLst>
          </p:cNvPr>
          <p:cNvSpPr>
            <a:spLocks noGrp="1"/>
          </p:cNvSpPr>
          <p:nvPr>
            <p:ph type="title"/>
          </p:nvPr>
        </p:nvSpPr>
        <p:spPr>
          <a:xfrm>
            <a:off x="200213" y="188429"/>
            <a:ext cx="10836275" cy="570160"/>
          </a:xfrm>
        </p:spPr>
        <p:txBody>
          <a:bodyPr>
            <a:normAutofit/>
          </a:bodyPr>
          <a:lstStyle/>
          <a:p>
            <a:pPr algn="ctr"/>
            <a:r>
              <a:rPr lang="da-DK" sz="2800" dirty="0"/>
              <a:t>Combinaison et prétraitement de la base éxperimentales</a:t>
            </a:r>
            <a:endParaRPr lang="fr-FR" sz="2800" dirty="0"/>
          </a:p>
        </p:txBody>
      </p:sp>
      <p:sp>
        <p:nvSpPr>
          <p:cNvPr id="21" name="Espace réservé du pied de page 3">
            <a:extLst>
              <a:ext uri="{FF2B5EF4-FFF2-40B4-BE49-F238E27FC236}">
                <a16:creationId xmlns:a16="http://schemas.microsoft.com/office/drawing/2014/main" id="{9B2CD8D8-D00C-4B57-8A71-7BC6B59205CC}"/>
              </a:ext>
            </a:extLst>
          </p:cNvPr>
          <p:cNvSpPr>
            <a:spLocks noGrp="1"/>
          </p:cNvSpPr>
          <p:nvPr>
            <p:ph type="ftr" sz="quarter" idx="11"/>
          </p:nvPr>
        </p:nvSpPr>
        <p:spPr>
          <a:xfrm>
            <a:off x="736600" y="6343650"/>
            <a:ext cx="8839200" cy="365125"/>
          </a:xfrm>
        </p:spPr>
        <p:txBody>
          <a:bodyPr/>
          <a:lstStyle/>
          <a:p>
            <a:r>
              <a:rPr lang="fr-FR" sz="1200" b="1" dirty="0"/>
              <a:t>Base de Données expérimentales</a:t>
            </a:r>
            <a:endParaRPr lang="fr-FR" b="1" dirty="0"/>
          </a:p>
        </p:txBody>
      </p:sp>
      <p:sp>
        <p:nvSpPr>
          <p:cNvPr id="24" name="Espace réservé du contenu 1">
            <a:extLst>
              <a:ext uri="{FF2B5EF4-FFF2-40B4-BE49-F238E27FC236}">
                <a16:creationId xmlns:a16="http://schemas.microsoft.com/office/drawing/2014/main" id="{053C8996-64A6-45EA-81C9-3470AC1F272C}"/>
              </a:ext>
            </a:extLst>
          </p:cNvPr>
          <p:cNvSpPr txBox="1">
            <a:spLocks/>
          </p:cNvSpPr>
          <p:nvPr/>
        </p:nvSpPr>
        <p:spPr>
          <a:xfrm>
            <a:off x="131146" y="812564"/>
            <a:ext cx="11415155" cy="1606972"/>
          </a:xfrm>
          <a:prstGeom prst="rect">
            <a:avLst/>
          </a:prstGeom>
        </p:spPr>
        <p:txBody>
          <a:bodyPr vert="horz" lIns="0" tIns="45720" rIns="0" bIns="45720" rtlCol="0" anchor="b">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2000" b="1" kern="1200">
                <a:solidFill>
                  <a:schemeClr val="tx2"/>
                </a:solidFill>
                <a:latin typeface="+mn-lt"/>
                <a:ea typeface="+mn-ea"/>
                <a:cs typeface="+mn-cs"/>
              </a:defRPr>
            </a:lvl1pPr>
            <a:lvl2pPr marL="457200" indent="0" algn="l" defTabSz="914400" rtl="0" eaLnBrk="1" latinLnBrk="0" hangingPunct="1">
              <a:lnSpc>
                <a:spcPct val="100000"/>
              </a:lnSpc>
              <a:spcBef>
                <a:spcPts val="500"/>
              </a:spcBef>
              <a:buClr>
                <a:schemeClr val="tx2"/>
              </a:buClr>
              <a:buSzPct val="90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SzPct val="90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SzPct val="90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SzPct val="90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1"/>
            <a:endParaRPr lang="fr-FR" sz="1600" dirty="0"/>
          </a:p>
        </p:txBody>
      </p:sp>
      <p:sp>
        <p:nvSpPr>
          <p:cNvPr id="35" name="Espace réservé de la date 2">
            <a:extLst>
              <a:ext uri="{FF2B5EF4-FFF2-40B4-BE49-F238E27FC236}">
                <a16:creationId xmlns:a16="http://schemas.microsoft.com/office/drawing/2014/main" id="{7A992790-9F1B-40C4-9FB2-85D059930186}"/>
              </a:ext>
            </a:extLst>
          </p:cNvPr>
          <p:cNvSpPr txBox="1">
            <a:spLocks/>
          </p:cNvSpPr>
          <p:nvPr/>
        </p:nvSpPr>
        <p:spPr>
          <a:xfrm>
            <a:off x="9790059" y="6496049"/>
            <a:ext cx="1299816"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25/09/2025</a:t>
            </a:r>
          </a:p>
        </p:txBody>
      </p:sp>
      <p:sp>
        <p:nvSpPr>
          <p:cNvPr id="49" name="Espace réservé du contenu 6">
            <a:extLst>
              <a:ext uri="{FF2B5EF4-FFF2-40B4-BE49-F238E27FC236}">
                <a16:creationId xmlns:a16="http://schemas.microsoft.com/office/drawing/2014/main" id="{F524BD79-60D7-43D8-8689-434F95157A39}"/>
              </a:ext>
            </a:extLst>
          </p:cNvPr>
          <p:cNvSpPr txBox="1">
            <a:spLocks/>
          </p:cNvSpPr>
          <p:nvPr/>
        </p:nvSpPr>
        <p:spPr>
          <a:xfrm>
            <a:off x="736600" y="719101"/>
            <a:ext cx="11109657" cy="1927966"/>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Combinaison des deux bases de données expérimentales FoRDY et CAMUS IV :</a:t>
            </a:r>
          </a:p>
          <a:p>
            <a:pPr lvl="2">
              <a:lnSpc>
                <a:spcPct val="80000"/>
              </a:lnSpc>
            </a:pPr>
            <a:r>
              <a:rPr lang="fr-FR" sz="1500" dirty="0"/>
              <a:t>Nombre d’essaies finale : </a:t>
            </a:r>
            <a:r>
              <a:rPr lang="fr-FR" sz="1500" b="1" dirty="0"/>
              <a:t>100</a:t>
            </a:r>
            <a:r>
              <a:rPr lang="fr-FR" sz="1500" dirty="0"/>
              <a:t> de FoRDY et </a:t>
            </a:r>
            <a:r>
              <a:rPr lang="fr-FR" sz="1500" b="1" dirty="0"/>
              <a:t>9</a:t>
            </a:r>
            <a:r>
              <a:rPr lang="fr-FR" sz="1500" dirty="0"/>
              <a:t> de CAMUS IV </a:t>
            </a:r>
            <a:r>
              <a:rPr lang="fr-FR" sz="1500" dirty="0">
                <a:sym typeface="Wingdings" panose="05000000000000000000" pitchFamily="2" charset="2"/>
              </a:rPr>
              <a:t> </a:t>
            </a:r>
            <a:r>
              <a:rPr lang="fr-FR" sz="1500" b="1" dirty="0"/>
              <a:t>109</a:t>
            </a:r>
            <a:r>
              <a:rPr lang="fr-FR" sz="1500" dirty="0"/>
              <a:t> essaies</a:t>
            </a:r>
          </a:p>
          <a:p>
            <a:pPr lvl="2">
              <a:lnSpc>
                <a:spcPct val="80000"/>
              </a:lnSpc>
            </a:pPr>
            <a:r>
              <a:rPr lang="fr-FR" sz="1500" dirty="0"/>
              <a:t>Nombre de variables :  </a:t>
            </a:r>
            <a:r>
              <a:rPr lang="fr-FR" sz="1500" b="1" dirty="0"/>
              <a:t>8</a:t>
            </a:r>
            <a:r>
              <a:rPr lang="fr-FR" sz="1500" dirty="0"/>
              <a:t> d’entrées et </a:t>
            </a:r>
            <a:r>
              <a:rPr lang="fr-FR" sz="1500" b="1" dirty="0"/>
              <a:t>3</a:t>
            </a:r>
            <a:r>
              <a:rPr lang="fr-FR" sz="1500" dirty="0"/>
              <a:t> de sorties </a:t>
            </a:r>
            <a:r>
              <a:rPr lang="fr-FR" sz="1500" dirty="0">
                <a:sym typeface="Wingdings" panose="05000000000000000000" pitchFamily="2" charset="2"/>
              </a:rPr>
              <a:t></a:t>
            </a:r>
            <a:r>
              <a:rPr lang="fr-FR" sz="1500" dirty="0"/>
              <a:t> </a:t>
            </a:r>
            <a:r>
              <a:rPr lang="fr-FR" sz="1500" b="1" dirty="0"/>
              <a:t>11</a:t>
            </a:r>
            <a:r>
              <a:rPr lang="fr-FR" sz="1500" dirty="0"/>
              <a:t> variables</a:t>
            </a:r>
          </a:p>
          <a:p>
            <a:pPr marL="266700" lvl="2" indent="0">
              <a:spcBef>
                <a:spcPts val="0"/>
              </a:spcBef>
              <a:buNone/>
            </a:pPr>
            <a:endParaRPr lang="fr-FR" sz="1300" dirty="0"/>
          </a:p>
          <a:p>
            <a:pPr lvl="1"/>
            <a:r>
              <a:rPr lang="fr-FR" sz="1700" b="1" dirty="0">
                <a:solidFill>
                  <a:srgbClr val="FF0000"/>
                </a:solidFill>
              </a:rPr>
              <a:t>Prétraitement de la base de données combinées :</a:t>
            </a:r>
          </a:p>
          <a:p>
            <a:pPr marL="541338" lvl="2" indent="-274638">
              <a:lnSpc>
                <a:spcPct val="80000"/>
              </a:lnSpc>
              <a:spcBef>
                <a:spcPts val="500"/>
              </a:spcBef>
              <a:buSzPct val="90000"/>
              <a:buFont typeface="Arial" panose="020B0604020202020204" pitchFamily="34" charset="0"/>
              <a:buChar char="■"/>
            </a:pPr>
            <a:r>
              <a:rPr lang="fr-FR" sz="1500" dirty="0"/>
              <a:t>Elimination des points aberrants : </a:t>
            </a:r>
            <a:r>
              <a:rPr lang="fr-FR" sz="1500" dirty="0">
                <a:sym typeface="Wingdings" panose="05000000000000000000" pitchFamily="2" charset="2"/>
              </a:rPr>
              <a:t> N</a:t>
            </a:r>
            <a:r>
              <a:rPr lang="fr-FR" sz="1500" dirty="0"/>
              <a:t>br d’essaies a devenu </a:t>
            </a:r>
            <a:r>
              <a:rPr lang="fr-FR" sz="1500" b="1" dirty="0"/>
              <a:t>88</a:t>
            </a:r>
          </a:p>
          <a:p>
            <a:pPr marL="541338" lvl="2" indent="-274638">
              <a:lnSpc>
                <a:spcPct val="80000"/>
              </a:lnSpc>
              <a:spcBef>
                <a:spcPts val="500"/>
              </a:spcBef>
              <a:buSzPct val="90000"/>
              <a:buFont typeface="Arial" panose="020B0604020202020204" pitchFamily="34" charset="0"/>
              <a:buChar char="■"/>
            </a:pPr>
            <a:r>
              <a:rPr lang="fr-FR" sz="1500" dirty="0"/>
              <a:t>Analyse univariée et multivariée :  </a:t>
            </a:r>
            <a:r>
              <a:rPr lang="fr-FR" sz="1500" dirty="0">
                <a:sym typeface="Wingdings" panose="05000000000000000000" pitchFamily="2" charset="2"/>
              </a:rPr>
              <a:t> </a:t>
            </a:r>
            <a:r>
              <a:rPr lang="fr-FR" sz="1500" b="1" dirty="0">
                <a:sym typeface="Wingdings" panose="05000000000000000000" pitchFamily="2" charset="2"/>
              </a:rPr>
              <a:t>T</a:t>
            </a:r>
            <a:r>
              <a:rPr lang="fr-FR" sz="1500" b="1" dirty="0"/>
              <a:t>ransformation logarithmique </a:t>
            </a:r>
            <a:r>
              <a:rPr lang="fr-FR" sz="1500" dirty="0"/>
              <a:t>(selon </a:t>
            </a:r>
            <a:r>
              <a:rPr lang="fr-FR" sz="1500" dirty="0" err="1"/>
              <a:t>skewness</a:t>
            </a:r>
            <a:r>
              <a:rPr lang="fr-FR" sz="1500" dirty="0"/>
              <a:t>&gt;1 et Kurtosis&gt;3 et IQR&gt;15%)</a:t>
            </a:r>
          </a:p>
          <a:p>
            <a:pPr marL="541338" lvl="2" indent="-274638">
              <a:lnSpc>
                <a:spcPct val="80000"/>
              </a:lnSpc>
              <a:spcBef>
                <a:spcPts val="500"/>
              </a:spcBef>
              <a:buSzPct val="90000"/>
              <a:buFont typeface="Arial" panose="020B0604020202020204" pitchFamily="34" charset="0"/>
              <a:buChar char="■"/>
            </a:pPr>
            <a:r>
              <a:rPr lang="fr-FR" sz="1500" dirty="0"/>
              <a:t>Matrice de corrélation : </a:t>
            </a:r>
            <a:r>
              <a:rPr lang="fr-FR" sz="1500" dirty="0">
                <a:sym typeface="Wingdings" panose="05000000000000000000" pitchFamily="2" charset="2"/>
              </a:rPr>
              <a:t> Elimination des </a:t>
            </a:r>
            <a:r>
              <a:rPr lang="fr-FR" sz="1500" b="1" dirty="0">
                <a:sym typeface="Wingdings" panose="05000000000000000000" pitchFamily="2" charset="2"/>
              </a:rPr>
              <a:t>deux variables fortement corrélés </a:t>
            </a:r>
            <a:r>
              <a:rPr lang="fr-FR" sz="1500" dirty="0">
                <a:sym typeface="Wingdings" panose="05000000000000000000" pitchFamily="2" charset="2"/>
              </a:rPr>
              <a:t>(PGV_S et PGA_S)</a:t>
            </a:r>
            <a:endParaRPr lang="fr-FR" sz="1500" dirty="0"/>
          </a:p>
          <a:p>
            <a:pPr marL="266700" lvl="2" indent="0">
              <a:buFont typeface="Arial" panose="020B0604020202020204" pitchFamily="34" charset="0"/>
              <a:buNone/>
            </a:pPr>
            <a:endParaRPr lang="fr-FR" dirty="0"/>
          </a:p>
        </p:txBody>
      </p:sp>
      <p:pic>
        <p:nvPicPr>
          <p:cNvPr id="50" name="Image 49">
            <a:extLst>
              <a:ext uri="{FF2B5EF4-FFF2-40B4-BE49-F238E27FC236}">
                <a16:creationId xmlns:a16="http://schemas.microsoft.com/office/drawing/2014/main" id="{0941124A-6B8A-4773-9CB0-078C40BA9A99}"/>
              </a:ext>
            </a:extLst>
          </p:cNvPr>
          <p:cNvPicPr>
            <a:picLocks noChangeAspect="1"/>
          </p:cNvPicPr>
          <p:nvPr/>
        </p:nvPicPr>
        <p:blipFill>
          <a:blip r:embed="rId2"/>
          <a:stretch>
            <a:fillRect/>
          </a:stretch>
        </p:blipFill>
        <p:spPr>
          <a:xfrm>
            <a:off x="7544745" y="2589971"/>
            <a:ext cx="4676587" cy="3753679"/>
          </a:xfrm>
          <a:prstGeom prst="rect">
            <a:avLst/>
          </a:prstGeom>
        </p:spPr>
      </p:pic>
      <p:graphicFrame>
        <p:nvGraphicFramePr>
          <p:cNvPr id="3" name="Table 2">
            <a:extLst>
              <a:ext uri="{FF2B5EF4-FFF2-40B4-BE49-F238E27FC236}">
                <a16:creationId xmlns:a16="http://schemas.microsoft.com/office/drawing/2014/main" id="{7DDF1D9F-6D41-72B8-6062-1720D59C4FA0}"/>
              </a:ext>
            </a:extLst>
          </p:cNvPr>
          <p:cNvGraphicFramePr>
            <a:graphicFrameLocks noGrp="1"/>
          </p:cNvGraphicFramePr>
          <p:nvPr>
            <p:extLst>
              <p:ext uri="{D42A27DB-BD31-4B8C-83A1-F6EECF244321}">
                <p14:modId xmlns:p14="http://schemas.microsoft.com/office/powerpoint/2010/main" val="2564004964"/>
              </p:ext>
            </p:extLst>
          </p:nvPr>
        </p:nvGraphicFramePr>
        <p:xfrm>
          <a:off x="117499" y="2727614"/>
          <a:ext cx="7377987" cy="3064001"/>
        </p:xfrm>
        <a:graphic>
          <a:graphicData uri="http://schemas.openxmlformats.org/drawingml/2006/table">
            <a:tbl>
              <a:tblPr firstRow="1" firstCol="1" bandRow="1"/>
              <a:tblGrid>
                <a:gridCol w="596201">
                  <a:extLst>
                    <a:ext uri="{9D8B030D-6E8A-4147-A177-3AD203B41FA5}">
                      <a16:colId xmlns:a16="http://schemas.microsoft.com/office/drawing/2014/main" val="765707165"/>
                    </a:ext>
                  </a:extLst>
                </a:gridCol>
                <a:gridCol w="544804">
                  <a:extLst>
                    <a:ext uri="{9D8B030D-6E8A-4147-A177-3AD203B41FA5}">
                      <a16:colId xmlns:a16="http://schemas.microsoft.com/office/drawing/2014/main" val="1784715517"/>
                    </a:ext>
                  </a:extLst>
                </a:gridCol>
                <a:gridCol w="558296">
                  <a:extLst>
                    <a:ext uri="{9D8B030D-6E8A-4147-A177-3AD203B41FA5}">
                      <a16:colId xmlns:a16="http://schemas.microsoft.com/office/drawing/2014/main" val="3718093184"/>
                    </a:ext>
                  </a:extLst>
                </a:gridCol>
                <a:gridCol w="506899">
                  <a:extLst>
                    <a:ext uri="{9D8B030D-6E8A-4147-A177-3AD203B41FA5}">
                      <a16:colId xmlns:a16="http://schemas.microsoft.com/office/drawing/2014/main" val="2121378546"/>
                    </a:ext>
                  </a:extLst>
                </a:gridCol>
                <a:gridCol w="571145">
                  <a:extLst>
                    <a:ext uri="{9D8B030D-6E8A-4147-A177-3AD203B41FA5}">
                      <a16:colId xmlns:a16="http://schemas.microsoft.com/office/drawing/2014/main" val="4180212246"/>
                    </a:ext>
                  </a:extLst>
                </a:gridCol>
                <a:gridCol w="404749">
                  <a:extLst>
                    <a:ext uri="{9D8B030D-6E8A-4147-A177-3AD203B41FA5}">
                      <a16:colId xmlns:a16="http://schemas.microsoft.com/office/drawing/2014/main" val="2242793227"/>
                    </a:ext>
                  </a:extLst>
                </a:gridCol>
                <a:gridCol w="659162">
                  <a:extLst>
                    <a:ext uri="{9D8B030D-6E8A-4147-A177-3AD203B41FA5}">
                      <a16:colId xmlns:a16="http://schemas.microsoft.com/office/drawing/2014/main" val="582623240"/>
                    </a:ext>
                  </a:extLst>
                </a:gridCol>
                <a:gridCol w="545447">
                  <a:extLst>
                    <a:ext uri="{9D8B030D-6E8A-4147-A177-3AD203B41FA5}">
                      <a16:colId xmlns:a16="http://schemas.microsoft.com/office/drawing/2014/main" val="745097498"/>
                    </a:ext>
                  </a:extLst>
                </a:gridCol>
                <a:gridCol w="582709">
                  <a:extLst>
                    <a:ext uri="{9D8B030D-6E8A-4147-A177-3AD203B41FA5}">
                      <a16:colId xmlns:a16="http://schemas.microsoft.com/office/drawing/2014/main" val="3070170939"/>
                    </a:ext>
                  </a:extLst>
                </a:gridCol>
                <a:gridCol w="849972">
                  <a:extLst>
                    <a:ext uri="{9D8B030D-6E8A-4147-A177-3AD203B41FA5}">
                      <a16:colId xmlns:a16="http://schemas.microsoft.com/office/drawing/2014/main" val="4051637663"/>
                    </a:ext>
                  </a:extLst>
                </a:gridCol>
                <a:gridCol w="836480">
                  <a:extLst>
                    <a:ext uri="{9D8B030D-6E8A-4147-A177-3AD203B41FA5}">
                      <a16:colId xmlns:a16="http://schemas.microsoft.com/office/drawing/2014/main" val="862983754"/>
                    </a:ext>
                  </a:extLst>
                </a:gridCol>
                <a:gridCol w="722123">
                  <a:extLst>
                    <a:ext uri="{9D8B030D-6E8A-4147-A177-3AD203B41FA5}">
                      <a16:colId xmlns:a16="http://schemas.microsoft.com/office/drawing/2014/main" val="1940134099"/>
                    </a:ext>
                  </a:extLst>
                </a:gridCol>
              </a:tblGrid>
              <a:tr h="308733">
                <a:tc>
                  <a:txBody>
                    <a:bodyPr/>
                    <a:lstStyle/>
                    <a:p>
                      <a:pPr>
                        <a:lnSpc>
                          <a:spcPct val="115000"/>
                        </a:lnSpc>
                        <a:buNone/>
                      </a:pPr>
                      <a:endParaRPr lang="en-US" sz="1200" kern="100">
                        <a:effectLst/>
                        <a:latin typeface="Calibri" panose="020F0502020204030204" pitchFamily="34" charset="0"/>
                        <a:cs typeface="Arial" panose="020B0604020202020204" pitchFamily="34" charset="0"/>
                      </a:endParaRPr>
                    </a:p>
                  </a:txBody>
                  <a:tcPr marL="44450" marR="44450" marT="952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Mean</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Std</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Min</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Max</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Q1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Médian</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Q3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IQR</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IQR%</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Skewness</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Kurtosis</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0945692"/>
                  </a:ext>
                </a:extLst>
              </a:tr>
              <a:tr h="228267">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NED</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74.32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138.04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781.55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0.001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119.15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119.15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10501085.2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2.798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9.436</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1377754"/>
                  </a:ext>
                </a:extLst>
              </a:tr>
              <a:tr h="228267">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NS</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0.018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0.029</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0.178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0.008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0.017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0.013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160.885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3.195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11.234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3276600"/>
                  </a:ext>
                </a:extLst>
              </a:tr>
              <a:tr h="228267">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AAR</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1.366</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dirty="0">
                          <a:effectLst/>
                          <a:latin typeface="Calibri" panose="020F0502020204030204" pitchFamily="34" charset="0"/>
                          <a:ea typeface="Calibri" panose="020F0502020204030204" pitchFamily="34" charset="0"/>
                          <a:cs typeface="Arial" panose="020B0604020202020204" pitchFamily="34" charset="0"/>
                        </a:rPr>
                        <a:t>0.356</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0.323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2.505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1.46</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1.561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0.558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38.243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0.022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0.683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5720673"/>
                  </a:ext>
                </a:extLst>
              </a:tr>
              <a:tr h="228267">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Cr</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0.374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0.201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0.103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0.982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0.18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0.347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0.565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0.39</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112.392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0.357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-0.88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635405"/>
                  </a:ext>
                </a:extLst>
              </a:tr>
              <a:tr h="308733">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Ia</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12.78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19.522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0.035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70.722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1.14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4.707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13.386</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12.246</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dirty="0">
                          <a:effectLst/>
                          <a:latin typeface="Calibri" panose="020F0502020204030204" pitchFamily="34" charset="0"/>
                          <a:ea typeface="Calibri" panose="020F0502020204030204" pitchFamily="34" charset="0"/>
                          <a:cs typeface="Arial" panose="020B0604020202020204" pitchFamily="34" charset="0"/>
                        </a:rPr>
                        <a:t>260.176</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1.855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2.047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338165"/>
                  </a:ext>
                </a:extLst>
              </a:tr>
              <a:tr h="231200">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PGD_B</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0.549</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1.267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0.021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7.744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0.11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0.169</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0.343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0.233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137.87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4.215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18.853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0288722"/>
                  </a:ext>
                </a:extLst>
              </a:tr>
              <a:tr h="228267">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PGV_B</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3.562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5.609</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23.91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0.14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1.27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4.859</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382.598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2.012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3.194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9247279"/>
                  </a:ext>
                </a:extLst>
              </a:tr>
              <a:tr h="308733">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PGA_B</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21.85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24.797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0.059</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104.6</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4.81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11.1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30</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25.195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226.982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1.704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2.623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2123445"/>
                  </a:ext>
                </a:extLst>
              </a:tr>
              <a:tr h="228267">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PGD_S</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1.195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5.041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0.053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43.335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0.11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0.139</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0.24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0.13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93.525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6.822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50.037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108760"/>
                  </a:ext>
                </a:extLst>
              </a:tr>
              <a:tr h="228267">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PGV_S</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4.022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6.207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0.028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32.38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0.22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1.57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5.3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5.082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323.662</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2.464</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7.008</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7740689"/>
                  </a:ext>
                </a:extLst>
              </a:tr>
              <a:tr h="308733">
                <a:tc>
                  <a:txBody>
                    <a:bodyPr/>
                    <a:lstStyle/>
                    <a:p>
                      <a:pPr marL="0" marR="0" algn="ctr">
                        <a:lnSpc>
                          <a:spcPct val="115000"/>
                        </a:lnSpc>
                        <a:spcAft>
                          <a:spcPts val="800"/>
                        </a:spcAft>
                        <a:buNone/>
                      </a:pPr>
                      <a:r>
                        <a:rPr lang="fr-FR" sz="1200" b="1" kern="100">
                          <a:effectLst/>
                          <a:latin typeface="Calibri" panose="020F0502020204030204" pitchFamily="34" charset="0"/>
                          <a:ea typeface="Calibri" panose="020F0502020204030204" pitchFamily="34" charset="0"/>
                          <a:cs typeface="Arial" panose="020B0604020202020204" pitchFamily="34" charset="0"/>
                        </a:rPr>
                        <a:t>PGA_S</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26.43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25.516</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0.137</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102.6</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7.13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17.1</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46</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38.875</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227.339</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a:effectLst/>
                          <a:latin typeface="Calibri" panose="020F0502020204030204" pitchFamily="34" charset="0"/>
                          <a:ea typeface="Calibri" panose="020F0502020204030204" pitchFamily="34" charset="0"/>
                          <a:cs typeface="Arial" panose="020B0604020202020204" pitchFamily="34" charset="0"/>
                        </a:rPr>
                        <a:t>1.263</a:t>
                      </a:r>
                      <a:endParaRPr lang="en-US" sz="1200" kern="10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fr-FR" sz="1200" kern="100" dirty="0">
                          <a:effectLst/>
                          <a:latin typeface="Calibri" panose="020F0502020204030204" pitchFamily="34" charset="0"/>
                          <a:ea typeface="Calibri" panose="020F0502020204030204" pitchFamily="34" charset="0"/>
                          <a:cs typeface="Arial" panose="020B0604020202020204" pitchFamily="34" charset="0"/>
                        </a:rPr>
                        <a:t>1.032</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txBody>
                  <a:tcPr marL="44450" marR="4445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0846883"/>
                  </a:ext>
                </a:extLst>
              </a:tr>
            </a:tbl>
          </a:graphicData>
        </a:graphic>
      </p:graphicFrame>
      <p:sp>
        <p:nvSpPr>
          <p:cNvPr id="4" name="Rectangle 3">
            <a:extLst>
              <a:ext uri="{FF2B5EF4-FFF2-40B4-BE49-F238E27FC236}">
                <a16:creationId xmlns:a16="http://schemas.microsoft.com/office/drawing/2014/main" id="{36033068-2B13-D9CC-CA1D-AE63B324CCB5}"/>
              </a:ext>
            </a:extLst>
          </p:cNvPr>
          <p:cNvSpPr/>
          <p:nvPr/>
        </p:nvSpPr>
        <p:spPr>
          <a:xfrm>
            <a:off x="68240" y="2924836"/>
            <a:ext cx="545909" cy="788579"/>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5" name="Rectangle 4">
            <a:extLst>
              <a:ext uri="{FF2B5EF4-FFF2-40B4-BE49-F238E27FC236}">
                <a16:creationId xmlns:a16="http://schemas.microsoft.com/office/drawing/2014/main" id="{06AB5C89-74FA-41EB-0B24-B4FAE9EDCB8F}"/>
              </a:ext>
            </a:extLst>
          </p:cNvPr>
          <p:cNvSpPr/>
          <p:nvPr/>
        </p:nvSpPr>
        <p:spPr>
          <a:xfrm>
            <a:off x="109184" y="3781656"/>
            <a:ext cx="545909" cy="200996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7" name="Oval 6" descr="Output&#10;">
            <a:extLst>
              <a:ext uri="{FF2B5EF4-FFF2-40B4-BE49-F238E27FC236}">
                <a16:creationId xmlns:a16="http://schemas.microsoft.com/office/drawing/2014/main" id="{AAFF57CF-064B-F276-C69E-83211432733C}"/>
              </a:ext>
              <a:ext uri="{C183D7F6-B498-43B3-948B-1728B52AA6E4}">
                <adec:decorative xmlns:adec="http://schemas.microsoft.com/office/drawing/2017/decorative" val="0"/>
              </a:ext>
            </a:extLst>
          </p:cNvPr>
          <p:cNvSpPr/>
          <p:nvPr/>
        </p:nvSpPr>
        <p:spPr>
          <a:xfrm>
            <a:off x="-11396" y="2388646"/>
            <a:ext cx="837017" cy="38996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8" name="TextBox 7">
            <a:extLst>
              <a:ext uri="{FF2B5EF4-FFF2-40B4-BE49-F238E27FC236}">
                <a16:creationId xmlns:a16="http://schemas.microsoft.com/office/drawing/2014/main" id="{9ED2F35C-4225-7A2F-061F-81CA46085E78}"/>
              </a:ext>
            </a:extLst>
          </p:cNvPr>
          <p:cNvSpPr txBox="1"/>
          <p:nvPr/>
        </p:nvSpPr>
        <p:spPr>
          <a:xfrm>
            <a:off x="-60655" y="2407531"/>
            <a:ext cx="935535" cy="307777"/>
          </a:xfrm>
          <a:prstGeom prst="rect">
            <a:avLst/>
          </a:prstGeom>
          <a:noFill/>
        </p:spPr>
        <p:txBody>
          <a:bodyPr wrap="square" rtlCol="0">
            <a:spAutoFit/>
          </a:bodyPr>
          <a:lstStyle/>
          <a:p>
            <a:pPr algn="ctr"/>
            <a:r>
              <a:rPr lang="fr-FR" sz="1400" dirty="0"/>
              <a:t>Outputs</a:t>
            </a:r>
          </a:p>
        </p:txBody>
      </p:sp>
      <p:sp>
        <p:nvSpPr>
          <p:cNvPr id="9" name="Oval 8" descr="Output&#10;">
            <a:extLst>
              <a:ext uri="{FF2B5EF4-FFF2-40B4-BE49-F238E27FC236}">
                <a16:creationId xmlns:a16="http://schemas.microsoft.com/office/drawing/2014/main" id="{6A20A473-18DE-8899-03EC-8B00B9FED453}"/>
              </a:ext>
              <a:ext uri="{C183D7F6-B498-43B3-948B-1728B52AA6E4}">
                <adec:decorative xmlns:adec="http://schemas.microsoft.com/office/drawing/2017/decorative" val="0"/>
              </a:ext>
            </a:extLst>
          </p:cNvPr>
          <p:cNvSpPr/>
          <p:nvPr/>
        </p:nvSpPr>
        <p:spPr>
          <a:xfrm>
            <a:off x="-11397" y="5846731"/>
            <a:ext cx="837017" cy="3899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10" name="TextBox 9">
            <a:extLst>
              <a:ext uri="{FF2B5EF4-FFF2-40B4-BE49-F238E27FC236}">
                <a16:creationId xmlns:a16="http://schemas.microsoft.com/office/drawing/2014/main" id="{BFC1AFB4-B7D4-4811-CD8D-242212951554}"/>
              </a:ext>
            </a:extLst>
          </p:cNvPr>
          <p:cNvSpPr txBox="1"/>
          <p:nvPr/>
        </p:nvSpPr>
        <p:spPr>
          <a:xfrm>
            <a:off x="-6975" y="5873757"/>
            <a:ext cx="837017" cy="307777"/>
          </a:xfrm>
          <a:prstGeom prst="rect">
            <a:avLst/>
          </a:prstGeom>
          <a:noFill/>
        </p:spPr>
        <p:txBody>
          <a:bodyPr wrap="square" rtlCol="0">
            <a:spAutoFit/>
          </a:bodyPr>
          <a:lstStyle/>
          <a:p>
            <a:pPr algn="ctr"/>
            <a:r>
              <a:rPr lang="fr-FR" sz="1400" dirty="0"/>
              <a:t>Inputs</a:t>
            </a:r>
          </a:p>
        </p:txBody>
      </p:sp>
    </p:spTree>
    <p:extLst>
      <p:ext uri="{BB962C8B-B14F-4D97-AF65-F5344CB8AC3E}">
        <p14:creationId xmlns:p14="http://schemas.microsoft.com/office/powerpoint/2010/main" val="1779924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10">
            <a:extLst>
              <a:ext uri="{FF2B5EF4-FFF2-40B4-BE49-F238E27FC236}">
                <a16:creationId xmlns:a16="http://schemas.microsoft.com/office/drawing/2014/main" id="{0379FB70-326C-C166-CFB6-3C624D6C2C8F}"/>
              </a:ext>
            </a:extLst>
          </p:cNvPr>
          <p:cNvSpPr>
            <a:spLocks noGrp="1"/>
          </p:cNvSpPr>
          <p:nvPr>
            <p:ph type="sldNum" sz="quarter" idx="12"/>
          </p:nvPr>
        </p:nvSpPr>
        <p:spPr/>
        <p:txBody>
          <a:bodyPr/>
          <a:lstStyle/>
          <a:p>
            <a:fld id="{0CBC77A0-1F4E-42FF-9FFC-F45C3A64AF90}" type="slidenum">
              <a:rPr lang="fr-FR" smtClean="0"/>
              <a:t>16</a:t>
            </a:fld>
            <a:endParaRPr lang="fr-FR"/>
          </a:p>
        </p:txBody>
      </p:sp>
      <p:sp>
        <p:nvSpPr>
          <p:cNvPr id="13" name="Titre 12">
            <a:extLst>
              <a:ext uri="{FF2B5EF4-FFF2-40B4-BE49-F238E27FC236}">
                <a16:creationId xmlns:a16="http://schemas.microsoft.com/office/drawing/2014/main" id="{27D3E3F9-3E4D-225F-E2FF-CA009C2F81EB}"/>
              </a:ext>
            </a:extLst>
          </p:cNvPr>
          <p:cNvSpPr>
            <a:spLocks noGrp="1"/>
          </p:cNvSpPr>
          <p:nvPr>
            <p:ph type="title"/>
          </p:nvPr>
        </p:nvSpPr>
        <p:spPr>
          <a:xfrm>
            <a:off x="249928" y="235927"/>
            <a:ext cx="10836275" cy="570160"/>
          </a:xfrm>
        </p:spPr>
        <p:txBody>
          <a:bodyPr>
            <a:normAutofit/>
          </a:bodyPr>
          <a:lstStyle/>
          <a:p>
            <a:pPr algn="ctr"/>
            <a:r>
              <a:rPr lang="fr-FR" sz="2800" dirty="0"/>
              <a:t>Application du ML et Ajustement des hyperparamètres</a:t>
            </a:r>
          </a:p>
        </p:txBody>
      </p:sp>
      <p:sp>
        <p:nvSpPr>
          <p:cNvPr id="21" name="Espace réservé du pied de page 3">
            <a:extLst>
              <a:ext uri="{FF2B5EF4-FFF2-40B4-BE49-F238E27FC236}">
                <a16:creationId xmlns:a16="http://schemas.microsoft.com/office/drawing/2014/main" id="{9B2CD8D8-D00C-4B57-8A71-7BC6B59205CC}"/>
              </a:ext>
            </a:extLst>
          </p:cNvPr>
          <p:cNvSpPr>
            <a:spLocks noGrp="1"/>
          </p:cNvSpPr>
          <p:nvPr>
            <p:ph type="ftr" sz="quarter" idx="11"/>
          </p:nvPr>
        </p:nvSpPr>
        <p:spPr>
          <a:xfrm>
            <a:off x="736600" y="6395514"/>
            <a:ext cx="8839200" cy="365125"/>
          </a:xfrm>
        </p:spPr>
        <p:txBody>
          <a:bodyPr/>
          <a:lstStyle/>
          <a:p>
            <a:r>
              <a:rPr lang="fr-FR" sz="1200" b="1" dirty="0"/>
              <a:t>Base de Données expérimentales</a:t>
            </a:r>
            <a:endParaRPr lang="fr-FR" b="1" dirty="0"/>
          </a:p>
        </p:txBody>
      </p:sp>
      <p:sp>
        <p:nvSpPr>
          <p:cNvPr id="24" name="Espace réservé du contenu 1">
            <a:extLst>
              <a:ext uri="{FF2B5EF4-FFF2-40B4-BE49-F238E27FC236}">
                <a16:creationId xmlns:a16="http://schemas.microsoft.com/office/drawing/2014/main" id="{053C8996-64A6-45EA-81C9-3470AC1F272C}"/>
              </a:ext>
            </a:extLst>
          </p:cNvPr>
          <p:cNvSpPr txBox="1">
            <a:spLocks/>
          </p:cNvSpPr>
          <p:nvPr/>
        </p:nvSpPr>
        <p:spPr>
          <a:xfrm>
            <a:off x="131146" y="812564"/>
            <a:ext cx="11415155" cy="1606972"/>
          </a:xfrm>
          <a:prstGeom prst="rect">
            <a:avLst/>
          </a:prstGeom>
        </p:spPr>
        <p:txBody>
          <a:bodyPr vert="horz" lIns="0" tIns="45720" rIns="0" bIns="45720" rtlCol="0" anchor="b">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2000" b="1" kern="1200">
                <a:solidFill>
                  <a:schemeClr val="tx2"/>
                </a:solidFill>
                <a:latin typeface="+mn-lt"/>
                <a:ea typeface="+mn-ea"/>
                <a:cs typeface="+mn-cs"/>
              </a:defRPr>
            </a:lvl1pPr>
            <a:lvl2pPr marL="457200" indent="0" algn="l" defTabSz="914400" rtl="0" eaLnBrk="1" latinLnBrk="0" hangingPunct="1">
              <a:lnSpc>
                <a:spcPct val="100000"/>
              </a:lnSpc>
              <a:spcBef>
                <a:spcPts val="500"/>
              </a:spcBef>
              <a:buClr>
                <a:schemeClr val="tx2"/>
              </a:buClr>
              <a:buSzPct val="90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SzPct val="90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SzPct val="90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SzPct val="90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lvl="1"/>
            <a:endParaRPr lang="fr-FR" sz="1600" dirty="0"/>
          </a:p>
        </p:txBody>
      </p:sp>
      <p:sp>
        <p:nvSpPr>
          <p:cNvPr id="35" name="Espace réservé de la date 2">
            <a:extLst>
              <a:ext uri="{FF2B5EF4-FFF2-40B4-BE49-F238E27FC236}">
                <a16:creationId xmlns:a16="http://schemas.microsoft.com/office/drawing/2014/main" id="{7A992790-9F1B-40C4-9FB2-85D059930186}"/>
              </a:ext>
            </a:extLst>
          </p:cNvPr>
          <p:cNvSpPr txBox="1">
            <a:spLocks/>
          </p:cNvSpPr>
          <p:nvPr/>
        </p:nvSpPr>
        <p:spPr>
          <a:xfrm>
            <a:off x="9790059" y="6496049"/>
            <a:ext cx="1299816"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25/09/2025</a:t>
            </a:r>
          </a:p>
        </p:txBody>
      </p:sp>
      <mc:AlternateContent xmlns:mc="http://schemas.openxmlformats.org/markup-compatibility/2006" xmlns:a14="http://schemas.microsoft.com/office/drawing/2010/main">
        <mc:Choice Requires="a14">
          <p:sp>
            <p:nvSpPr>
              <p:cNvPr id="49" name="Espace réservé du contenu 6">
                <a:extLst>
                  <a:ext uri="{FF2B5EF4-FFF2-40B4-BE49-F238E27FC236}">
                    <a16:creationId xmlns:a16="http://schemas.microsoft.com/office/drawing/2014/main" id="{F524BD79-60D7-43D8-8689-434F95157A39}"/>
                  </a:ext>
                </a:extLst>
              </p:cNvPr>
              <p:cNvSpPr txBox="1">
                <a:spLocks/>
              </p:cNvSpPr>
              <p:nvPr/>
            </p:nvSpPr>
            <p:spPr>
              <a:xfrm>
                <a:off x="6359235" y="844604"/>
                <a:ext cx="5701619" cy="5398510"/>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Modèle KNN:</a:t>
                </a:r>
              </a:p>
              <a:p>
                <a:pPr lvl="2">
                  <a:lnSpc>
                    <a:spcPct val="80000"/>
                  </a:lnSpc>
                </a:pPr>
                <a:r>
                  <a:rPr lang="fr-FR" sz="1400" b="1" dirty="0" err="1"/>
                  <a:t>n_neighbors</a:t>
                </a:r>
                <a:r>
                  <a:rPr lang="fr-FR" sz="1400" b="1" dirty="0"/>
                  <a:t> </a:t>
                </a:r>
                <a:r>
                  <a:rPr lang="fr-FR" sz="1400" dirty="0"/>
                  <a:t>= c’est le </a:t>
                </a:r>
                <a:r>
                  <a:rPr lang="fr-FR" sz="1400" b="1" dirty="0"/>
                  <a:t>nbr des voisins </a:t>
                </a:r>
                <a:r>
                  <a:rPr lang="fr-FR" sz="1400" dirty="0"/>
                  <a:t>prit en considération pour trouver la </a:t>
                </a:r>
                <a:r>
                  <a:rPr lang="fr-FR" sz="1400" dirty="0">
                    <a:effectLst/>
                    <a:latin typeface="Arial" panose="020B0604020202020204" pitchFamily="34" charset="0"/>
                    <a:ea typeface="Calibri" panose="020F0502020204030204" pitchFamily="34" charset="0"/>
                    <a:cs typeface="Times New Roman" panose="02020603050405020304" pitchFamily="18" charset="0"/>
                  </a:rPr>
                  <a:t>distance minimale entre le nouveau point </a:t>
                </a:r>
                <a14:m>
                  <m:oMath xmlns:m="http://schemas.openxmlformats.org/officeDocument/2006/math">
                    <m:sSub>
                      <m:sSubPr>
                        <m:ctrlPr>
                          <a:rPr lang="fr-FR" sz="1400" i="1">
                            <a:effectLst/>
                            <a:latin typeface="Cambria Math" panose="02040503050406030204" pitchFamily="18" charset="0"/>
                          </a:rPr>
                        </m:ctrlPr>
                      </m:sSubPr>
                      <m:e>
                        <m:r>
                          <a:rPr lang="fr-FR" sz="1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fr-FR" sz="1400" i="1">
                            <a:effectLst/>
                            <a:latin typeface="Cambria Math" panose="02040503050406030204" pitchFamily="18" charset="0"/>
                            <a:ea typeface="Calibri" panose="020F0502020204030204" pitchFamily="34" charset="0"/>
                            <a:cs typeface="Times New Roman" panose="02020603050405020304" pitchFamily="18" charset="0"/>
                          </a:rPr>
                          <m:t>𝑡𝑒𝑠𝑡</m:t>
                        </m:r>
                      </m:sub>
                    </m:sSub>
                  </m:oMath>
                </a14:m>
                <a:r>
                  <a:rPr lang="fr-FR" sz="1400" dirty="0">
                    <a:effectLst/>
                    <a:latin typeface="Arial" panose="020B0604020202020204" pitchFamily="34" charset="0"/>
                    <a:ea typeface="Calibri" panose="020F0502020204030204" pitchFamily="34" charset="0"/>
                    <a:cs typeface="Times New Roman" panose="02020603050405020304" pitchFamily="18" charset="0"/>
                  </a:rPr>
                  <a:t> et les K points de données </a:t>
                </a:r>
                <a14:m>
                  <m:oMath xmlns:m="http://schemas.openxmlformats.org/officeDocument/2006/math">
                    <m:sSub>
                      <m:sSubPr>
                        <m:ctrlPr>
                          <a:rPr lang="fr-FR" sz="1400" i="1">
                            <a:effectLst/>
                            <a:latin typeface="Cambria Math" panose="02040503050406030204" pitchFamily="18" charset="0"/>
                          </a:rPr>
                        </m:ctrlPr>
                      </m:sSubPr>
                      <m:e>
                        <m:r>
                          <a:rPr lang="fr-FR" sz="1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fr-FR" sz="1400" i="1">
                            <a:effectLst/>
                            <a:latin typeface="Cambria Math" panose="02040503050406030204" pitchFamily="18" charset="0"/>
                            <a:ea typeface="Calibri" panose="020F0502020204030204" pitchFamily="34" charset="0"/>
                            <a:cs typeface="Times New Roman" panose="02020603050405020304" pitchFamily="18" charset="0"/>
                          </a:rPr>
                          <m:t>𝑡𝑟𝑎𝑖𝑛</m:t>
                        </m:r>
                      </m:sub>
                    </m:sSub>
                  </m:oMath>
                </a14:m>
                <a:r>
                  <a:rPr lang="fr-FR" sz="1400" dirty="0">
                    <a:effectLst/>
                    <a:latin typeface="Arial" panose="020B0604020202020204" pitchFamily="34" charset="0"/>
                    <a:ea typeface="Calibri" panose="020F0502020204030204" pitchFamily="34" charset="0"/>
                    <a:cs typeface="Times New Roman" panose="02020603050405020304" pitchFamily="18" charset="0"/>
                  </a:rPr>
                  <a:t> </a:t>
                </a:r>
                <a:endParaRPr lang="fr-FR" sz="1400" dirty="0"/>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sz="1600" dirty="0"/>
              </a:p>
              <a:p>
                <a:pPr lvl="1"/>
                <a:r>
                  <a:rPr lang="fr-FR" sz="1700" b="1" dirty="0">
                    <a:solidFill>
                      <a:srgbClr val="FF0000"/>
                    </a:solidFill>
                  </a:rPr>
                  <a:t>Modèle  GB et XGB:</a:t>
                </a:r>
              </a:p>
              <a:p>
                <a:pPr lvl="2">
                  <a:lnSpc>
                    <a:spcPct val="90000"/>
                  </a:lnSpc>
                </a:pPr>
                <a:r>
                  <a:rPr lang="fr-FR" sz="1400" b="1" dirty="0" err="1"/>
                  <a:t>learnig_rate</a:t>
                </a:r>
                <a:r>
                  <a:rPr lang="fr-FR" sz="1400" b="1" dirty="0"/>
                  <a:t> </a:t>
                </a:r>
                <a:r>
                  <a:rPr lang="fr-FR" sz="1400" dirty="0"/>
                  <a:t>= appelé « </a:t>
                </a:r>
                <a:r>
                  <a:rPr lang="fr-FR" sz="1400" dirty="0" err="1"/>
                  <a:t>eta</a:t>
                </a:r>
                <a:r>
                  <a:rPr lang="fr-FR" sz="1400" dirty="0"/>
                  <a:t> », c’est le </a:t>
                </a:r>
                <a:r>
                  <a:rPr lang="fr-FR" sz="1400" b="1" dirty="0"/>
                  <a:t>Taux d’apprentissage</a:t>
                </a:r>
                <a:r>
                  <a:rPr lang="fr-FR" sz="1400" dirty="0"/>
                  <a:t> : combien chaque nouvel arbre contribue à la prédiction. Son but c’est </a:t>
                </a:r>
                <a:r>
                  <a:rPr lang="fr-FR" sz="1400" b="1" dirty="0"/>
                  <a:t>d’apprendre plus précisément</a:t>
                </a:r>
                <a:r>
                  <a:rPr lang="fr-FR" sz="1400" dirty="0"/>
                  <a:t>. Plus le taux est petit, plus l’apprentissage est lent mais plus précis mais il risque de sous-apprendre.</a:t>
                </a:r>
              </a:p>
              <a:p>
                <a:pPr lvl="2">
                  <a:lnSpc>
                    <a:spcPct val="90000"/>
                  </a:lnSpc>
                </a:pPr>
                <a:endParaRPr lang="fr-FR" sz="1400" dirty="0"/>
              </a:p>
              <a:p>
                <a:pPr marL="541338" lvl="2" indent="-274638">
                  <a:lnSpc>
                    <a:spcPct val="80000"/>
                  </a:lnSpc>
                  <a:spcBef>
                    <a:spcPts val="500"/>
                  </a:spcBef>
                  <a:buSzPct val="90000"/>
                  <a:buFont typeface="Arial" panose="020B0604020202020204" pitchFamily="34" charset="0"/>
                  <a:buChar char="■"/>
                </a:pPr>
                <a:r>
                  <a:rPr lang="fr-FR" sz="1400" b="1" dirty="0"/>
                  <a:t>max_depth </a:t>
                </a:r>
                <a:r>
                  <a:rPr lang="fr-FR" sz="1400" dirty="0"/>
                  <a:t>= c’est le </a:t>
                </a:r>
                <a:r>
                  <a:rPr lang="fr-FR" sz="1400" b="1" dirty="0"/>
                  <a:t>Profondeur maximale de chaque arbre</a:t>
                </a:r>
                <a:r>
                  <a:rPr lang="fr-FR" sz="1400" dirty="0"/>
                  <a:t>. Son but c’est de </a:t>
                </a:r>
                <a:r>
                  <a:rPr lang="fr-FR" sz="1400" b="1" dirty="0"/>
                  <a:t>Contrôler la complexité de l’arbre</a:t>
                </a:r>
                <a:r>
                  <a:rPr lang="fr-FR" sz="1400" dirty="0"/>
                  <a:t>. Plus la profondeur est grande, plus le modèle est capable d’apprendre des relations complexes mais il risque de sur-apprendre. </a:t>
                </a:r>
              </a:p>
              <a:p>
                <a:pPr marL="541338" lvl="2" indent="-274638">
                  <a:lnSpc>
                    <a:spcPct val="80000"/>
                  </a:lnSpc>
                  <a:spcBef>
                    <a:spcPts val="500"/>
                  </a:spcBef>
                  <a:buSzPct val="90000"/>
                  <a:buFont typeface="Arial" panose="020B0604020202020204" pitchFamily="34" charset="0"/>
                  <a:buChar char="■"/>
                </a:pPr>
                <a:endParaRPr lang="fr-FR" sz="1400" dirty="0"/>
              </a:p>
              <a:p>
                <a:pPr marL="541338" lvl="2" indent="-274638">
                  <a:lnSpc>
                    <a:spcPct val="80000"/>
                  </a:lnSpc>
                  <a:spcBef>
                    <a:spcPts val="500"/>
                  </a:spcBef>
                  <a:buSzPct val="90000"/>
                  <a:buFont typeface="Arial" panose="020B0604020202020204" pitchFamily="34" charset="0"/>
                  <a:buChar char="■"/>
                </a:pPr>
                <a:r>
                  <a:rPr lang="fr-FR" sz="1400" b="1" dirty="0"/>
                  <a:t>n_estimators </a:t>
                </a:r>
                <a:r>
                  <a:rPr lang="fr-FR" sz="1400" dirty="0"/>
                  <a:t>= c’est le </a:t>
                </a:r>
                <a:r>
                  <a:rPr lang="fr-FR" sz="1400" b="1" dirty="0"/>
                  <a:t>nombre total d’arbres</a:t>
                </a:r>
                <a:r>
                  <a:rPr lang="fr-FR" sz="1400" dirty="0"/>
                  <a:t>. Son but c’est de Flexibilité le modèle. Plus le nbr d’arbre augmente, plus ton modèle est flexible mais il risque de sur-apprendre si Learning rate est élevé. </a:t>
                </a:r>
              </a:p>
              <a:p>
                <a:pPr marL="266700" lvl="2" indent="0">
                  <a:lnSpc>
                    <a:spcPct val="80000"/>
                  </a:lnSpc>
                  <a:spcBef>
                    <a:spcPts val="500"/>
                  </a:spcBef>
                  <a:buSzPct val="90000"/>
                  <a:buNone/>
                </a:pPr>
                <a:endParaRPr lang="fr-FR" dirty="0"/>
              </a:p>
            </p:txBody>
          </p:sp>
        </mc:Choice>
        <mc:Fallback xmlns="">
          <p:sp>
            <p:nvSpPr>
              <p:cNvPr id="49" name="Espace réservé du contenu 6">
                <a:extLst>
                  <a:ext uri="{FF2B5EF4-FFF2-40B4-BE49-F238E27FC236}">
                    <a16:creationId xmlns:a16="http://schemas.microsoft.com/office/drawing/2014/main" id="{F524BD79-60D7-43D8-8689-434F95157A39}"/>
                  </a:ext>
                </a:extLst>
              </p:cNvPr>
              <p:cNvSpPr txBox="1">
                <a:spLocks noRot="1" noChangeAspect="1" noMove="1" noResize="1" noEditPoints="1" noAdjustHandles="1" noChangeArrowheads="1" noChangeShapeType="1" noTextEdit="1"/>
              </p:cNvSpPr>
              <p:nvPr/>
            </p:nvSpPr>
            <p:spPr>
              <a:xfrm>
                <a:off x="6359235" y="844604"/>
                <a:ext cx="5701619" cy="5398510"/>
              </a:xfrm>
              <a:prstGeom prst="rect">
                <a:avLst/>
              </a:prstGeom>
              <a:blipFill>
                <a:blip r:embed="rId2"/>
                <a:stretch>
                  <a:fillRect l="-1925" t="-339" r="-2781"/>
                </a:stretch>
              </a:blipFill>
            </p:spPr>
            <p:txBody>
              <a:bodyPr/>
              <a:lstStyle/>
              <a:p>
                <a:r>
                  <a:rPr lang="fr-FR">
                    <a:noFill/>
                  </a:rPr>
                  <a:t> </a:t>
                </a:r>
              </a:p>
            </p:txBody>
          </p:sp>
        </mc:Fallback>
      </mc:AlternateContent>
      <p:graphicFrame>
        <p:nvGraphicFramePr>
          <p:cNvPr id="3" name="Tableau 2">
            <a:extLst>
              <a:ext uri="{FF2B5EF4-FFF2-40B4-BE49-F238E27FC236}">
                <a16:creationId xmlns:a16="http://schemas.microsoft.com/office/drawing/2014/main" id="{2EA7F25E-0FAC-4945-86E9-A941095EB876}"/>
              </a:ext>
            </a:extLst>
          </p:cNvPr>
          <p:cNvGraphicFramePr>
            <a:graphicFrameLocks noGrp="1"/>
          </p:cNvGraphicFramePr>
          <p:nvPr>
            <p:extLst>
              <p:ext uri="{D42A27DB-BD31-4B8C-83A1-F6EECF244321}">
                <p14:modId xmlns:p14="http://schemas.microsoft.com/office/powerpoint/2010/main" val="2830333216"/>
              </p:ext>
            </p:extLst>
          </p:nvPr>
        </p:nvGraphicFramePr>
        <p:xfrm>
          <a:off x="131146" y="906623"/>
          <a:ext cx="5964854" cy="5138813"/>
        </p:xfrm>
        <a:graphic>
          <a:graphicData uri="http://schemas.openxmlformats.org/drawingml/2006/table">
            <a:tbl>
              <a:tblPr firstRow="1" firstCol="1" bandRow="1"/>
              <a:tblGrid>
                <a:gridCol w="876590">
                  <a:extLst>
                    <a:ext uri="{9D8B030D-6E8A-4147-A177-3AD203B41FA5}">
                      <a16:colId xmlns:a16="http://schemas.microsoft.com/office/drawing/2014/main" val="2397592142"/>
                    </a:ext>
                  </a:extLst>
                </a:gridCol>
                <a:gridCol w="1396177">
                  <a:extLst>
                    <a:ext uri="{9D8B030D-6E8A-4147-A177-3AD203B41FA5}">
                      <a16:colId xmlns:a16="http://schemas.microsoft.com/office/drawing/2014/main" val="271683474"/>
                    </a:ext>
                  </a:extLst>
                </a:gridCol>
                <a:gridCol w="1712096">
                  <a:extLst>
                    <a:ext uri="{9D8B030D-6E8A-4147-A177-3AD203B41FA5}">
                      <a16:colId xmlns:a16="http://schemas.microsoft.com/office/drawing/2014/main" val="3583236870"/>
                    </a:ext>
                  </a:extLst>
                </a:gridCol>
                <a:gridCol w="698378">
                  <a:extLst>
                    <a:ext uri="{9D8B030D-6E8A-4147-A177-3AD203B41FA5}">
                      <a16:colId xmlns:a16="http://schemas.microsoft.com/office/drawing/2014/main" val="2391896152"/>
                    </a:ext>
                  </a:extLst>
                </a:gridCol>
                <a:gridCol w="1281613">
                  <a:extLst>
                    <a:ext uri="{9D8B030D-6E8A-4147-A177-3AD203B41FA5}">
                      <a16:colId xmlns:a16="http://schemas.microsoft.com/office/drawing/2014/main" val="584153594"/>
                    </a:ext>
                  </a:extLst>
                </a:gridCol>
              </a:tblGrid>
              <a:tr h="223841">
                <a:tc>
                  <a:txBody>
                    <a:bodyPr/>
                    <a:lstStyle/>
                    <a:p>
                      <a:pPr algn="ctr">
                        <a:lnSpc>
                          <a:spcPct val="107000"/>
                        </a:lnSpc>
                      </a:pPr>
                      <a:r>
                        <a:rPr lang="fr-FR"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Variable</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Modèle</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Best Params</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RMSE</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R² / </a:t>
                      </a:r>
                      <a:r>
                        <a:rPr lang="fr-FR" sz="14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Accuracy</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2754783"/>
                  </a:ext>
                </a:extLst>
              </a:tr>
              <a:tr h="229624">
                <a:tc>
                  <a:txBody>
                    <a:bodyPr/>
                    <a:lstStyle/>
                    <a:p>
                      <a:pPr algn="l">
                        <a:lnSpc>
                          <a:spcPct val="107000"/>
                        </a:lnSpc>
                      </a:pPr>
                      <a:endParaRPr lang="fr-FR" sz="1400" dirty="0">
                        <a:effectLst/>
                        <a:latin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KNN</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n_neighbors</a:t>
                      </a: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2.357</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0.233</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299327"/>
                  </a:ext>
                </a:extLst>
              </a:tr>
              <a:tr h="704350">
                <a:tc>
                  <a:txBody>
                    <a:bodyPr/>
                    <a:lstStyle/>
                    <a:p>
                      <a:pPr algn="ctr">
                        <a:lnSpc>
                          <a:spcPct val="107000"/>
                        </a:lnSpc>
                      </a:pPr>
                      <a:r>
                        <a:rPr lang="fr-FR"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NED</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07000"/>
                        </a:lnSpc>
                      </a:pP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GradientBoost</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lr</a:t>
                      </a: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=0.05, </a:t>
                      </a:r>
                      <a:b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max_depth=2, </a:t>
                      </a:r>
                      <a:b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n_estimators=100</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2.654</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0.233</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503351"/>
                  </a:ext>
                </a:extLst>
              </a:tr>
              <a:tr h="704350">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XGBoost</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lr</a:t>
                      </a: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a:t>
                      </a:r>
                      <a:b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max_depth=2, </a:t>
                      </a:r>
                      <a:b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n_estimators=100</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2.809</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0.233</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5417924"/>
                  </a:ext>
                </a:extLst>
              </a:tr>
              <a:tr h="229624">
                <a:tc>
                  <a:txBody>
                    <a:bodyPr/>
                    <a:lstStyle/>
                    <a:p>
                      <a:pPr algn="l">
                        <a:lnSpc>
                          <a:spcPct val="107000"/>
                        </a:lnSpc>
                      </a:pPr>
                      <a:endParaRPr lang="fr-FR" sz="1400">
                        <a:effectLst/>
                        <a:latin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KNN</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n_neighbors</a:t>
                      </a: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2.628</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-0.099</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0984944"/>
                  </a:ext>
                </a:extLst>
              </a:tr>
              <a:tr h="704350">
                <a:tc>
                  <a:txBody>
                    <a:bodyPr/>
                    <a:lstStyle/>
                    <a:p>
                      <a:pPr algn="ctr">
                        <a:lnSpc>
                          <a:spcPct val="107000"/>
                        </a:lnSpc>
                        <a:spcBef>
                          <a:spcPts val="1200"/>
                        </a:spcBef>
                      </a:pPr>
                      <a:r>
                        <a:rPr lang="fr-FR" sz="1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NS </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07000"/>
                        </a:lnSpc>
                      </a:pP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GradientBoost</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lr=0.01, </a:t>
                      </a:r>
                      <a:b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max_depth=2, </a:t>
                      </a:r>
                      <a:b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n_estimators=200</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3.043</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-0.099</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5426151"/>
                  </a:ext>
                </a:extLst>
              </a:tr>
              <a:tr h="704350">
                <a:tc>
                  <a:txBody>
                    <a:bodyPr/>
                    <a:lstStyle/>
                    <a:p>
                      <a:pPr algn="ctr">
                        <a:lnSpc>
                          <a:spcPct val="107000"/>
                        </a:lnSpc>
                        <a:spcBef>
                          <a:spcPts val="1200"/>
                        </a:spcBef>
                      </a:pPr>
                      <a:r>
                        <a:rPr lang="fr-FR" sz="1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XGBoost</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lr=0.1, </a:t>
                      </a:r>
                      <a:b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max_depth=1, </a:t>
                      </a:r>
                      <a:b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n_estimators=100</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3.258</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-0.099</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1550547"/>
                  </a:ext>
                </a:extLst>
              </a:tr>
              <a:tr h="229624">
                <a:tc>
                  <a:txBody>
                    <a:bodyPr/>
                    <a:lstStyle/>
                    <a:p>
                      <a:pPr algn="l">
                        <a:lnSpc>
                          <a:spcPct val="107000"/>
                        </a:lnSpc>
                      </a:pPr>
                      <a:endParaRPr lang="fr-FR" sz="1400">
                        <a:effectLst/>
                        <a:latin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KNN</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n_neighbors</a:t>
                      </a: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0.11</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0.536</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27954"/>
                  </a:ext>
                </a:extLst>
              </a:tr>
              <a:tr h="704350">
                <a:tc>
                  <a:txBody>
                    <a:bodyPr/>
                    <a:lstStyle/>
                    <a:p>
                      <a:pPr algn="ctr">
                        <a:lnSpc>
                          <a:spcPct val="107000"/>
                        </a:lnSpc>
                        <a:spcBef>
                          <a:spcPts val="1200"/>
                        </a:spcBef>
                      </a:pPr>
                      <a:r>
                        <a:rPr lang="fr-FR" sz="1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AAR </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07000"/>
                        </a:lnSpc>
                      </a:pP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GradientBoost</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lr=0.1, </a:t>
                      </a:r>
                      <a:b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max_depth=3, </a:t>
                      </a:r>
                      <a:b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n_estimators=300</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0.059</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0.536</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2795628"/>
                  </a:ext>
                </a:extLst>
              </a:tr>
              <a:tr h="704350">
                <a:tc>
                  <a:txBody>
                    <a:bodyPr/>
                    <a:lstStyle/>
                    <a:p>
                      <a:pPr algn="ctr">
                        <a:lnSpc>
                          <a:spcPct val="107000"/>
                        </a:lnSpc>
                        <a:spcBef>
                          <a:spcPts val="1200"/>
                        </a:spcBef>
                      </a:pPr>
                      <a:r>
                        <a:rPr lang="fr-FR" sz="1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XGBoost</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lr=0.1, </a:t>
                      </a:r>
                      <a:b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max_depth=7, </a:t>
                      </a:r>
                      <a:b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n_estimators=50</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0.043</a:t>
                      </a:r>
                      <a:endParaRPr lang="fr-FR" sz="110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0.536</a:t>
                      </a:r>
                      <a:endParaRPr lang="fr-FR" sz="1100" dirty="0">
                        <a:effectLst/>
                        <a:latin typeface="Arial" panose="020B060402020202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322587"/>
                  </a:ext>
                </a:extLst>
              </a:tr>
            </a:tbl>
          </a:graphicData>
        </a:graphic>
      </p:graphicFrame>
    </p:spTree>
    <p:extLst>
      <p:ext uri="{BB962C8B-B14F-4D97-AF65-F5344CB8AC3E}">
        <p14:creationId xmlns:p14="http://schemas.microsoft.com/office/powerpoint/2010/main" val="2468717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8E43763-3EB0-4AB5-BA6C-86F890CD1063}"/>
              </a:ext>
            </a:extLst>
          </p:cNvPr>
          <p:cNvSpPr>
            <a:spLocks noGrp="1"/>
          </p:cNvSpPr>
          <p:nvPr>
            <p:ph type="dt" sz="half" idx="10"/>
          </p:nvPr>
        </p:nvSpPr>
        <p:spPr>
          <a:xfrm>
            <a:off x="9626600" y="6343650"/>
            <a:ext cx="1372734"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CA7CA673-DE25-4498-B6D9-F536C7A3E964}"/>
              </a:ext>
            </a:extLst>
          </p:cNvPr>
          <p:cNvSpPr>
            <a:spLocks noGrp="1"/>
          </p:cNvSpPr>
          <p:nvPr>
            <p:ph type="ftr" sz="quarter" idx="11"/>
          </p:nvPr>
        </p:nvSpPr>
        <p:spPr/>
        <p:txBody>
          <a:bodyPr/>
          <a:lstStyle/>
          <a:p>
            <a:r>
              <a:rPr lang="fr-FR" sz="1200" b="1" dirty="0"/>
              <a:t>Base de Données expérimentales</a:t>
            </a:r>
            <a:endParaRPr lang="fr-FR" b="1" dirty="0"/>
          </a:p>
        </p:txBody>
      </p:sp>
      <p:sp>
        <p:nvSpPr>
          <p:cNvPr id="4" name="Espace réservé du numéro de diapositive 3">
            <a:extLst>
              <a:ext uri="{FF2B5EF4-FFF2-40B4-BE49-F238E27FC236}">
                <a16:creationId xmlns:a16="http://schemas.microsoft.com/office/drawing/2014/main" id="{A5DB8DD3-7DFB-4E48-9428-8CD3FA410D50}"/>
              </a:ext>
            </a:extLst>
          </p:cNvPr>
          <p:cNvSpPr>
            <a:spLocks noGrp="1"/>
          </p:cNvSpPr>
          <p:nvPr>
            <p:ph type="sldNum" sz="quarter" idx="12"/>
          </p:nvPr>
        </p:nvSpPr>
        <p:spPr/>
        <p:txBody>
          <a:bodyPr/>
          <a:lstStyle/>
          <a:p>
            <a:fld id="{0CBC77A0-1F4E-42FF-9FFC-F45C3A64AF90}" type="slidenum">
              <a:rPr lang="fr-FR" smtClean="0"/>
              <a:t>17</a:t>
            </a:fld>
            <a:endParaRPr lang="fr-FR"/>
          </a:p>
        </p:txBody>
      </p:sp>
      <p:pic>
        <p:nvPicPr>
          <p:cNvPr id="5" name="Image 4">
            <a:extLst>
              <a:ext uri="{FF2B5EF4-FFF2-40B4-BE49-F238E27FC236}">
                <a16:creationId xmlns:a16="http://schemas.microsoft.com/office/drawing/2014/main" id="{31626D7F-AB3F-4467-B1F8-E17DD7C4C23E}"/>
              </a:ext>
            </a:extLst>
          </p:cNvPr>
          <p:cNvPicPr/>
          <p:nvPr/>
        </p:nvPicPr>
        <p:blipFill>
          <a:blip r:embed="rId2">
            <a:extLst>
              <a:ext uri="{28A0092B-C50C-407E-A947-70E740481C1C}">
                <a14:useLocalDpi xmlns:a14="http://schemas.microsoft.com/office/drawing/2010/main" val="0"/>
              </a:ext>
            </a:extLst>
          </a:blip>
          <a:stretch>
            <a:fillRect/>
          </a:stretch>
        </p:blipFill>
        <p:spPr>
          <a:xfrm>
            <a:off x="0" y="889890"/>
            <a:ext cx="6844640" cy="5453759"/>
          </a:xfrm>
          <a:prstGeom prst="rect">
            <a:avLst/>
          </a:prstGeom>
        </p:spPr>
      </p:pic>
      <p:sp>
        <p:nvSpPr>
          <p:cNvPr id="6" name="Titre 12">
            <a:extLst>
              <a:ext uri="{FF2B5EF4-FFF2-40B4-BE49-F238E27FC236}">
                <a16:creationId xmlns:a16="http://schemas.microsoft.com/office/drawing/2014/main" id="{CC6DA14C-FAC2-4D26-80A8-C474CDE1AB47}"/>
              </a:ext>
            </a:extLst>
          </p:cNvPr>
          <p:cNvSpPr txBox="1">
            <a:spLocks/>
          </p:cNvSpPr>
          <p:nvPr/>
        </p:nvSpPr>
        <p:spPr>
          <a:xfrm>
            <a:off x="249928" y="235927"/>
            <a:ext cx="10836275" cy="57016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Comparaison de la performance des modèles</a:t>
            </a:r>
            <a:endParaRPr lang="fr-FR" sz="3400" dirty="0">
              <a:latin typeface="+mn-lt"/>
            </a:endParaRPr>
          </a:p>
        </p:txBody>
      </p:sp>
      <mc:AlternateContent xmlns:mc="http://schemas.openxmlformats.org/markup-compatibility/2006" xmlns:a14="http://schemas.microsoft.com/office/drawing/2010/main">
        <mc:Choice Requires="a14">
          <p:sp>
            <p:nvSpPr>
              <p:cNvPr id="7" name="Espace réservé du contenu 6">
                <a:extLst>
                  <a:ext uri="{FF2B5EF4-FFF2-40B4-BE49-F238E27FC236}">
                    <a16:creationId xmlns:a16="http://schemas.microsoft.com/office/drawing/2014/main" id="{B62DE56B-209F-47BE-921B-DAD50805BAF9}"/>
                  </a:ext>
                </a:extLst>
              </p:cNvPr>
              <p:cNvSpPr txBox="1">
                <a:spLocks/>
              </p:cNvSpPr>
              <p:nvPr/>
            </p:nvSpPr>
            <p:spPr>
              <a:xfrm>
                <a:off x="7074114" y="973591"/>
                <a:ext cx="5003372" cy="5286355"/>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Interprétation :</a:t>
                </a:r>
              </a:p>
              <a:p>
                <a:pPr marL="541338" lvl="2" indent="-274638">
                  <a:lnSpc>
                    <a:spcPct val="80000"/>
                  </a:lnSpc>
                  <a:spcBef>
                    <a:spcPts val="500"/>
                  </a:spcBef>
                  <a:buSzPct val="90000"/>
                  <a:buFont typeface="Arial" panose="020B0604020202020204" pitchFamily="34" charset="0"/>
                  <a:buChar char="■"/>
                </a:pPr>
                <a:r>
                  <a:rPr lang="fr-FR" sz="1400" b="1" dirty="0">
                    <a:effectLst/>
                    <a:ea typeface="Times New Roman" panose="02020603050405020304" pitchFamily="18" charset="0"/>
                    <a:cs typeface="Times New Roman" panose="02020603050405020304" pitchFamily="18" charset="0"/>
                  </a:rPr>
                  <a:t>AAR </a:t>
                </a:r>
                <a:r>
                  <a:rPr lang="fr-FR" sz="1400" dirty="0">
                    <a:effectLst/>
                    <a:ea typeface="Times New Roman" panose="02020603050405020304" pitchFamily="18" charset="0"/>
                    <a:cs typeface="Times New Roman" panose="02020603050405020304" pitchFamily="18" charset="0"/>
                  </a:rPr>
                  <a:t>admet les </a:t>
                </a:r>
                <a:r>
                  <a:rPr lang="fr-FR" sz="1400" b="1" dirty="0">
                    <a:effectLst/>
                    <a:ea typeface="Times New Roman" panose="02020603050405020304" pitchFamily="18" charset="0"/>
                    <a:cs typeface="Times New Roman" panose="02020603050405020304" pitchFamily="18" charset="0"/>
                  </a:rPr>
                  <a:t>meilleures valeurs </a:t>
                </a:r>
                <a:r>
                  <a:rPr lang="fr-FR" sz="1400" dirty="0">
                    <a:effectLst/>
                    <a:ea typeface="Times New Roman" panose="02020603050405020304" pitchFamily="18" charset="0"/>
                    <a:cs typeface="Times New Roman" panose="02020603050405020304" pitchFamily="18" charset="0"/>
                  </a:rPr>
                  <a:t>de RMSE</a:t>
                </a:r>
                <a:r>
                  <a:rPr lang="fr-FR" sz="1400" b="1" dirty="0">
                    <a:effectLst/>
                    <a:ea typeface="Times New Roman" panose="02020603050405020304" pitchFamily="18" charset="0"/>
                    <a:cs typeface="Times New Roman" panose="02020603050405020304" pitchFamily="18" charset="0"/>
                  </a:rPr>
                  <a:t> </a:t>
                </a:r>
                <a:r>
                  <a:rPr lang="fr-FR" sz="1400" dirty="0">
                    <a:effectLst/>
                    <a:ea typeface="Times New Roman" panose="02020603050405020304" pitchFamily="18" charset="0"/>
                    <a:cs typeface="Times New Roman" panose="02020603050405020304" pitchFamily="18" charset="0"/>
                  </a:rPr>
                  <a:t>et </a:t>
                </a:r>
                <a14:m>
                  <m:oMath xmlns:m="http://schemas.openxmlformats.org/officeDocument/2006/math">
                    <m:sSup>
                      <m:sSupPr>
                        <m:ctrlPr>
                          <a:rPr lang="fr-FR" sz="1400" i="1">
                            <a:effectLst/>
                            <a:latin typeface="Cambria Math" panose="02040503050406030204" pitchFamily="18" charset="0"/>
                            <a:ea typeface="Times New Roman" panose="02020603050405020304" pitchFamily="18" charset="0"/>
                          </a:rPr>
                        </m:ctrlPr>
                      </m:sSupPr>
                      <m:e>
                        <m:r>
                          <a:rPr lang="fr-FR" sz="1400" i="1">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fr-FR" sz="1400"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fr-FR" sz="1400" dirty="0">
                    <a:effectLst/>
                    <a:ea typeface="Times New Roman" panose="02020603050405020304" pitchFamily="18" charset="0"/>
                    <a:cs typeface="Times New Roman" panose="02020603050405020304" pitchFamily="18" charset="0"/>
                  </a:rPr>
                  <a:t> </a:t>
                </a:r>
                <a:r>
                  <a:rPr lang="fr-FR" sz="1400" b="1" dirty="0">
                    <a:effectLst/>
                    <a:ea typeface="Times New Roman" panose="02020603050405020304" pitchFamily="18" charset="0"/>
                    <a:cs typeface="Times New Roman" panose="02020603050405020304" pitchFamily="18" charset="0"/>
                  </a:rPr>
                  <a:t>pour les 3 modèles. </a:t>
                </a:r>
                <a:endParaRPr lang="fr-FR" sz="1400" b="1" dirty="0">
                  <a:ea typeface="Times New Roman" panose="02020603050405020304" pitchFamily="18" charset="0"/>
                  <a:cs typeface="Times New Roman" panose="02020603050405020304" pitchFamily="18" charset="0"/>
                </a:endParaRPr>
              </a:p>
              <a:p>
                <a:pPr marL="541338" lvl="2" indent="-274638">
                  <a:lnSpc>
                    <a:spcPct val="80000"/>
                  </a:lnSpc>
                  <a:spcBef>
                    <a:spcPts val="500"/>
                  </a:spcBef>
                  <a:buSzPct val="90000"/>
                  <a:buFont typeface="Arial" panose="020B0604020202020204" pitchFamily="34" charset="0"/>
                  <a:buChar char="■"/>
                </a:pPr>
                <a:endParaRPr lang="fr-FR" sz="1400" dirty="0">
                  <a:effectLst/>
                  <a:ea typeface="Times New Roman" panose="02020603050405020304" pitchFamily="18" charset="0"/>
                  <a:cs typeface="Times New Roman" panose="02020603050405020304" pitchFamily="18" charset="0"/>
                </a:endParaRPr>
              </a:p>
              <a:p>
                <a:pPr marL="541338" lvl="2" indent="-274638">
                  <a:lnSpc>
                    <a:spcPct val="80000"/>
                  </a:lnSpc>
                  <a:spcBef>
                    <a:spcPts val="500"/>
                  </a:spcBef>
                  <a:buSzPct val="90000"/>
                  <a:buFont typeface="Arial" panose="020B0604020202020204" pitchFamily="34" charset="0"/>
                  <a:buChar char="■"/>
                </a:pPr>
                <a:r>
                  <a:rPr lang="fr-FR" sz="1400" b="1" dirty="0">
                    <a:effectLst/>
                    <a:ea typeface="Times New Roman" panose="02020603050405020304" pitchFamily="18" charset="0"/>
                    <a:cs typeface="Times New Roman" panose="02020603050405020304" pitchFamily="18" charset="0"/>
                  </a:rPr>
                  <a:t>NED</a:t>
                </a:r>
                <a:r>
                  <a:rPr lang="fr-FR" sz="1400" dirty="0">
                    <a:effectLst/>
                    <a:ea typeface="Times New Roman" panose="02020603050405020304" pitchFamily="18" charset="0"/>
                    <a:cs typeface="Times New Roman" panose="02020603050405020304" pitchFamily="18" charset="0"/>
                  </a:rPr>
                  <a:t> admet la </a:t>
                </a:r>
                <a:r>
                  <a:rPr lang="fr-FR" sz="1400" b="1" dirty="0">
                    <a:effectLst/>
                    <a:ea typeface="Times New Roman" panose="02020603050405020304" pitchFamily="18" charset="0"/>
                    <a:cs typeface="Times New Roman" panose="02020603050405020304" pitchFamily="18" charset="0"/>
                  </a:rPr>
                  <a:t>meilleure valeur </a:t>
                </a:r>
                <a:r>
                  <a:rPr lang="fr-FR" sz="1400" dirty="0">
                    <a:effectLst/>
                    <a:ea typeface="Times New Roman" panose="02020603050405020304" pitchFamily="18" charset="0"/>
                    <a:cs typeface="Times New Roman" panose="02020603050405020304" pitchFamily="18" charset="0"/>
                  </a:rPr>
                  <a:t>de RMSE avec le modèle </a:t>
                </a:r>
                <a:r>
                  <a:rPr lang="fr-FR" sz="1400" b="1" dirty="0">
                    <a:effectLst/>
                    <a:ea typeface="Times New Roman" panose="02020603050405020304" pitchFamily="18" charset="0"/>
                    <a:cs typeface="Times New Roman" panose="02020603050405020304" pitchFamily="18" charset="0"/>
                  </a:rPr>
                  <a:t>XGBoost suivi par GB et KNN </a:t>
                </a:r>
                <a:r>
                  <a:rPr lang="fr-FR" sz="1400" dirty="0">
                    <a:effectLst/>
                    <a:ea typeface="Times New Roman" panose="02020603050405020304" pitchFamily="18" charset="0"/>
                    <a:cs typeface="Times New Roman" panose="02020603050405020304" pitchFamily="18" charset="0"/>
                  </a:rPr>
                  <a:t>mais ces modèles n’ont pas trop compris la relation entre ces variables car </a:t>
                </a:r>
                <a14:m>
                  <m:oMath xmlns:m="http://schemas.openxmlformats.org/officeDocument/2006/math">
                    <m:sSup>
                      <m:sSupPr>
                        <m:ctrlPr>
                          <a:rPr lang="fr-FR" sz="1400" i="1">
                            <a:effectLst/>
                            <a:latin typeface="Cambria Math" panose="02040503050406030204" pitchFamily="18" charset="0"/>
                            <a:ea typeface="Times New Roman" panose="02020603050405020304" pitchFamily="18" charset="0"/>
                          </a:rPr>
                        </m:ctrlPr>
                      </m:sSupPr>
                      <m:e>
                        <m:r>
                          <a:rPr lang="fr-FR" sz="1400" i="1">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fr-FR" sz="1400"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fr-FR" sz="1400" dirty="0">
                    <a:effectLst/>
                    <a:ea typeface="Times New Roman" panose="02020603050405020304" pitchFamily="18" charset="0"/>
                    <a:cs typeface="Times New Roman" panose="02020603050405020304" pitchFamily="18" charset="0"/>
                  </a:rPr>
                  <a:t> ne sont pas élevés</a:t>
                </a:r>
              </a:p>
              <a:p>
                <a:pPr marL="266700" lvl="2" indent="0">
                  <a:lnSpc>
                    <a:spcPct val="80000"/>
                  </a:lnSpc>
                  <a:spcBef>
                    <a:spcPts val="500"/>
                  </a:spcBef>
                  <a:buSzPct val="90000"/>
                  <a:buNone/>
                </a:pPr>
                <a:endParaRPr lang="fr-FR" sz="1400" dirty="0">
                  <a:effectLst/>
                  <a:ea typeface="Times New Roman" panose="02020603050405020304" pitchFamily="18" charset="0"/>
                  <a:cs typeface="Times New Roman" panose="02020603050405020304" pitchFamily="18" charset="0"/>
                </a:endParaRPr>
              </a:p>
              <a:p>
                <a:pPr marL="541338" lvl="2" indent="-274638">
                  <a:lnSpc>
                    <a:spcPct val="80000"/>
                  </a:lnSpc>
                  <a:spcBef>
                    <a:spcPts val="500"/>
                  </a:spcBef>
                  <a:buSzPct val="90000"/>
                  <a:buFont typeface="Arial" panose="020B0604020202020204" pitchFamily="34" charset="0"/>
                  <a:buChar char="■"/>
                </a:pPr>
                <a:r>
                  <a:rPr lang="fr-FR" sz="1400" b="1" dirty="0">
                    <a:effectLst/>
                    <a:ea typeface="Times New Roman" panose="02020603050405020304" pitchFamily="18" charset="0"/>
                    <a:cs typeface="Times New Roman" panose="02020603050405020304" pitchFamily="18" charset="0"/>
                  </a:rPr>
                  <a:t>NS</a:t>
                </a:r>
                <a:r>
                  <a:rPr lang="fr-FR" sz="1400" dirty="0">
                    <a:effectLst/>
                    <a:ea typeface="Times New Roman" panose="02020603050405020304" pitchFamily="18" charset="0"/>
                    <a:cs typeface="Times New Roman" panose="02020603050405020304" pitchFamily="18" charset="0"/>
                  </a:rPr>
                  <a:t> n’a </a:t>
                </a:r>
                <a:r>
                  <a:rPr lang="fr-FR" sz="1400" b="1" dirty="0">
                    <a:effectLst/>
                    <a:ea typeface="Times New Roman" panose="02020603050405020304" pitchFamily="18" charset="0"/>
                    <a:cs typeface="Times New Roman" panose="02020603050405020304" pitchFamily="18" charset="0"/>
                  </a:rPr>
                  <a:t>aucune structure claire </a:t>
                </a:r>
                <a:r>
                  <a:rPr lang="fr-FR" sz="1400" dirty="0">
                    <a:effectLst/>
                    <a:ea typeface="Times New Roman" panose="02020603050405020304" pitchFamily="18" charset="0"/>
                    <a:cs typeface="Times New Roman" panose="02020603050405020304" pitchFamily="18" charset="0"/>
                  </a:rPr>
                  <a:t>apprise de ces trois modèles elle </a:t>
                </a:r>
                <a:r>
                  <a:rPr lang="fr-FR" sz="1400" b="1" dirty="0">
                    <a:effectLst/>
                    <a:ea typeface="Times New Roman" panose="02020603050405020304" pitchFamily="18" charset="0"/>
                    <a:cs typeface="Times New Roman" panose="02020603050405020304" pitchFamily="18" charset="0"/>
                  </a:rPr>
                  <a:t>n’est pas directement comparable avec les autres</a:t>
                </a:r>
                <a:r>
                  <a:rPr lang="fr-FR" sz="1400" dirty="0">
                    <a:effectLst/>
                    <a:ea typeface="Times New Roman" panose="02020603050405020304" pitchFamily="18" charset="0"/>
                    <a:cs typeface="Times New Roman" panose="02020603050405020304" pitchFamily="18" charset="0"/>
                  </a:rPr>
                  <a:t>.</a:t>
                </a:r>
              </a:p>
              <a:p>
                <a:pPr marL="541338" lvl="2" indent="-274638">
                  <a:lnSpc>
                    <a:spcPct val="80000"/>
                  </a:lnSpc>
                  <a:spcBef>
                    <a:spcPts val="500"/>
                  </a:spcBef>
                  <a:buSzPct val="90000"/>
                  <a:buFont typeface="Arial" panose="020B0604020202020204" pitchFamily="34" charset="0"/>
                  <a:buChar char="■"/>
                </a:pPr>
                <a:endParaRPr lang="fr-FR" dirty="0">
                  <a:latin typeface="Arial" panose="020B0604020202020204" pitchFamily="34" charset="0"/>
                  <a:ea typeface="Times New Roman" panose="02020603050405020304" pitchFamily="18" charset="0"/>
                  <a:cs typeface="Times New Roman" panose="02020603050405020304" pitchFamily="18" charset="0"/>
                </a:endParaRPr>
              </a:p>
              <a:p>
                <a:pPr lvl="1"/>
                <a:r>
                  <a:rPr lang="fr-FR" sz="1700" b="1" dirty="0">
                    <a:solidFill>
                      <a:srgbClr val="FF0000"/>
                    </a:solidFill>
                  </a:rPr>
                  <a:t>Conclusion :</a:t>
                </a:r>
              </a:p>
              <a:p>
                <a:pPr marL="541338" lvl="2" indent="-274638">
                  <a:lnSpc>
                    <a:spcPct val="80000"/>
                  </a:lnSpc>
                  <a:spcBef>
                    <a:spcPts val="500"/>
                  </a:spcBef>
                  <a:buSzPct val="90000"/>
                  <a:buFont typeface="Arial" panose="020B0604020202020204" pitchFamily="34" charset="0"/>
                  <a:buChar char="■"/>
                </a:pPr>
                <a:r>
                  <a:rPr lang="fr-FR" sz="1400" dirty="0">
                    <a:effectLst/>
                    <a:ea typeface="Times New Roman" panose="02020603050405020304" pitchFamily="18" charset="0"/>
                    <a:cs typeface="Times New Roman" panose="02020603050405020304" pitchFamily="18" charset="0"/>
                  </a:rPr>
                  <a:t>Meilleure prédiction de </a:t>
                </a:r>
                <a:r>
                  <a:rPr lang="fr-FR" sz="1400" b="1" dirty="0">
                    <a:effectLst/>
                    <a:ea typeface="Times New Roman" panose="02020603050405020304" pitchFamily="18" charset="0"/>
                    <a:cs typeface="Times New Roman" panose="02020603050405020304" pitchFamily="18" charset="0"/>
                  </a:rPr>
                  <a:t>AAR </a:t>
                </a:r>
                <a:r>
                  <a:rPr lang="fr-FR" sz="1400" dirty="0">
                    <a:effectLst/>
                    <a:ea typeface="Times New Roman" panose="02020603050405020304" pitchFamily="18" charset="0"/>
                    <a:cs typeface="Times New Roman" panose="02020603050405020304" pitchFamily="18" charset="0"/>
                    <a:sym typeface="Wingdings" panose="05000000000000000000" pitchFamily="2" charset="2"/>
                  </a:rPr>
                  <a:t> </a:t>
                </a:r>
                <a:r>
                  <a:rPr lang="fr-FR" sz="1400" b="1" dirty="0">
                    <a:effectLst/>
                    <a:ea typeface="Times New Roman" panose="02020603050405020304" pitchFamily="18" charset="0"/>
                    <a:cs typeface="Times New Roman" panose="02020603050405020304" pitchFamily="18" charset="0"/>
                    <a:sym typeface="Wingdings" panose="05000000000000000000" pitchFamily="2" charset="2"/>
                  </a:rPr>
                  <a:t>XGB</a:t>
                </a:r>
                <a:r>
                  <a:rPr lang="fr-FR" sz="1400" dirty="0">
                    <a:effectLst/>
                    <a:ea typeface="Times New Roman" panose="02020603050405020304" pitchFamily="18" charset="0"/>
                    <a:cs typeface="Times New Roman" panose="02020603050405020304" pitchFamily="18" charset="0"/>
                    <a:sym typeface="Wingdings" panose="05000000000000000000" pitchFamily="2" charset="2"/>
                  </a:rPr>
                  <a:t> </a:t>
                </a:r>
              </a:p>
              <a:p>
                <a:pPr marL="541338" lvl="2" indent="-274638">
                  <a:lnSpc>
                    <a:spcPct val="80000"/>
                  </a:lnSpc>
                  <a:spcBef>
                    <a:spcPts val="500"/>
                  </a:spcBef>
                  <a:buSzPct val="90000"/>
                  <a:buFont typeface="Arial" panose="020B0604020202020204" pitchFamily="34" charset="0"/>
                  <a:buChar char="■"/>
                </a:pPr>
                <a:endParaRPr lang="fr-FR" sz="1400" dirty="0">
                  <a:effectLst/>
                  <a:ea typeface="Times New Roman" panose="02020603050405020304" pitchFamily="18" charset="0"/>
                  <a:cs typeface="Times New Roman" panose="02020603050405020304" pitchFamily="18" charset="0"/>
                  <a:sym typeface="Wingdings" panose="05000000000000000000" pitchFamily="2" charset="2"/>
                </a:endParaRPr>
              </a:p>
              <a:p>
                <a:pPr marL="541338" lvl="2" indent="-274638">
                  <a:lnSpc>
                    <a:spcPct val="80000"/>
                  </a:lnSpc>
                  <a:spcBef>
                    <a:spcPts val="500"/>
                  </a:spcBef>
                  <a:buSzPct val="90000"/>
                  <a:buFont typeface="Arial" panose="020B0604020202020204" pitchFamily="34" charset="0"/>
                  <a:buChar char="■"/>
                </a:pPr>
                <a:r>
                  <a:rPr lang="fr-FR" sz="1400" dirty="0">
                    <a:effectLst/>
                    <a:ea typeface="Times New Roman" panose="02020603050405020304" pitchFamily="18" charset="0"/>
                    <a:cs typeface="Times New Roman" panose="02020603050405020304" pitchFamily="18" charset="0"/>
                  </a:rPr>
                  <a:t>Meilleure prédiction de </a:t>
                </a:r>
                <a:r>
                  <a:rPr lang="fr-FR" sz="1400" b="1" dirty="0">
                    <a:effectLst/>
                    <a:ea typeface="Times New Roman" panose="02020603050405020304" pitchFamily="18" charset="0"/>
                    <a:cs typeface="Times New Roman" panose="02020603050405020304" pitchFamily="18" charset="0"/>
                  </a:rPr>
                  <a:t>NED</a:t>
                </a:r>
                <a:r>
                  <a:rPr lang="fr-FR" sz="1400" dirty="0">
                    <a:effectLst/>
                    <a:ea typeface="Times New Roman" panose="02020603050405020304" pitchFamily="18" charset="0"/>
                    <a:cs typeface="Times New Roman" panose="02020603050405020304" pitchFamily="18" charset="0"/>
                  </a:rPr>
                  <a:t> </a:t>
                </a:r>
                <a:r>
                  <a:rPr lang="fr-FR" sz="1400" dirty="0">
                    <a:effectLst/>
                    <a:ea typeface="Times New Roman" panose="02020603050405020304" pitchFamily="18" charset="0"/>
                    <a:cs typeface="Times New Roman" panose="02020603050405020304" pitchFamily="18" charset="0"/>
                    <a:sym typeface="Wingdings" panose="05000000000000000000" pitchFamily="2" charset="2"/>
                  </a:rPr>
                  <a:t> </a:t>
                </a:r>
                <a:r>
                  <a:rPr lang="fr-FR" sz="1400" b="1" dirty="0">
                    <a:effectLst/>
                    <a:ea typeface="Times New Roman" panose="02020603050405020304" pitchFamily="18" charset="0"/>
                    <a:cs typeface="Times New Roman" panose="02020603050405020304" pitchFamily="18" charset="0"/>
                    <a:sym typeface="Wingdings" panose="05000000000000000000" pitchFamily="2" charset="2"/>
                  </a:rPr>
                  <a:t>KNN</a:t>
                </a:r>
              </a:p>
              <a:p>
                <a:pPr marL="541338" lvl="2" indent="-274638">
                  <a:lnSpc>
                    <a:spcPct val="80000"/>
                  </a:lnSpc>
                  <a:spcBef>
                    <a:spcPts val="500"/>
                  </a:spcBef>
                  <a:buSzPct val="90000"/>
                  <a:buFont typeface="Arial" panose="020B0604020202020204" pitchFamily="34" charset="0"/>
                  <a:buChar char="■"/>
                </a:pPr>
                <a:endParaRPr lang="fr-FR" sz="1400" dirty="0">
                  <a:ea typeface="Times New Roman" panose="02020603050405020304" pitchFamily="18" charset="0"/>
                  <a:cs typeface="Times New Roman" panose="02020603050405020304" pitchFamily="18" charset="0"/>
                  <a:sym typeface="Wingdings" panose="05000000000000000000" pitchFamily="2" charset="2"/>
                </a:endParaRPr>
              </a:p>
              <a:p>
                <a:pPr marL="541338" lvl="2" indent="-274638">
                  <a:lnSpc>
                    <a:spcPct val="80000"/>
                  </a:lnSpc>
                  <a:spcBef>
                    <a:spcPts val="500"/>
                  </a:spcBef>
                  <a:buSzPct val="90000"/>
                  <a:buFont typeface="Arial" panose="020B0604020202020204" pitchFamily="34" charset="0"/>
                  <a:buChar char="■"/>
                </a:pPr>
                <a:r>
                  <a:rPr lang="fr-FR" sz="1400" dirty="0">
                    <a:effectLst/>
                    <a:ea typeface="Times New Roman" panose="02020603050405020304" pitchFamily="18" charset="0"/>
                    <a:cs typeface="Times New Roman" panose="02020603050405020304" pitchFamily="18" charset="0"/>
                    <a:sym typeface="Wingdings" panose="05000000000000000000" pitchFamily="2" charset="2"/>
                  </a:rPr>
                  <a:t>Prédiction de </a:t>
                </a:r>
                <a:r>
                  <a:rPr lang="fr-FR" sz="1400" b="1" dirty="0">
                    <a:effectLst/>
                    <a:ea typeface="Times New Roman" panose="02020603050405020304" pitchFamily="18" charset="0"/>
                    <a:cs typeface="Times New Roman" panose="02020603050405020304" pitchFamily="18" charset="0"/>
                    <a:sym typeface="Wingdings" panose="05000000000000000000" pitchFamily="2" charset="2"/>
                  </a:rPr>
                  <a:t>NS</a:t>
                </a:r>
                <a:r>
                  <a:rPr lang="fr-FR" sz="1400" dirty="0">
                    <a:effectLst/>
                    <a:ea typeface="Times New Roman" panose="02020603050405020304" pitchFamily="18" charset="0"/>
                    <a:cs typeface="Times New Roman" panose="02020603050405020304" pitchFamily="18" charset="0"/>
                  </a:rPr>
                  <a:t> </a:t>
                </a:r>
                <a:r>
                  <a:rPr lang="fr-FR" sz="1400" b="1" dirty="0">
                    <a:effectLst/>
                    <a:ea typeface="Times New Roman" panose="02020603050405020304" pitchFamily="18" charset="0"/>
                    <a:cs typeface="Times New Roman" panose="02020603050405020304" pitchFamily="18" charset="0"/>
                  </a:rPr>
                  <a:t>n’était pas efficace </a:t>
                </a:r>
                <a:r>
                  <a:rPr lang="fr-FR" sz="1400" dirty="0">
                    <a:effectLst/>
                    <a:ea typeface="Times New Roman" panose="02020603050405020304" pitchFamily="18" charset="0"/>
                    <a:cs typeface="Times New Roman" panose="02020603050405020304" pitchFamily="18" charset="0"/>
                  </a:rPr>
                  <a:t>et cela peut être a cause de la </a:t>
                </a:r>
                <a:r>
                  <a:rPr lang="fr-FR" sz="1400" b="1" dirty="0">
                    <a:effectLst/>
                    <a:ea typeface="Times New Roman" panose="02020603050405020304" pitchFamily="18" charset="0"/>
                    <a:cs typeface="Times New Roman" panose="02020603050405020304" pitchFamily="18" charset="0"/>
                  </a:rPr>
                  <a:t>petite taille</a:t>
                </a:r>
                <a:r>
                  <a:rPr lang="fr-FR" sz="1400" dirty="0">
                    <a:effectLst/>
                    <a:ea typeface="Times New Roman" panose="02020603050405020304" pitchFamily="18" charset="0"/>
                    <a:cs typeface="Times New Roman" panose="02020603050405020304" pitchFamily="18" charset="0"/>
                  </a:rPr>
                  <a:t> de la base de données ou bien au </a:t>
                </a:r>
                <a:r>
                  <a:rPr lang="fr-FR" sz="1400" b="1" dirty="0">
                    <a:effectLst/>
                    <a:ea typeface="Times New Roman" panose="02020603050405020304" pitchFamily="18" charset="0"/>
                    <a:cs typeface="Times New Roman" panose="02020603050405020304" pitchFamily="18" charset="0"/>
                  </a:rPr>
                  <a:t>choix des modèles entrainés</a:t>
                </a:r>
              </a:p>
              <a:p>
                <a:pPr marL="541338" lvl="2" indent="-274638">
                  <a:lnSpc>
                    <a:spcPct val="80000"/>
                  </a:lnSpc>
                  <a:spcBef>
                    <a:spcPts val="500"/>
                  </a:spcBef>
                  <a:buSzPct val="90000"/>
                  <a:buFont typeface="Arial" panose="020B0604020202020204" pitchFamily="34" charset="0"/>
                  <a:buChar char="■"/>
                </a:pPr>
                <a:endParaRPr lang="fr-FR"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541338" lvl="2" indent="-274638">
                  <a:lnSpc>
                    <a:spcPct val="80000"/>
                  </a:lnSpc>
                  <a:spcBef>
                    <a:spcPts val="500"/>
                  </a:spcBef>
                  <a:buSzPct val="90000"/>
                  <a:buFont typeface="Arial" panose="020B0604020202020204" pitchFamily="34" charset="0"/>
                  <a:buChar char="■"/>
                </a:pPr>
                <a:endParaRPr lang="fr-FR" dirty="0"/>
              </a:p>
            </p:txBody>
          </p:sp>
        </mc:Choice>
        <mc:Fallback xmlns="">
          <p:sp>
            <p:nvSpPr>
              <p:cNvPr id="7" name="Espace réservé du contenu 6">
                <a:extLst>
                  <a:ext uri="{FF2B5EF4-FFF2-40B4-BE49-F238E27FC236}">
                    <a16:creationId xmlns:a16="http://schemas.microsoft.com/office/drawing/2014/main" id="{B62DE56B-209F-47BE-921B-DAD50805BAF9}"/>
                  </a:ext>
                </a:extLst>
              </p:cNvPr>
              <p:cNvSpPr txBox="1">
                <a:spLocks noRot="1" noChangeAspect="1" noMove="1" noResize="1" noEditPoints="1" noAdjustHandles="1" noChangeArrowheads="1" noChangeShapeType="1" noTextEdit="1"/>
              </p:cNvSpPr>
              <p:nvPr/>
            </p:nvSpPr>
            <p:spPr>
              <a:xfrm>
                <a:off x="7074114" y="973591"/>
                <a:ext cx="5003372" cy="5286355"/>
              </a:xfrm>
              <a:prstGeom prst="rect">
                <a:avLst/>
              </a:prstGeom>
              <a:blipFill>
                <a:blip r:embed="rId3"/>
                <a:stretch>
                  <a:fillRect l="-2192" t="-346" r="-1583"/>
                </a:stretch>
              </a:blipFill>
            </p:spPr>
            <p:txBody>
              <a:bodyPr/>
              <a:lstStyle/>
              <a:p>
                <a:r>
                  <a:rPr lang="fr-FR">
                    <a:noFill/>
                  </a:rPr>
                  <a:t> </a:t>
                </a:r>
              </a:p>
            </p:txBody>
          </p:sp>
        </mc:Fallback>
      </mc:AlternateContent>
    </p:spTree>
    <p:extLst>
      <p:ext uri="{BB962C8B-B14F-4D97-AF65-F5344CB8AC3E}">
        <p14:creationId xmlns:p14="http://schemas.microsoft.com/office/powerpoint/2010/main" val="3984334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8E43763-3EB0-4AB5-BA6C-86F890CD1063}"/>
              </a:ext>
            </a:extLst>
          </p:cNvPr>
          <p:cNvSpPr>
            <a:spLocks noGrp="1"/>
          </p:cNvSpPr>
          <p:nvPr>
            <p:ph type="dt" sz="half" idx="10"/>
          </p:nvPr>
        </p:nvSpPr>
        <p:spPr>
          <a:xfrm>
            <a:off x="9626600" y="6343650"/>
            <a:ext cx="1237018"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CA7CA673-DE25-4498-B6D9-F536C7A3E964}"/>
              </a:ext>
            </a:extLst>
          </p:cNvPr>
          <p:cNvSpPr>
            <a:spLocks noGrp="1"/>
          </p:cNvSpPr>
          <p:nvPr>
            <p:ph type="ftr" sz="quarter" idx="11"/>
          </p:nvPr>
        </p:nvSpPr>
        <p:spPr/>
        <p:txBody>
          <a:bodyPr/>
          <a:lstStyle/>
          <a:p>
            <a:r>
              <a:rPr lang="fr-FR" sz="1200" b="1" dirty="0"/>
              <a:t>Base de Données expérimentales</a:t>
            </a:r>
            <a:endParaRPr lang="fr-FR" b="1" dirty="0"/>
          </a:p>
        </p:txBody>
      </p:sp>
      <p:sp>
        <p:nvSpPr>
          <p:cNvPr id="4" name="Espace réservé du numéro de diapositive 3">
            <a:extLst>
              <a:ext uri="{FF2B5EF4-FFF2-40B4-BE49-F238E27FC236}">
                <a16:creationId xmlns:a16="http://schemas.microsoft.com/office/drawing/2014/main" id="{A5DB8DD3-7DFB-4E48-9428-8CD3FA410D50}"/>
              </a:ext>
            </a:extLst>
          </p:cNvPr>
          <p:cNvSpPr>
            <a:spLocks noGrp="1"/>
          </p:cNvSpPr>
          <p:nvPr>
            <p:ph type="sldNum" sz="quarter" idx="12"/>
          </p:nvPr>
        </p:nvSpPr>
        <p:spPr/>
        <p:txBody>
          <a:bodyPr/>
          <a:lstStyle/>
          <a:p>
            <a:fld id="{0CBC77A0-1F4E-42FF-9FFC-F45C3A64AF90}" type="slidenum">
              <a:rPr lang="fr-FR" smtClean="0"/>
              <a:t>18</a:t>
            </a:fld>
            <a:endParaRPr lang="fr-FR"/>
          </a:p>
        </p:txBody>
      </p:sp>
      <p:sp>
        <p:nvSpPr>
          <p:cNvPr id="6" name="Titre 12">
            <a:extLst>
              <a:ext uri="{FF2B5EF4-FFF2-40B4-BE49-F238E27FC236}">
                <a16:creationId xmlns:a16="http://schemas.microsoft.com/office/drawing/2014/main" id="{CC6DA14C-FAC2-4D26-80A8-C474CDE1AB47}"/>
              </a:ext>
            </a:extLst>
          </p:cNvPr>
          <p:cNvSpPr txBox="1">
            <a:spLocks/>
          </p:cNvSpPr>
          <p:nvPr/>
        </p:nvSpPr>
        <p:spPr>
          <a:xfrm>
            <a:off x="249928" y="235927"/>
            <a:ext cx="10836275" cy="570160"/>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Comparaison de l’importance des variables sur l’SFSI</a:t>
            </a:r>
            <a:endParaRPr lang="fr-FR" sz="3400" dirty="0">
              <a:latin typeface="+mn-lt"/>
            </a:endParaRPr>
          </a:p>
        </p:txBody>
      </p:sp>
      <mc:AlternateContent xmlns:mc="http://schemas.openxmlformats.org/markup-compatibility/2006" xmlns:a14="http://schemas.microsoft.com/office/drawing/2010/main">
        <mc:Choice Requires="a14">
          <p:sp>
            <p:nvSpPr>
              <p:cNvPr id="7" name="Espace réservé du contenu 6">
                <a:extLst>
                  <a:ext uri="{FF2B5EF4-FFF2-40B4-BE49-F238E27FC236}">
                    <a16:creationId xmlns:a16="http://schemas.microsoft.com/office/drawing/2014/main" id="{B62DE56B-209F-47BE-921B-DAD50805BAF9}"/>
                  </a:ext>
                </a:extLst>
              </p:cNvPr>
              <p:cNvSpPr txBox="1">
                <a:spLocks/>
              </p:cNvSpPr>
              <p:nvPr/>
            </p:nvSpPr>
            <p:spPr>
              <a:xfrm>
                <a:off x="6352631" y="1017534"/>
                <a:ext cx="5598195" cy="4822931"/>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Interprétation :</a:t>
                </a:r>
              </a:p>
              <a:p>
                <a:pPr lvl="2">
                  <a:lnSpc>
                    <a:spcPct val="80000"/>
                  </a:lnSpc>
                </a:pPr>
                <a:r>
                  <a:rPr lang="fr-FR" sz="1400" b="1" dirty="0">
                    <a:ea typeface="Times New Roman" panose="02020603050405020304" pitchFamily="18" charset="0"/>
                    <a:cs typeface="Times New Roman" panose="02020603050405020304" pitchFamily="18" charset="0"/>
                  </a:rPr>
                  <a:t>NED</a:t>
                </a:r>
                <a:r>
                  <a:rPr lang="fr-FR" sz="1400" dirty="0">
                    <a:ea typeface="Times New Roman" panose="02020603050405020304" pitchFamily="18" charset="0"/>
                    <a:cs typeface="Times New Roman" panose="02020603050405020304" pitchFamily="18" charset="0"/>
                  </a:rPr>
                  <a:t> est surtout contrôlé par </a:t>
                </a:r>
                <a:r>
                  <a:rPr lang="fr-FR" sz="1400" b="1" dirty="0">
                    <a:ea typeface="Times New Roman" panose="02020603050405020304" pitchFamily="18" charset="0"/>
                    <a:cs typeface="Times New Roman" panose="02020603050405020304" pitchFamily="18" charset="0"/>
                  </a:rPr>
                  <a:t>Cr</a:t>
                </a:r>
                <a:r>
                  <a:rPr lang="fr-FR" sz="1400" dirty="0">
                    <a:ea typeface="Times New Roman" panose="02020603050405020304" pitchFamily="18" charset="0"/>
                    <a:cs typeface="Times New Roman" panose="02020603050405020304" pitchFamily="18" charset="0"/>
                  </a:rPr>
                  <a:t> et les indicateurs de </a:t>
                </a:r>
                <a:r>
                  <a:rPr lang="fr-FR" sz="1400" b="1" dirty="0">
                    <a:ea typeface="Times New Roman" panose="02020603050405020304" pitchFamily="18" charset="0"/>
                    <a:cs typeface="Times New Roman" panose="02020603050405020304" pitchFamily="18" charset="0"/>
                  </a:rPr>
                  <a:t>déplacement</a:t>
                </a:r>
                <a:r>
                  <a:rPr lang="fr-FR" sz="1400" dirty="0">
                    <a:ea typeface="Times New Roman" panose="02020603050405020304" pitchFamily="18" charset="0"/>
                    <a:cs typeface="Times New Roman" panose="02020603050405020304" pitchFamily="18" charset="0"/>
                  </a:rPr>
                  <a:t> / </a:t>
                </a:r>
                <a:r>
                  <a:rPr lang="fr-FR" sz="1400" b="1" dirty="0">
                    <a:ea typeface="Times New Roman" panose="02020603050405020304" pitchFamily="18" charset="0"/>
                    <a:cs typeface="Times New Roman" panose="02020603050405020304" pitchFamily="18" charset="0"/>
                  </a:rPr>
                  <a:t>vitesses</a:t>
                </a:r>
                <a:r>
                  <a:rPr lang="fr-FR" sz="1400" dirty="0">
                    <a:ea typeface="Times New Roman" panose="02020603050405020304" pitchFamily="18" charset="0"/>
                    <a:cs typeface="Times New Roman" panose="02020603050405020304" pitchFamily="18" charset="0"/>
                  </a:rPr>
                  <a:t> de la Base. </a:t>
                </a:r>
                <a:endParaRPr lang="fr-FR" sz="1400" dirty="0">
                  <a:effectLst/>
                  <a:ea typeface="Times New Roman" panose="02020603050405020304" pitchFamily="18" charset="0"/>
                  <a:cs typeface="Times New Roman" panose="02020603050405020304" pitchFamily="18" charset="0"/>
                </a:endParaRPr>
              </a:p>
              <a:p>
                <a:pPr marL="266700" lvl="2" indent="0">
                  <a:lnSpc>
                    <a:spcPct val="80000"/>
                  </a:lnSpc>
                  <a:spcBef>
                    <a:spcPts val="500"/>
                  </a:spcBef>
                  <a:buSzPct val="90000"/>
                  <a:buNone/>
                </a:pPr>
                <a:endParaRPr lang="fr-FR" sz="700" dirty="0">
                  <a:effectLst/>
                  <a:ea typeface="Times New Roman" panose="02020603050405020304" pitchFamily="18" charset="0"/>
                  <a:cs typeface="Times New Roman" panose="02020603050405020304" pitchFamily="18" charset="0"/>
                </a:endParaRPr>
              </a:p>
              <a:p>
                <a:pPr lvl="2">
                  <a:lnSpc>
                    <a:spcPct val="80000"/>
                  </a:lnSpc>
                </a:pPr>
                <a:r>
                  <a:rPr lang="fr-FR" sz="1400" b="1" dirty="0">
                    <a:ea typeface="Times New Roman" panose="02020603050405020304" pitchFamily="18" charset="0"/>
                    <a:cs typeface="Times New Roman" panose="02020603050405020304" pitchFamily="18" charset="0"/>
                  </a:rPr>
                  <a:t>NS</a:t>
                </a:r>
                <a:r>
                  <a:rPr lang="fr-FR" sz="1400" dirty="0">
                    <a:ea typeface="Times New Roman" panose="02020603050405020304" pitchFamily="18" charset="0"/>
                    <a:cs typeface="Times New Roman" panose="02020603050405020304" pitchFamily="18" charset="0"/>
                  </a:rPr>
                  <a:t> semblent liés à </a:t>
                </a:r>
                <a:r>
                  <a:rPr lang="fr-FR" sz="1400" b="1" dirty="0">
                    <a:ea typeface="Times New Roman" panose="02020603050405020304" pitchFamily="18" charset="0"/>
                    <a:cs typeface="Times New Roman" panose="02020603050405020304" pitchFamily="18" charset="0"/>
                  </a:rPr>
                  <a:t>Cr</a:t>
                </a:r>
                <a:r>
                  <a:rPr lang="fr-FR" sz="1400" dirty="0">
                    <a:ea typeface="Times New Roman" panose="02020603050405020304" pitchFamily="18" charset="0"/>
                    <a:cs typeface="Times New Roman" panose="02020603050405020304" pitchFamily="18" charset="0"/>
                  </a:rPr>
                  <a:t> et </a:t>
                </a:r>
                <a:r>
                  <a:rPr lang="fr-FR" sz="1400" b="1" dirty="0">
                    <a:ea typeface="Times New Roman" panose="02020603050405020304" pitchFamily="18" charset="0"/>
                    <a:cs typeface="Times New Roman" panose="02020603050405020304" pitchFamily="18" charset="0"/>
                  </a:rPr>
                  <a:t>PGD</a:t>
                </a:r>
                <a:r>
                  <a:rPr lang="fr-FR" sz="1400" dirty="0">
                    <a:ea typeface="Times New Roman" panose="02020603050405020304" pitchFamily="18" charset="0"/>
                    <a:cs typeface="Times New Roman" panose="02020603050405020304" pitchFamily="18" charset="0"/>
                  </a:rPr>
                  <a:t>, </a:t>
                </a:r>
                <a:r>
                  <a:rPr lang="fr-FR" sz="1400" b="1" dirty="0">
                    <a:ea typeface="Times New Roman" panose="02020603050405020304" pitchFamily="18" charset="0"/>
                    <a:cs typeface="Times New Roman" panose="02020603050405020304" pitchFamily="18" charset="0"/>
                  </a:rPr>
                  <a:t>PGV</a:t>
                </a:r>
                <a:r>
                  <a:rPr lang="fr-FR" sz="1400" dirty="0">
                    <a:ea typeface="Times New Roman" panose="02020603050405020304" pitchFamily="18" charset="0"/>
                    <a:cs typeface="Times New Roman" panose="02020603050405020304" pitchFamily="18" charset="0"/>
                  </a:rPr>
                  <a:t> mais la </a:t>
                </a:r>
                <a:r>
                  <a:rPr lang="fr-FR" sz="1400" b="1" dirty="0">
                    <a:ea typeface="Times New Roman" panose="02020603050405020304" pitchFamily="18" charset="0"/>
                    <a:cs typeface="Times New Roman" panose="02020603050405020304" pitchFamily="18" charset="0"/>
                  </a:rPr>
                  <a:t>relation reste</a:t>
                </a:r>
                <a:r>
                  <a:rPr lang="fr-FR" sz="1400" dirty="0">
                    <a:ea typeface="Times New Roman" panose="02020603050405020304" pitchFamily="18" charset="0"/>
                    <a:cs typeface="Times New Roman" panose="02020603050405020304" pitchFamily="18" charset="0"/>
                  </a:rPr>
                  <a:t> </a:t>
                </a:r>
                <a:r>
                  <a:rPr lang="fr-FR" sz="1400" b="1" dirty="0">
                    <a:ea typeface="Times New Roman" panose="02020603050405020304" pitchFamily="18" charset="0"/>
                    <a:cs typeface="Times New Roman" panose="02020603050405020304" pitchFamily="18" charset="0"/>
                  </a:rPr>
                  <a:t>instable et faible </a:t>
                </a:r>
                <a:r>
                  <a:rPr lang="fr-FR" sz="1400" dirty="0">
                    <a:ea typeface="Times New Roman" panose="02020603050405020304" pitchFamily="18" charset="0"/>
                    <a:cs typeface="Times New Roman" panose="02020603050405020304" pitchFamily="18" charset="0"/>
                  </a:rPr>
                  <a:t>ce qui explique les mauvais </a:t>
                </a:r>
                <a14:m>
                  <m:oMath xmlns:m="http://schemas.openxmlformats.org/officeDocument/2006/math">
                    <m:sSup>
                      <m:sSupPr>
                        <m:ctrlPr>
                          <a:rPr lang="fr-FR" sz="1400" i="1" smtClean="0">
                            <a:solidFill>
                              <a:srgbClr val="000000"/>
                            </a:solidFill>
                            <a:effectLst/>
                            <a:latin typeface="Cambria Math" panose="02040503050406030204" pitchFamily="18" charset="0"/>
                            <a:ea typeface="Times New Roman" panose="02020603050405020304" pitchFamily="18" charset="0"/>
                          </a:rPr>
                        </m:ctrlPr>
                      </m:sSupPr>
                      <m:e>
                        <m:r>
                          <a:rPr lang="fr-FR"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fr-FR"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fr-FR"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fr-FR" sz="1400" dirty="0">
                    <a:ea typeface="Times New Roman" panose="02020603050405020304" pitchFamily="18" charset="0"/>
                    <a:cs typeface="Times New Roman" panose="02020603050405020304" pitchFamily="18" charset="0"/>
                  </a:rPr>
                  <a:t> </a:t>
                </a:r>
              </a:p>
              <a:p>
                <a:pPr marL="266700" lvl="2" indent="0">
                  <a:lnSpc>
                    <a:spcPct val="80000"/>
                  </a:lnSpc>
                  <a:buNone/>
                </a:pPr>
                <a:endParaRPr lang="fr-FR" sz="700" dirty="0">
                  <a:effectLst/>
                  <a:ea typeface="Times New Roman" panose="02020603050405020304" pitchFamily="18" charset="0"/>
                  <a:cs typeface="Times New Roman" panose="02020603050405020304" pitchFamily="18" charset="0"/>
                </a:endParaRPr>
              </a:p>
              <a:p>
                <a:pPr marL="541338" lvl="2" indent="-274638">
                  <a:lnSpc>
                    <a:spcPct val="80000"/>
                  </a:lnSpc>
                  <a:spcBef>
                    <a:spcPts val="500"/>
                  </a:spcBef>
                  <a:buSzPct val="90000"/>
                  <a:buFont typeface="Arial" panose="020B0604020202020204" pitchFamily="34" charset="0"/>
                  <a:buChar char="■"/>
                </a:pPr>
                <a:r>
                  <a:rPr lang="fr-FR" sz="1400" b="1" dirty="0">
                    <a:effectLst/>
                    <a:ea typeface="Times New Roman" panose="02020603050405020304" pitchFamily="18" charset="0"/>
                    <a:cs typeface="Times New Roman" panose="02020603050405020304" pitchFamily="18" charset="0"/>
                  </a:rPr>
                  <a:t>AAR</a:t>
                </a:r>
                <a:r>
                  <a:rPr lang="fr-FR" sz="1400" dirty="0">
                    <a:effectLst/>
                    <a:ea typeface="Times New Roman" panose="02020603050405020304" pitchFamily="18" charset="0"/>
                    <a:cs typeface="Times New Roman" panose="02020603050405020304" pitchFamily="18" charset="0"/>
                  </a:rPr>
                  <a:t> dépend fortement des mesures de </a:t>
                </a:r>
                <a:r>
                  <a:rPr lang="fr-FR" sz="1400" b="1" dirty="0">
                    <a:effectLst/>
                    <a:ea typeface="Times New Roman" panose="02020603050405020304" pitchFamily="18" charset="0"/>
                    <a:cs typeface="Times New Roman" panose="02020603050405020304" pitchFamily="18" charset="0"/>
                  </a:rPr>
                  <a:t>déplacement</a:t>
                </a:r>
                <a:r>
                  <a:rPr lang="fr-FR" sz="1400" dirty="0">
                    <a:effectLst/>
                    <a:ea typeface="Times New Roman" panose="02020603050405020304" pitchFamily="18" charset="0"/>
                    <a:cs typeface="Times New Roman" panose="02020603050405020304" pitchFamily="18" charset="0"/>
                  </a:rPr>
                  <a:t>/</a:t>
                </a:r>
                <a:r>
                  <a:rPr lang="fr-FR" sz="1400" b="1" dirty="0">
                    <a:effectLst/>
                    <a:ea typeface="Times New Roman" panose="02020603050405020304" pitchFamily="18" charset="0"/>
                    <a:cs typeface="Times New Roman" panose="02020603050405020304" pitchFamily="18" charset="0"/>
                  </a:rPr>
                  <a:t>vitesse</a:t>
                </a:r>
                <a:r>
                  <a:rPr lang="fr-FR" sz="1400" dirty="0">
                    <a:effectLst/>
                    <a:ea typeface="Times New Roman" panose="02020603050405020304" pitchFamily="18" charset="0"/>
                    <a:cs typeface="Times New Roman" panose="02020603050405020304" pitchFamily="18" charset="0"/>
                  </a:rPr>
                  <a:t> PGD_B et PGV_B et beaucoup moins des autres indicateurs.</a:t>
                </a:r>
              </a:p>
              <a:p>
                <a:pPr marL="541338" lvl="2" indent="-274638">
                  <a:lnSpc>
                    <a:spcPct val="80000"/>
                  </a:lnSpc>
                  <a:spcBef>
                    <a:spcPts val="500"/>
                  </a:spcBef>
                  <a:buSzPct val="90000"/>
                  <a:buFont typeface="Arial" panose="020B0604020202020204" pitchFamily="34" charset="0"/>
                  <a:buChar char="■"/>
                </a:pPr>
                <a:endParaRPr lang="fr-FR" dirty="0">
                  <a:latin typeface="Arial" panose="020B0604020202020204" pitchFamily="34" charset="0"/>
                  <a:ea typeface="Times New Roman" panose="02020603050405020304" pitchFamily="18" charset="0"/>
                  <a:cs typeface="Times New Roman" panose="02020603050405020304" pitchFamily="18" charset="0"/>
                </a:endParaRPr>
              </a:p>
              <a:p>
                <a:pPr marL="541338" lvl="2" indent="-274638">
                  <a:lnSpc>
                    <a:spcPct val="80000"/>
                  </a:lnSpc>
                  <a:spcBef>
                    <a:spcPts val="500"/>
                  </a:spcBef>
                  <a:buSzPct val="90000"/>
                  <a:buFont typeface="Arial" panose="020B0604020202020204" pitchFamily="34" charset="0"/>
                  <a:buChar char="■"/>
                </a:pPr>
                <a:endParaRPr lang="fr-FR" dirty="0">
                  <a:latin typeface="Arial" panose="020B0604020202020204" pitchFamily="34" charset="0"/>
                  <a:ea typeface="Times New Roman" panose="02020603050405020304" pitchFamily="18" charset="0"/>
                  <a:cs typeface="Times New Roman" panose="02020603050405020304" pitchFamily="18" charset="0"/>
                </a:endParaRPr>
              </a:p>
              <a:p>
                <a:pPr lvl="1"/>
                <a:r>
                  <a:rPr lang="fr-FR" sz="1700" b="1" dirty="0">
                    <a:solidFill>
                      <a:srgbClr val="FF0000"/>
                    </a:solidFill>
                  </a:rPr>
                  <a:t>Conclusion :</a:t>
                </a:r>
              </a:p>
              <a:p>
                <a:pPr marL="541338" lvl="2" indent="-274638">
                  <a:lnSpc>
                    <a:spcPct val="80000"/>
                  </a:lnSpc>
                  <a:spcBef>
                    <a:spcPts val="500"/>
                  </a:spcBef>
                  <a:buSzPct val="90000"/>
                  <a:buFont typeface="Arial" panose="020B0604020202020204" pitchFamily="34" charset="0"/>
                  <a:buChar char="■"/>
                </a:pPr>
                <a:r>
                  <a:rPr lang="fr-FR" sz="1400" dirty="0">
                    <a:effectLst/>
                    <a:ea typeface="Times New Roman" panose="02020603050405020304" pitchFamily="18" charset="0"/>
                    <a:cs typeface="Times New Roman" panose="02020603050405020304" pitchFamily="18" charset="0"/>
                  </a:rPr>
                  <a:t>Variables clés pour prédire </a:t>
                </a:r>
                <a:r>
                  <a:rPr lang="fr-FR" sz="1400" b="1" dirty="0">
                    <a:effectLst/>
                    <a:ea typeface="Times New Roman" panose="02020603050405020304" pitchFamily="18" charset="0"/>
                    <a:cs typeface="Times New Roman" panose="02020603050405020304" pitchFamily="18" charset="0"/>
                  </a:rPr>
                  <a:t>NED avec KNN </a:t>
                </a:r>
                <a:r>
                  <a:rPr lang="fr-FR" sz="1400" dirty="0">
                    <a:effectLst/>
                    <a:ea typeface="Times New Roman" panose="02020603050405020304" pitchFamily="18" charset="0"/>
                    <a:cs typeface="Times New Roman" panose="02020603050405020304" pitchFamily="18" charset="0"/>
                  </a:rPr>
                  <a:t>sont : </a:t>
                </a:r>
              </a:p>
              <a:p>
                <a:pPr marL="266700" lvl="2" indent="0">
                  <a:lnSpc>
                    <a:spcPct val="80000"/>
                  </a:lnSpc>
                  <a:spcBef>
                    <a:spcPts val="500"/>
                  </a:spcBef>
                  <a:buSzPct val="90000"/>
                  <a:buNone/>
                </a:pPr>
                <a:r>
                  <a:rPr lang="fr-FR" sz="1400" b="1" dirty="0">
                    <a:ea typeface="Times New Roman" panose="02020603050405020304" pitchFamily="18" charset="0"/>
                    <a:cs typeface="Times New Roman" panose="02020603050405020304" pitchFamily="18" charset="0"/>
                  </a:rPr>
                  <a:t>        </a:t>
                </a:r>
                <a:r>
                  <a:rPr lang="fr-FR" sz="1400" b="1" dirty="0">
                    <a:effectLst/>
                    <a:ea typeface="Times New Roman" panose="02020603050405020304" pitchFamily="18" charset="0"/>
                    <a:cs typeface="Times New Roman" panose="02020603050405020304" pitchFamily="18" charset="0"/>
                  </a:rPr>
                  <a:t>Cr,  PGD et PGV</a:t>
                </a:r>
              </a:p>
              <a:p>
                <a:pPr marL="541338" lvl="2" indent="-274638">
                  <a:lnSpc>
                    <a:spcPct val="80000"/>
                  </a:lnSpc>
                  <a:spcBef>
                    <a:spcPts val="500"/>
                  </a:spcBef>
                  <a:buSzPct val="90000"/>
                  <a:buFont typeface="Arial" panose="020B0604020202020204" pitchFamily="34" charset="0"/>
                  <a:buChar char="■"/>
                </a:pPr>
                <a:endParaRPr lang="fr-FR" sz="700" dirty="0">
                  <a:effectLst/>
                  <a:ea typeface="Times New Roman" panose="02020603050405020304" pitchFamily="18" charset="0"/>
                  <a:cs typeface="Times New Roman" panose="02020603050405020304" pitchFamily="18" charset="0"/>
                  <a:sym typeface="Wingdings" panose="05000000000000000000" pitchFamily="2" charset="2"/>
                </a:endParaRPr>
              </a:p>
              <a:p>
                <a:pPr lvl="2">
                  <a:lnSpc>
                    <a:spcPct val="80000"/>
                  </a:lnSpc>
                </a:pPr>
                <a:r>
                  <a:rPr lang="fr-FR" sz="1400" dirty="0">
                    <a:effectLst/>
                    <a:ea typeface="Times New Roman" panose="02020603050405020304" pitchFamily="18" charset="0"/>
                    <a:cs typeface="Times New Roman" panose="02020603050405020304" pitchFamily="18" charset="0"/>
                  </a:rPr>
                  <a:t>Variables clés pour prédire </a:t>
                </a:r>
                <a:r>
                  <a:rPr lang="fr-FR" sz="1400" b="1" dirty="0">
                    <a:effectLst/>
                    <a:ea typeface="Times New Roman" panose="02020603050405020304" pitchFamily="18" charset="0"/>
                    <a:cs typeface="Times New Roman" panose="02020603050405020304" pitchFamily="18" charset="0"/>
                  </a:rPr>
                  <a:t>NS sont trop bruitées </a:t>
                </a:r>
                <a:r>
                  <a:rPr lang="fr-FR" sz="1400" dirty="0">
                    <a:effectLst/>
                    <a:ea typeface="Times New Roman" panose="02020603050405020304" pitchFamily="18" charset="0"/>
                    <a:cs typeface="Times New Roman" panose="02020603050405020304" pitchFamily="18" charset="0"/>
                  </a:rPr>
                  <a:t>ou dépendante d’autre facteurs absents ou de la taille de la base de données ou des modèles appliqués. </a:t>
                </a:r>
                <a:endParaRPr lang="fr-FR" sz="1400" dirty="0">
                  <a:effectLst/>
                  <a:ea typeface="Times New Roman" panose="02020603050405020304" pitchFamily="18" charset="0"/>
                  <a:cs typeface="Times New Roman" panose="02020603050405020304" pitchFamily="18" charset="0"/>
                  <a:sym typeface="Wingdings" panose="05000000000000000000" pitchFamily="2" charset="2"/>
                </a:endParaRPr>
              </a:p>
              <a:p>
                <a:pPr marL="541338" lvl="2" indent="-274638">
                  <a:lnSpc>
                    <a:spcPct val="80000"/>
                  </a:lnSpc>
                  <a:spcBef>
                    <a:spcPts val="500"/>
                  </a:spcBef>
                  <a:buSzPct val="90000"/>
                  <a:buFont typeface="Arial" panose="020B0604020202020204" pitchFamily="34" charset="0"/>
                  <a:buChar char="■"/>
                </a:pPr>
                <a:endParaRPr lang="fr-FR" sz="700" dirty="0">
                  <a:ea typeface="Times New Roman" panose="02020603050405020304" pitchFamily="18" charset="0"/>
                  <a:cs typeface="Times New Roman" panose="02020603050405020304" pitchFamily="18" charset="0"/>
                  <a:sym typeface="Wingdings" panose="05000000000000000000" pitchFamily="2" charset="2"/>
                </a:endParaRPr>
              </a:p>
              <a:p>
                <a:pPr marL="541338" lvl="2" indent="-274638">
                  <a:lnSpc>
                    <a:spcPct val="80000"/>
                  </a:lnSpc>
                  <a:spcBef>
                    <a:spcPts val="500"/>
                  </a:spcBef>
                  <a:buSzPct val="90000"/>
                  <a:buFont typeface="Arial" panose="020B0604020202020204" pitchFamily="34" charset="0"/>
                  <a:buChar char="■"/>
                </a:pPr>
                <a:r>
                  <a:rPr lang="fr-FR" sz="1400" dirty="0">
                    <a:effectLst/>
                    <a:ea typeface="Times New Roman" panose="02020603050405020304" pitchFamily="18" charset="0"/>
                    <a:cs typeface="Times New Roman" panose="02020603050405020304" pitchFamily="18" charset="0"/>
                  </a:rPr>
                  <a:t>Variables clés pour prédire </a:t>
                </a:r>
                <a:r>
                  <a:rPr lang="fr-FR" sz="1400" b="1" dirty="0">
                    <a:effectLst/>
                    <a:ea typeface="Times New Roman" panose="02020603050405020304" pitchFamily="18" charset="0"/>
                    <a:cs typeface="Times New Roman" panose="02020603050405020304" pitchFamily="18" charset="0"/>
                  </a:rPr>
                  <a:t>AAR avec XGB </a:t>
                </a:r>
                <a:r>
                  <a:rPr lang="fr-FR" sz="1400" dirty="0">
                    <a:effectLst/>
                    <a:ea typeface="Times New Roman" panose="02020603050405020304" pitchFamily="18" charset="0"/>
                    <a:cs typeface="Times New Roman" panose="02020603050405020304" pitchFamily="18" charset="0"/>
                  </a:rPr>
                  <a:t>sont : </a:t>
                </a:r>
              </a:p>
              <a:p>
                <a:pPr marL="266700" lvl="2" indent="0">
                  <a:lnSpc>
                    <a:spcPct val="80000"/>
                  </a:lnSpc>
                  <a:spcBef>
                    <a:spcPts val="500"/>
                  </a:spcBef>
                  <a:buSzPct val="90000"/>
                  <a:buNone/>
                </a:pPr>
                <a:r>
                  <a:rPr lang="fr-FR" sz="1400" b="1" dirty="0">
                    <a:ea typeface="Times New Roman" panose="02020603050405020304" pitchFamily="18" charset="0"/>
                    <a:cs typeface="Times New Roman" panose="02020603050405020304" pitchFamily="18" charset="0"/>
                  </a:rPr>
                  <a:t>        </a:t>
                </a:r>
                <a:r>
                  <a:rPr lang="fr-FR" sz="1400" b="1" dirty="0">
                    <a:effectLst/>
                    <a:ea typeface="Times New Roman" panose="02020603050405020304" pitchFamily="18" charset="0"/>
                    <a:cs typeface="Times New Roman" panose="02020603050405020304" pitchFamily="18" charset="0"/>
                  </a:rPr>
                  <a:t>PGD et PGV</a:t>
                </a:r>
                <a:endParaRPr lang="fr-FR" sz="1600" b="1" dirty="0"/>
              </a:p>
            </p:txBody>
          </p:sp>
        </mc:Choice>
        <mc:Fallback xmlns="">
          <p:sp>
            <p:nvSpPr>
              <p:cNvPr id="7" name="Espace réservé du contenu 6">
                <a:extLst>
                  <a:ext uri="{FF2B5EF4-FFF2-40B4-BE49-F238E27FC236}">
                    <a16:creationId xmlns:a16="http://schemas.microsoft.com/office/drawing/2014/main" id="{B62DE56B-209F-47BE-921B-DAD50805BAF9}"/>
                  </a:ext>
                </a:extLst>
              </p:cNvPr>
              <p:cNvSpPr txBox="1">
                <a:spLocks noRot="1" noChangeAspect="1" noMove="1" noResize="1" noEditPoints="1" noAdjustHandles="1" noChangeArrowheads="1" noChangeShapeType="1" noTextEdit="1"/>
              </p:cNvSpPr>
              <p:nvPr/>
            </p:nvSpPr>
            <p:spPr>
              <a:xfrm>
                <a:off x="6352631" y="1017534"/>
                <a:ext cx="5598195" cy="4822931"/>
              </a:xfrm>
              <a:prstGeom prst="rect">
                <a:avLst/>
              </a:prstGeom>
              <a:blipFill>
                <a:blip r:embed="rId2"/>
                <a:stretch>
                  <a:fillRect l="-1961" t="-379" r="-327"/>
                </a:stretch>
              </a:blipFill>
            </p:spPr>
            <p:txBody>
              <a:bodyPr/>
              <a:lstStyle/>
              <a:p>
                <a:r>
                  <a:rPr lang="fr-FR">
                    <a:noFill/>
                  </a:rPr>
                  <a:t> </a:t>
                </a:r>
              </a:p>
            </p:txBody>
          </p:sp>
        </mc:Fallback>
      </mc:AlternateContent>
      <p:pic>
        <p:nvPicPr>
          <p:cNvPr id="8" name="Image 7">
            <a:extLst>
              <a:ext uri="{FF2B5EF4-FFF2-40B4-BE49-F238E27FC236}">
                <a16:creationId xmlns:a16="http://schemas.microsoft.com/office/drawing/2014/main" id="{D38BAAF8-6D50-43FD-A9DF-ED5630F9251F}"/>
              </a:ext>
            </a:extLst>
          </p:cNvPr>
          <p:cNvPicPr/>
          <p:nvPr/>
        </p:nvPicPr>
        <p:blipFill>
          <a:blip r:embed="rId3">
            <a:extLst>
              <a:ext uri="{28A0092B-C50C-407E-A947-70E740481C1C}">
                <a14:useLocalDpi xmlns:a14="http://schemas.microsoft.com/office/drawing/2010/main" val="0"/>
              </a:ext>
            </a:extLst>
          </a:blip>
          <a:stretch>
            <a:fillRect/>
          </a:stretch>
        </p:blipFill>
        <p:spPr>
          <a:xfrm>
            <a:off x="241174" y="763466"/>
            <a:ext cx="5854826" cy="5580184"/>
          </a:xfrm>
          <a:prstGeom prst="rect">
            <a:avLst/>
          </a:prstGeom>
        </p:spPr>
      </p:pic>
    </p:spTree>
    <p:extLst>
      <p:ext uri="{BB962C8B-B14F-4D97-AF65-F5344CB8AC3E}">
        <p14:creationId xmlns:p14="http://schemas.microsoft.com/office/powerpoint/2010/main" val="991349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4E3F271-D9D1-462F-81FB-EC38633DAEAF}"/>
              </a:ext>
            </a:extLst>
          </p:cNvPr>
          <p:cNvSpPr>
            <a:spLocks noGrp="1"/>
          </p:cNvSpPr>
          <p:nvPr>
            <p:ph type="dt" sz="half" idx="10"/>
          </p:nvPr>
        </p:nvSpPr>
        <p:spPr>
          <a:xfrm>
            <a:off x="9626600" y="6343650"/>
            <a:ext cx="1096818" cy="365125"/>
          </a:xfrm>
        </p:spPr>
        <p:txBody>
          <a:bodyPr/>
          <a:lstStyle/>
          <a:p>
            <a:r>
              <a:rPr lang="fr-FR" dirty="0"/>
              <a:t>25/09/2025</a:t>
            </a:r>
          </a:p>
        </p:txBody>
      </p:sp>
      <p:sp>
        <p:nvSpPr>
          <p:cNvPr id="4" name="Espace réservé du numéro de diapositive 3">
            <a:extLst>
              <a:ext uri="{FF2B5EF4-FFF2-40B4-BE49-F238E27FC236}">
                <a16:creationId xmlns:a16="http://schemas.microsoft.com/office/drawing/2014/main" id="{8776FB79-B218-4667-AD85-838C3EFB3345}"/>
              </a:ext>
            </a:extLst>
          </p:cNvPr>
          <p:cNvSpPr>
            <a:spLocks noGrp="1"/>
          </p:cNvSpPr>
          <p:nvPr>
            <p:ph type="sldNum" sz="quarter" idx="12"/>
          </p:nvPr>
        </p:nvSpPr>
        <p:spPr/>
        <p:txBody>
          <a:bodyPr/>
          <a:lstStyle/>
          <a:p>
            <a:fld id="{0CBC77A0-1F4E-42FF-9FFC-F45C3A64AF90}" type="slidenum">
              <a:rPr lang="fr-FR" smtClean="0"/>
              <a:pPr/>
              <a:t>19</a:t>
            </a:fld>
            <a:endParaRPr lang="fr-FR"/>
          </a:p>
        </p:txBody>
      </p:sp>
      <p:sp>
        <p:nvSpPr>
          <p:cNvPr id="5" name="Titre 4">
            <a:extLst>
              <a:ext uri="{FF2B5EF4-FFF2-40B4-BE49-F238E27FC236}">
                <a16:creationId xmlns:a16="http://schemas.microsoft.com/office/drawing/2014/main" id="{4A4EFBE8-6BFD-46CD-93C9-8BE8EE3217FB}"/>
              </a:ext>
            </a:extLst>
          </p:cNvPr>
          <p:cNvSpPr>
            <a:spLocks noGrp="1"/>
          </p:cNvSpPr>
          <p:nvPr>
            <p:ph type="title"/>
          </p:nvPr>
        </p:nvSpPr>
        <p:spPr/>
        <p:txBody>
          <a:bodyPr/>
          <a:lstStyle/>
          <a:p>
            <a:r>
              <a:rPr lang="fr-FR" dirty="0"/>
              <a:t>Base de données numériques</a:t>
            </a:r>
          </a:p>
        </p:txBody>
      </p:sp>
      <p:sp>
        <p:nvSpPr>
          <p:cNvPr id="6" name="Espace réservé du texte 5">
            <a:extLst>
              <a:ext uri="{FF2B5EF4-FFF2-40B4-BE49-F238E27FC236}">
                <a16:creationId xmlns:a16="http://schemas.microsoft.com/office/drawing/2014/main" id="{91A71901-98F0-4FBC-A142-CCE3EA7F4D0E}"/>
              </a:ext>
            </a:extLst>
          </p:cNvPr>
          <p:cNvSpPr>
            <a:spLocks noGrp="1"/>
          </p:cNvSpPr>
          <p:nvPr>
            <p:ph type="body" idx="1"/>
          </p:nvPr>
        </p:nvSpPr>
        <p:spPr/>
        <p:txBody>
          <a:bodyPr>
            <a:normAutofit fontScale="70000" lnSpcReduction="20000"/>
          </a:bodyPr>
          <a:lstStyle/>
          <a:p>
            <a:pPr marL="457200" indent="-457200">
              <a:buFont typeface="+mj-lt"/>
              <a:buAutoNum type="alphaLcPeriod"/>
            </a:pPr>
            <a:r>
              <a:rPr lang="fr-FR" dirty="0"/>
              <a:t>Modélisation et structure</a:t>
            </a:r>
          </a:p>
          <a:p>
            <a:pPr marL="457200" indent="-457200">
              <a:buFont typeface="+mj-lt"/>
              <a:buAutoNum type="alphaLcPeriod"/>
            </a:pPr>
            <a:r>
              <a:rPr lang="fr-FR" dirty="0"/>
              <a:t>Génération des paramètres : sol , chargement et structure</a:t>
            </a:r>
          </a:p>
          <a:p>
            <a:pPr marL="457200" indent="-457200">
              <a:buFont typeface="+mj-lt"/>
              <a:buAutoNum type="alphaLcPeriod"/>
            </a:pPr>
            <a:r>
              <a:rPr lang="fr-FR" dirty="0"/>
              <a:t>Exploitation et Prétraitement</a:t>
            </a:r>
          </a:p>
          <a:p>
            <a:pPr marL="457200" indent="-457200">
              <a:buFont typeface="+mj-lt"/>
              <a:buAutoNum type="alphaLcPeriod"/>
            </a:pPr>
            <a:r>
              <a:rPr lang="fr-FR" dirty="0"/>
              <a:t>Application du ML, Comparaison et Conclusion</a:t>
            </a:r>
          </a:p>
          <a:p>
            <a:endParaRPr lang="fr-FR" dirty="0"/>
          </a:p>
        </p:txBody>
      </p:sp>
      <p:sp>
        <p:nvSpPr>
          <p:cNvPr id="7" name="Espace réservé du texte 6">
            <a:extLst>
              <a:ext uri="{FF2B5EF4-FFF2-40B4-BE49-F238E27FC236}">
                <a16:creationId xmlns:a16="http://schemas.microsoft.com/office/drawing/2014/main" id="{8F779CE9-E926-4533-9780-0B6B993F9F03}"/>
              </a:ext>
            </a:extLst>
          </p:cNvPr>
          <p:cNvSpPr>
            <a:spLocks noGrp="1"/>
          </p:cNvSpPr>
          <p:nvPr>
            <p:ph type="body" idx="13"/>
          </p:nvPr>
        </p:nvSpPr>
        <p:spPr/>
        <p:txBody>
          <a:bodyPr/>
          <a:lstStyle/>
          <a:p>
            <a:r>
              <a:rPr lang="fr-FR" dirty="0"/>
              <a:t>3</a:t>
            </a:r>
          </a:p>
        </p:txBody>
      </p:sp>
    </p:spTree>
    <p:extLst>
      <p:ext uri="{BB962C8B-B14F-4D97-AF65-F5344CB8AC3E}">
        <p14:creationId xmlns:p14="http://schemas.microsoft.com/office/powerpoint/2010/main" val="1126384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D77AB48B-425C-43EE-AC9C-1DF1F5D5B311}"/>
              </a:ext>
            </a:extLst>
          </p:cNvPr>
          <p:cNvSpPr>
            <a:spLocks noGrp="1"/>
          </p:cNvSpPr>
          <p:nvPr>
            <p:ph type="sldNum" sz="quarter" idx="12"/>
          </p:nvPr>
        </p:nvSpPr>
        <p:spPr/>
        <p:txBody>
          <a:bodyPr/>
          <a:lstStyle/>
          <a:p>
            <a:fld id="{0CBC77A0-1F4E-42FF-9FFC-F45C3A64AF90}" type="slidenum">
              <a:rPr lang="fr-FR" smtClean="0"/>
              <a:pPr/>
              <a:t>2</a:t>
            </a:fld>
            <a:endParaRPr lang="fr-FR" dirty="0"/>
          </a:p>
        </p:txBody>
      </p:sp>
      <p:sp>
        <p:nvSpPr>
          <p:cNvPr id="10" name="Espace réservé du contenu 2">
            <a:extLst>
              <a:ext uri="{FF2B5EF4-FFF2-40B4-BE49-F238E27FC236}">
                <a16:creationId xmlns:a16="http://schemas.microsoft.com/office/drawing/2014/main" id="{E44F4AC1-BA34-4159-A8CA-413AAF85C48E}"/>
              </a:ext>
            </a:extLst>
          </p:cNvPr>
          <p:cNvSpPr txBox="1">
            <a:spLocks noGrp="1"/>
          </p:cNvSpPr>
          <p:nvPr>
            <p:ph idx="1"/>
          </p:nvPr>
        </p:nvSpPr>
        <p:spPr>
          <a:xfrm>
            <a:off x="561414" y="836433"/>
            <a:ext cx="10016939" cy="4847191"/>
          </a:xfrm>
          <a:prstGeom prst="rect">
            <a:avLst/>
          </a:prstGeom>
        </p:spPr>
        <p:txBody>
          <a:bodyPr vert="horz" lIns="0" tIns="45720" rIns="0" bIns="45720" rtlCol="0">
            <a:normAutofit lnSpcReduction="10000"/>
          </a:bodyPr>
          <a:lstStyle>
            <a:lvl1pPr marL="358775" indent="-358775" algn="l" defTabSz="914400" rtl="0" eaLnBrk="1" latinLnBrk="0" hangingPunct="1">
              <a:lnSpc>
                <a:spcPct val="100000"/>
              </a:lnSpc>
              <a:spcBef>
                <a:spcPts val="1800"/>
              </a:spcBef>
              <a:buClr>
                <a:schemeClr val="bg1"/>
              </a:buClr>
              <a:buSzPct val="100000"/>
              <a:buFont typeface="+mj-lt"/>
              <a:buAutoNum type="arabicPeriod"/>
              <a:defRPr sz="1800" kern="1200">
                <a:solidFill>
                  <a:schemeClr val="bg1"/>
                </a:solidFill>
                <a:latin typeface="+mj-lt"/>
                <a:ea typeface="+mn-ea"/>
                <a:cs typeface="+mn-cs"/>
              </a:defRPr>
            </a:lvl1pPr>
            <a:lvl2pPr marL="358775" indent="0" algn="l" defTabSz="914400" rtl="0" eaLnBrk="1" latinLnBrk="0" hangingPunct="1">
              <a:lnSpc>
                <a:spcPct val="100000"/>
              </a:lnSpc>
              <a:spcBef>
                <a:spcPts val="500"/>
              </a:spcBef>
              <a:buClr>
                <a:schemeClr val="tx2"/>
              </a:buClr>
              <a:buSzPct val="90000"/>
              <a:buFontTx/>
              <a:buNone/>
              <a:defRPr sz="1400" kern="1200">
                <a:solidFill>
                  <a:schemeClr val="bg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bg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bg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dirty="0">
                <a:latin typeface="Arial Black" panose="020B0A04020102020204" pitchFamily="34" charset="0"/>
              </a:rPr>
              <a:t>Introduction </a:t>
            </a:r>
          </a:p>
          <a:p>
            <a:r>
              <a:rPr lang="da-DK" sz="2000" dirty="0">
                <a:latin typeface="Arial Black" panose="020B0A04020102020204" pitchFamily="34" charset="0"/>
              </a:rPr>
              <a:t>Problématique et </a:t>
            </a:r>
            <a:r>
              <a:rPr lang="fr-FR" sz="2000" dirty="0">
                <a:latin typeface="Arial Black" panose="020B0A04020102020204" pitchFamily="34" charset="0"/>
              </a:rPr>
              <a:t>Objectifs</a:t>
            </a:r>
          </a:p>
          <a:p>
            <a:r>
              <a:rPr lang="fr-FR" sz="2000" dirty="0">
                <a:latin typeface="Arial Black" panose="020B0A04020102020204" pitchFamily="34" charset="0"/>
              </a:rPr>
              <a:t>Bibliographie</a:t>
            </a:r>
          </a:p>
          <a:p>
            <a:r>
              <a:rPr lang="fr-FR" sz="2000" dirty="0">
                <a:latin typeface="Arial Black" panose="020B0A04020102020204" pitchFamily="34" charset="0"/>
              </a:rPr>
              <a:t>Base de Données Expérimentales et Numériques :</a:t>
            </a:r>
          </a:p>
          <a:p>
            <a:pPr lvl="2">
              <a:buClr>
                <a:schemeClr val="bg2"/>
              </a:buClr>
              <a:buFont typeface="Wingdings" panose="05000000000000000000" pitchFamily="2" charset="2"/>
              <a:buChar char="Ø"/>
            </a:pPr>
            <a:r>
              <a:rPr lang="fr-FR" sz="2000" dirty="0">
                <a:latin typeface="Arial" panose="020B0604020202020204" pitchFamily="34" charset="0"/>
                <a:cs typeface="Arial" panose="020B0604020202020204" pitchFamily="34" charset="0"/>
              </a:rPr>
              <a:t>Exploitation des deux Bases de Données « FoRDY » et « CAMUS IV »</a:t>
            </a:r>
          </a:p>
          <a:p>
            <a:pPr lvl="2">
              <a:buClr>
                <a:schemeClr val="bg2"/>
              </a:buClr>
              <a:buFont typeface="Wingdings" panose="05000000000000000000" pitchFamily="2" charset="2"/>
              <a:buChar char="Ø"/>
            </a:pPr>
            <a:r>
              <a:rPr lang="fr-FR" sz="2000" dirty="0">
                <a:latin typeface="Arial" panose="020B0604020202020204" pitchFamily="34" charset="0"/>
                <a:cs typeface="Arial" panose="020B0604020202020204" pitchFamily="34" charset="0"/>
              </a:rPr>
              <a:t>Exploitation de la Base de Données Numérique</a:t>
            </a:r>
          </a:p>
          <a:p>
            <a:r>
              <a:rPr lang="da-DK" sz="2000" dirty="0">
                <a:latin typeface="Arial Black" panose="020B0A04020102020204" pitchFamily="34" charset="0"/>
              </a:rPr>
              <a:t>Application des modèles d’Apprentissage Automatique</a:t>
            </a:r>
          </a:p>
          <a:p>
            <a:pPr lvl="2">
              <a:buClr>
                <a:schemeClr val="bg2"/>
              </a:buClr>
              <a:buFont typeface="Wingdings" panose="05000000000000000000" pitchFamily="2" charset="2"/>
              <a:buChar char="Ø"/>
            </a:pPr>
            <a:r>
              <a:rPr lang="da-DK" sz="2000" dirty="0">
                <a:latin typeface="Arial" panose="020B0604020202020204" pitchFamily="34" charset="0"/>
                <a:cs typeface="Arial" panose="020B0604020202020204" pitchFamily="34" charset="0"/>
              </a:rPr>
              <a:t>Présentation des Modèles KNN, GB et XGB</a:t>
            </a:r>
          </a:p>
          <a:p>
            <a:pPr lvl="2">
              <a:buClr>
                <a:schemeClr val="bg2"/>
              </a:buClr>
              <a:buFont typeface="Wingdings" panose="05000000000000000000" pitchFamily="2" charset="2"/>
              <a:buChar char="Ø"/>
            </a:pPr>
            <a:r>
              <a:rPr lang="da-DK" sz="2000" dirty="0">
                <a:latin typeface="Arial" panose="020B0604020202020204" pitchFamily="34" charset="0"/>
                <a:cs typeface="Arial" panose="020B0604020202020204" pitchFamily="34" charset="0"/>
              </a:rPr>
              <a:t>Ajustement des hyper-parametres des modeles ensemblistes</a:t>
            </a:r>
          </a:p>
          <a:p>
            <a:pPr lvl="2">
              <a:buClr>
                <a:schemeClr val="bg2"/>
              </a:buClr>
              <a:buFont typeface="Wingdings" panose="05000000000000000000" pitchFamily="2" charset="2"/>
              <a:buChar char="Ø"/>
            </a:pPr>
            <a:r>
              <a:rPr lang="da-DK" sz="2000" dirty="0">
                <a:latin typeface="Arial" panose="020B0604020202020204" pitchFamily="34" charset="0"/>
                <a:cs typeface="Arial" panose="020B0604020202020204" pitchFamily="34" charset="0"/>
              </a:rPr>
              <a:t>Comparaison des resultats obtenus</a:t>
            </a:r>
          </a:p>
          <a:p>
            <a:r>
              <a:rPr lang="da-DK" sz="2000" dirty="0">
                <a:latin typeface="Arial Black" panose="020B0A04020102020204" pitchFamily="34" charset="0"/>
              </a:rPr>
              <a:t>Conclusion et perspevtives</a:t>
            </a:r>
          </a:p>
          <a:p>
            <a:endParaRPr lang="fr-FR" sz="2100" dirty="0"/>
          </a:p>
          <a:p>
            <a:endParaRPr lang="fr-FR" sz="2100" dirty="0"/>
          </a:p>
          <a:p>
            <a:endParaRPr lang="fr-FR" dirty="0"/>
          </a:p>
          <a:p>
            <a:pPr marL="0" indent="0">
              <a:buFont typeface="+mj-lt"/>
              <a:buNone/>
            </a:pPr>
            <a:endParaRPr lang="fr-FR" dirty="0"/>
          </a:p>
        </p:txBody>
      </p:sp>
      <p:sp>
        <p:nvSpPr>
          <p:cNvPr id="11" name="Titre 1">
            <a:extLst>
              <a:ext uri="{FF2B5EF4-FFF2-40B4-BE49-F238E27FC236}">
                <a16:creationId xmlns:a16="http://schemas.microsoft.com/office/drawing/2014/main" id="{F26EC2E2-035F-49F1-A8E7-620A29654A6D}"/>
              </a:ext>
            </a:extLst>
          </p:cNvPr>
          <p:cNvSpPr>
            <a:spLocks noGrp="1"/>
          </p:cNvSpPr>
          <p:nvPr>
            <p:ph type="title"/>
          </p:nvPr>
        </p:nvSpPr>
        <p:spPr>
          <a:xfrm>
            <a:off x="3559638" y="57150"/>
            <a:ext cx="5822487" cy="476250"/>
          </a:xfrm>
        </p:spPr>
        <p:txBody>
          <a:bodyPr anchor="t">
            <a:normAutofit fontScale="90000"/>
          </a:bodyPr>
          <a:lstStyle/>
          <a:p>
            <a:pPr algn="ctr"/>
            <a:r>
              <a:rPr lang="fr-FR" sz="3600" dirty="0"/>
              <a:t>Table de matière</a:t>
            </a:r>
          </a:p>
        </p:txBody>
      </p:sp>
      <p:sp>
        <p:nvSpPr>
          <p:cNvPr id="7" name="Espace réservé de la date 2">
            <a:extLst>
              <a:ext uri="{FF2B5EF4-FFF2-40B4-BE49-F238E27FC236}">
                <a16:creationId xmlns:a16="http://schemas.microsoft.com/office/drawing/2014/main" id="{DE6FF68D-17F8-4D7D-823B-E0526DE4A2E7}"/>
              </a:ext>
            </a:extLst>
          </p:cNvPr>
          <p:cNvSpPr txBox="1">
            <a:spLocks/>
          </p:cNvSpPr>
          <p:nvPr/>
        </p:nvSpPr>
        <p:spPr>
          <a:xfrm>
            <a:off x="9626599" y="6343650"/>
            <a:ext cx="1267069"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t>25/09/2025</a:t>
            </a:r>
          </a:p>
        </p:txBody>
      </p:sp>
    </p:spTree>
    <p:extLst>
      <p:ext uri="{BB962C8B-B14F-4D97-AF65-F5344CB8AC3E}">
        <p14:creationId xmlns:p14="http://schemas.microsoft.com/office/powerpoint/2010/main" val="3552288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09B286D-1286-482A-B49B-635FDDAFE3D3}"/>
              </a:ext>
            </a:extLst>
          </p:cNvPr>
          <p:cNvSpPr>
            <a:spLocks noGrp="1"/>
          </p:cNvSpPr>
          <p:nvPr>
            <p:ph type="dt" sz="half" idx="10"/>
          </p:nvPr>
        </p:nvSpPr>
        <p:spPr>
          <a:xfrm>
            <a:off x="9626599" y="6343650"/>
            <a:ext cx="1216891"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426DDDF9-E2CA-4D24-8640-0BC1D120D816}"/>
              </a:ext>
            </a:extLst>
          </p:cNvPr>
          <p:cNvSpPr>
            <a:spLocks noGrp="1"/>
          </p:cNvSpPr>
          <p:nvPr>
            <p:ph type="ftr" sz="quarter" idx="11"/>
          </p:nvPr>
        </p:nvSpPr>
        <p:spPr/>
        <p:txBody>
          <a:bodyPr/>
          <a:lstStyle/>
          <a:p>
            <a:r>
              <a:rPr lang="fr-FR" b="1" dirty="0"/>
              <a:t>Base de données numériques</a:t>
            </a:r>
          </a:p>
        </p:txBody>
      </p:sp>
      <p:sp>
        <p:nvSpPr>
          <p:cNvPr id="4" name="Espace réservé du numéro de diapositive 3">
            <a:extLst>
              <a:ext uri="{FF2B5EF4-FFF2-40B4-BE49-F238E27FC236}">
                <a16:creationId xmlns:a16="http://schemas.microsoft.com/office/drawing/2014/main" id="{F386E3B3-3631-4D40-BC15-9A99C8C14475}"/>
              </a:ext>
            </a:extLst>
          </p:cNvPr>
          <p:cNvSpPr>
            <a:spLocks noGrp="1"/>
          </p:cNvSpPr>
          <p:nvPr>
            <p:ph type="sldNum" sz="quarter" idx="12"/>
          </p:nvPr>
        </p:nvSpPr>
        <p:spPr/>
        <p:txBody>
          <a:bodyPr/>
          <a:lstStyle/>
          <a:p>
            <a:fld id="{0CBC77A0-1F4E-42FF-9FFC-F45C3A64AF90}" type="slidenum">
              <a:rPr lang="fr-FR" smtClean="0"/>
              <a:t>20</a:t>
            </a:fld>
            <a:endParaRPr lang="fr-FR"/>
          </a:p>
        </p:txBody>
      </p:sp>
      <p:sp>
        <p:nvSpPr>
          <p:cNvPr id="5" name="Titre 12">
            <a:extLst>
              <a:ext uri="{FF2B5EF4-FFF2-40B4-BE49-F238E27FC236}">
                <a16:creationId xmlns:a16="http://schemas.microsoft.com/office/drawing/2014/main" id="{2069FC2F-8475-4DE4-8701-9D5A28FFA8A8}"/>
              </a:ext>
            </a:extLst>
          </p:cNvPr>
          <p:cNvSpPr txBox="1">
            <a:spLocks/>
          </p:cNvSpPr>
          <p:nvPr/>
        </p:nvSpPr>
        <p:spPr>
          <a:xfrm>
            <a:off x="263281" y="143374"/>
            <a:ext cx="10474357" cy="635905"/>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Modèle et structure</a:t>
            </a:r>
          </a:p>
        </p:txBody>
      </p:sp>
      <p:sp>
        <p:nvSpPr>
          <p:cNvPr id="6" name="Espace réservé du contenu 6">
            <a:extLst>
              <a:ext uri="{FF2B5EF4-FFF2-40B4-BE49-F238E27FC236}">
                <a16:creationId xmlns:a16="http://schemas.microsoft.com/office/drawing/2014/main" id="{316352AA-F88A-425C-96AC-46ECECDD2B66}"/>
              </a:ext>
            </a:extLst>
          </p:cNvPr>
          <p:cNvSpPr txBox="1">
            <a:spLocks/>
          </p:cNvSpPr>
          <p:nvPr/>
        </p:nvSpPr>
        <p:spPr>
          <a:xfrm>
            <a:off x="459427" y="715487"/>
            <a:ext cx="10745601" cy="2845977"/>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fr-FR" sz="1600" b="1" dirty="0"/>
              <a:t>Vu que les essaies expérimentaux sont souvent limités, couteux à obtenir et ne couvre pas une variété suffisante de configurations alors, on a décidé de créer une base de données en choisissant le modèle, la structure et les éléments</a:t>
            </a:r>
          </a:p>
          <a:p>
            <a:pPr marL="0" lvl="1" indent="0" algn="ctr">
              <a:buNone/>
            </a:pPr>
            <a:endParaRPr lang="fr-FR" sz="1400" b="1" dirty="0"/>
          </a:p>
          <a:p>
            <a:pPr lvl="1"/>
            <a:r>
              <a:rPr lang="fr-FR" sz="1600" b="1" dirty="0">
                <a:solidFill>
                  <a:srgbClr val="FF0000"/>
                </a:solidFill>
              </a:rPr>
              <a:t>Modélisation numérique : </a:t>
            </a:r>
          </a:p>
          <a:p>
            <a:pPr marL="266700" lvl="2" indent="0">
              <a:lnSpc>
                <a:spcPct val="80000"/>
              </a:lnSpc>
              <a:spcBef>
                <a:spcPts val="500"/>
              </a:spcBef>
              <a:buSzPct val="90000"/>
              <a:buNone/>
            </a:pPr>
            <a:r>
              <a:rPr lang="fr-FR" sz="1400" dirty="0"/>
              <a:t>Le modèle appuie sur </a:t>
            </a:r>
            <a:r>
              <a:rPr lang="fr-FR" sz="1400" b="1" dirty="0"/>
              <a:t>l’approche BNWF </a:t>
            </a:r>
            <a:r>
              <a:rPr lang="fr-FR" sz="1400" dirty="0"/>
              <a:t>qui considère la fondation comme une poutre élastique en éléments poutre-colonne reliés au sol par des ressorts de type zéro-longueur :tel que chacun représente un mode particulier de comportement du sol :</a:t>
            </a:r>
          </a:p>
          <a:p>
            <a:pPr marL="541338" lvl="2" indent="-274638">
              <a:lnSpc>
                <a:spcPct val="80000"/>
              </a:lnSpc>
              <a:spcBef>
                <a:spcPts val="500"/>
              </a:spcBef>
              <a:buSzPct val="90000"/>
              <a:buFont typeface="Arial" panose="020B0604020202020204" pitchFamily="34" charset="0"/>
              <a:buChar char="■"/>
            </a:pPr>
            <a:r>
              <a:rPr lang="fr-FR" sz="1400" dirty="0"/>
              <a:t>QzSimple1 : comportement </a:t>
            </a:r>
            <a:r>
              <a:rPr lang="fr-FR" sz="1400" b="1" dirty="0"/>
              <a:t>vertical</a:t>
            </a:r>
            <a:r>
              <a:rPr lang="fr-FR" sz="1400" dirty="0"/>
              <a:t> charge–déplacement,</a:t>
            </a:r>
          </a:p>
          <a:p>
            <a:pPr marL="541338" lvl="2" indent="-274638">
              <a:lnSpc>
                <a:spcPct val="80000"/>
              </a:lnSpc>
              <a:spcBef>
                <a:spcPts val="500"/>
              </a:spcBef>
              <a:buSzPct val="90000"/>
              <a:buFont typeface="Arial" panose="020B0604020202020204" pitchFamily="34" charset="0"/>
              <a:buChar char="■"/>
            </a:pPr>
            <a:r>
              <a:rPr lang="fr-FR" sz="1400" dirty="0"/>
              <a:t>PySimple1 : comportement </a:t>
            </a:r>
            <a:r>
              <a:rPr lang="fr-FR" sz="1400" b="1" dirty="0"/>
              <a:t>horizontal</a:t>
            </a:r>
            <a:r>
              <a:rPr lang="fr-FR" sz="1400" dirty="0"/>
              <a:t> passif sur les flancs de la fondation,</a:t>
            </a:r>
          </a:p>
          <a:p>
            <a:pPr marL="541338" lvl="2" indent="-274638">
              <a:lnSpc>
                <a:spcPct val="80000"/>
              </a:lnSpc>
              <a:spcBef>
                <a:spcPts val="500"/>
              </a:spcBef>
              <a:buSzPct val="90000"/>
              <a:buFont typeface="Arial" panose="020B0604020202020204" pitchFamily="34" charset="0"/>
              <a:buChar char="■"/>
            </a:pPr>
            <a:r>
              <a:rPr lang="fr-FR" sz="1400" dirty="0"/>
              <a:t>TzSimple1 : comportement de </a:t>
            </a:r>
            <a:r>
              <a:rPr lang="fr-FR" sz="1400" b="1" dirty="0"/>
              <a:t>cisaillement horizontal </a:t>
            </a:r>
            <a:r>
              <a:rPr lang="fr-FR" sz="1400" dirty="0"/>
              <a:t>à la base.</a:t>
            </a:r>
          </a:p>
          <a:p>
            <a:pPr marL="266700" lvl="2" indent="0">
              <a:lnSpc>
                <a:spcPct val="80000"/>
              </a:lnSpc>
              <a:spcBef>
                <a:spcPts val="500"/>
              </a:spcBef>
              <a:buSzPct val="90000"/>
              <a:buNone/>
            </a:pPr>
            <a:endParaRPr lang="fr-FR" dirty="0"/>
          </a:p>
        </p:txBody>
      </p:sp>
      <p:pic>
        <p:nvPicPr>
          <p:cNvPr id="11" name="Image 10">
            <a:extLst>
              <a:ext uri="{FF2B5EF4-FFF2-40B4-BE49-F238E27FC236}">
                <a16:creationId xmlns:a16="http://schemas.microsoft.com/office/drawing/2014/main" id="{70D1620E-FD9D-4824-8804-69942AFD10E4}"/>
              </a:ext>
            </a:extLst>
          </p:cNvPr>
          <p:cNvPicPr/>
          <p:nvPr/>
        </p:nvPicPr>
        <p:blipFill>
          <a:blip r:embed="rId2">
            <a:extLst>
              <a:ext uri="{28A0092B-C50C-407E-A947-70E740481C1C}">
                <a14:useLocalDpi xmlns:a14="http://schemas.microsoft.com/office/drawing/2010/main" val="0"/>
              </a:ext>
            </a:extLst>
          </a:blip>
          <a:stretch>
            <a:fillRect/>
          </a:stretch>
        </p:blipFill>
        <p:spPr>
          <a:xfrm>
            <a:off x="1774274" y="3429000"/>
            <a:ext cx="7801526" cy="2845976"/>
          </a:xfrm>
          <a:prstGeom prst="rect">
            <a:avLst/>
          </a:prstGeom>
        </p:spPr>
      </p:pic>
    </p:spTree>
    <p:extLst>
      <p:ext uri="{BB962C8B-B14F-4D97-AF65-F5344CB8AC3E}">
        <p14:creationId xmlns:p14="http://schemas.microsoft.com/office/powerpoint/2010/main" val="2199622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09B286D-1286-482A-B49B-635FDDAFE3D3}"/>
              </a:ext>
            </a:extLst>
          </p:cNvPr>
          <p:cNvSpPr>
            <a:spLocks noGrp="1"/>
          </p:cNvSpPr>
          <p:nvPr>
            <p:ph type="dt" sz="half" idx="10"/>
          </p:nvPr>
        </p:nvSpPr>
        <p:spPr>
          <a:xfrm>
            <a:off x="9626600" y="6343650"/>
            <a:ext cx="1111038"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426DDDF9-E2CA-4D24-8640-0BC1D120D816}"/>
              </a:ext>
            </a:extLst>
          </p:cNvPr>
          <p:cNvSpPr>
            <a:spLocks noGrp="1"/>
          </p:cNvSpPr>
          <p:nvPr>
            <p:ph type="ftr" sz="quarter" idx="11"/>
          </p:nvPr>
        </p:nvSpPr>
        <p:spPr/>
        <p:txBody>
          <a:bodyPr/>
          <a:lstStyle/>
          <a:p>
            <a:r>
              <a:rPr lang="fr-FR" b="1" dirty="0"/>
              <a:t>Base de données numériques</a:t>
            </a:r>
          </a:p>
        </p:txBody>
      </p:sp>
      <p:sp>
        <p:nvSpPr>
          <p:cNvPr id="4" name="Espace réservé du numéro de diapositive 3">
            <a:extLst>
              <a:ext uri="{FF2B5EF4-FFF2-40B4-BE49-F238E27FC236}">
                <a16:creationId xmlns:a16="http://schemas.microsoft.com/office/drawing/2014/main" id="{F386E3B3-3631-4D40-BC15-9A99C8C14475}"/>
              </a:ext>
            </a:extLst>
          </p:cNvPr>
          <p:cNvSpPr>
            <a:spLocks noGrp="1"/>
          </p:cNvSpPr>
          <p:nvPr>
            <p:ph type="sldNum" sz="quarter" idx="12"/>
          </p:nvPr>
        </p:nvSpPr>
        <p:spPr/>
        <p:txBody>
          <a:bodyPr/>
          <a:lstStyle/>
          <a:p>
            <a:fld id="{0CBC77A0-1F4E-42FF-9FFC-F45C3A64AF90}" type="slidenum">
              <a:rPr lang="fr-FR" smtClean="0"/>
              <a:t>21</a:t>
            </a:fld>
            <a:endParaRPr lang="fr-FR"/>
          </a:p>
        </p:txBody>
      </p:sp>
      <p:sp>
        <p:nvSpPr>
          <p:cNvPr id="5" name="Titre 12">
            <a:extLst>
              <a:ext uri="{FF2B5EF4-FFF2-40B4-BE49-F238E27FC236}">
                <a16:creationId xmlns:a16="http://schemas.microsoft.com/office/drawing/2014/main" id="{2069FC2F-8475-4DE4-8701-9D5A28FFA8A8}"/>
              </a:ext>
            </a:extLst>
          </p:cNvPr>
          <p:cNvSpPr txBox="1">
            <a:spLocks/>
          </p:cNvSpPr>
          <p:nvPr/>
        </p:nvSpPr>
        <p:spPr>
          <a:xfrm>
            <a:off x="263281" y="143374"/>
            <a:ext cx="10474357" cy="635905"/>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Modèle et structure</a:t>
            </a:r>
          </a:p>
        </p:txBody>
      </p:sp>
      <p:sp>
        <p:nvSpPr>
          <p:cNvPr id="6" name="Espace réservé du contenu 6">
            <a:extLst>
              <a:ext uri="{FF2B5EF4-FFF2-40B4-BE49-F238E27FC236}">
                <a16:creationId xmlns:a16="http://schemas.microsoft.com/office/drawing/2014/main" id="{316352AA-F88A-425C-96AC-46ECECDD2B66}"/>
              </a:ext>
            </a:extLst>
          </p:cNvPr>
          <p:cNvSpPr txBox="1">
            <a:spLocks/>
          </p:cNvSpPr>
          <p:nvPr/>
        </p:nvSpPr>
        <p:spPr>
          <a:xfrm>
            <a:off x="392612" y="636598"/>
            <a:ext cx="10824028" cy="2647978"/>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fr-FR" sz="1600" b="1" dirty="0"/>
              <a:t>Vu que le système est modélisé en 3 parties différentes (Sol, Fondation, Structure), pour les lier ensemble on définit plusieurs nœuds superposés verticalement pour étudier l’SFSI</a:t>
            </a:r>
          </a:p>
          <a:p>
            <a:pPr marL="0" lvl="1" indent="0" algn="ctr">
              <a:buNone/>
            </a:pPr>
            <a:endParaRPr lang="fr-FR" sz="1700" b="1" dirty="0"/>
          </a:p>
          <a:p>
            <a:pPr lvl="1"/>
            <a:r>
              <a:rPr lang="fr-FR" sz="1600" b="1" dirty="0">
                <a:solidFill>
                  <a:srgbClr val="FF0000"/>
                </a:solidFill>
              </a:rPr>
              <a:t>Nœuds et Eléments du modèle: </a:t>
            </a:r>
          </a:p>
          <a:p>
            <a:pPr marL="541338" lvl="2" indent="-274638">
              <a:lnSpc>
                <a:spcPct val="80000"/>
              </a:lnSpc>
              <a:spcBef>
                <a:spcPts val="500"/>
              </a:spcBef>
              <a:buSzPct val="90000"/>
              <a:buFont typeface="Arial" panose="020B0604020202020204" pitchFamily="34" charset="0"/>
              <a:buChar char="■"/>
            </a:pPr>
            <a:r>
              <a:rPr lang="fr-FR" sz="1400" dirty="0"/>
              <a:t>Nœud 1 : C’est la </a:t>
            </a:r>
            <a:r>
              <a:rPr lang="fr-FR" sz="1400" b="1" dirty="0"/>
              <a:t>base</a:t>
            </a:r>
            <a:r>
              <a:rPr lang="fr-FR" sz="1400" dirty="0"/>
              <a:t> enfoncée du système sol-structure</a:t>
            </a:r>
          </a:p>
          <a:p>
            <a:pPr marL="541338" lvl="2" indent="-274638">
              <a:lnSpc>
                <a:spcPct val="80000"/>
              </a:lnSpc>
              <a:spcBef>
                <a:spcPts val="500"/>
              </a:spcBef>
              <a:buSzPct val="90000"/>
              <a:buFont typeface="Arial" panose="020B0604020202020204" pitchFamily="34" charset="0"/>
              <a:buChar char="■"/>
            </a:pPr>
            <a:r>
              <a:rPr lang="fr-FR" sz="1400" dirty="0"/>
              <a:t>Nœud 2 : c’est la </a:t>
            </a:r>
            <a:r>
              <a:rPr lang="fr-FR" sz="1400" b="1" dirty="0"/>
              <a:t>base de la fondation </a:t>
            </a:r>
            <a:r>
              <a:rPr lang="fr-FR" sz="1400" dirty="0"/>
              <a:t>enfoncée du système sol-structure</a:t>
            </a:r>
          </a:p>
          <a:p>
            <a:pPr marL="541338" lvl="2" indent="-274638">
              <a:lnSpc>
                <a:spcPct val="80000"/>
              </a:lnSpc>
              <a:spcBef>
                <a:spcPts val="500"/>
              </a:spcBef>
              <a:buSzPct val="90000"/>
              <a:buFont typeface="Arial" panose="020B0604020202020204" pitchFamily="34" charset="0"/>
              <a:buChar char="■"/>
            </a:pPr>
            <a:r>
              <a:rPr lang="fr-FR" sz="1400" dirty="0"/>
              <a:t>Nœud 3 : C’est le </a:t>
            </a:r>
            <a:r>
              <a:rPr lang="fr-FR" sz="1400" b="1" dirty="0"/>
              <a:t>centre de gravité de la fondation</a:t>
            </a:r>
          </a:p>
          <a:p>
            <a:pPr marL="541338" lvl="2" indent="-274638">
              <a:lnSpc>
                <a:spcPct val="80000"/>
              </a:lnSpc>
              <a:spcBef>
                <a:spcPts val="500"/>
              </a:spcBef>
              <a:buSzPct val="90000"/>
              <a:buFont typeface="Arial" panose="020B0604020202020204" pitchFamily="34" charset="0"/>
              <a:buChar char="■"/>
            </a:pPr>
            <a:r>
              <a:rPr lang="fr-FR" sz="1400" dirty="0"/>
              <a:t>Nœud 4 : C’est le </a:t>
            </a:r>
            <a:r>
              <a:rPr lang="fr-FR" sz="1400" b="1" dirty="0"/>
              <a:t>sommet de la fondation </a:t>
            </a:r>
          </a:p>
          <a:p>
            <a:pPr marL="541338" lvl="2" indent="-274638">
              <a:lnSpc>
                <a:spcPct val="80000"/>
              </a:lnSpc>
              <a:spcBef>
                <a:spcPts val="500"/>
              </a:spcBef>
              <a:buSzPct val="90000"/>
              <a:buFont typeface="Arial" panose="020B0604020202020204" pitchFamily="34" charset="0"/>
              <a:buChar char="■"/>
            </a:pPr>
            <a:r>
              <a:rPr lang="fr-FR" sz="1400" dirty="0"/>
              <a:t>Nœud 5 : C’est </a:t>
            </a:r>
            <a:r>
              <a:rPr lang="fr-FR" sz="1400" b="1" dirty="0"/>
              <a:t>la tête de la colonne </a:t>
            </a:r>
            <a:r>
              <a:rPr lang="fr-FR" sz="1400" dirty="0"/>
              <a:t>reliée avec la fondation par des poutres élastique</a:t>
            </a:r>
          </a:p>
          <a:p>
            <a:pPr marL="541338" lvl="2" indent="-274638">
              <a:lnSpc>
                <a:spcPct val="80000"/>
              </a:lnSpc>
              <a:spcBef>
                <a:spcPts val="500"/>
              </a:spcBef>
              <a:buSzPct val="90000"/>
              <a:buFont typeface="Arial" panose="020B0604020202020204" pitchFamily="34" charset="0"/>
              <a:buChar char="■"/>
            </a:pPr>
            <a:r>
              <a:rPr lang="fr-FR" sz="1400" dirty="0"/>
              <a:t>Nœud 6 : C’est le </a:t>
            </a:r>
            <a:r>
              <a:rPr lang="fr-FR" sz="1400" b="1" dirty="0"/>
              <a:t>centre de gravite du tablier</a:t>
            </a:r>
          </a:p>
          <a:p>
            <a:pPr marL="266700" lvl="2" indent="0">
              <a:lnSpc>
                <a:spcPct val="80000"/>
              </a:lnSpc>
              <a:spcBef>
                <a:spcPts val="500"/>
              </a:spcBef>
              <a:buSzPct val="90000"/>
              <a:buNone/>
            </a:pPr>
            <a:endParaRPr lang="fr-FR" dirty="0"/>
          </a:p>
        </p:txBody>
      </p:sp>
      <p:pic>
        <p:nvPicPr>
          <p:cNvPr id="10" name="Image 9">
            <a:extLst>
              <a:ext uri="{FF2B5EF4-FFF2-40B4-BE49-F238E27FC236}">
                <a16:creationId xmlns:a16="http://schemas.microsoft.com/office/drawing/2014/main" id="{285F7E22-797A-4F40-9F3E-37AE50ABB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630" y="3231923"/>
            <a:ext cx="5783798" cy="3220026"/>
          </a:xfrm>
          <a:prstGeom prst="rect">
            <a:avLst/>
          </a:prstGeom>
        </p:spPr>
      </p:pic>
    </p:spTree>
    <p:extLst>
      <p:ext uri="{BB962C8B-B14F-4D97-AF65-F5344CB8AC3E}">
        <p14:creationId xmlns:p14="http://schemas.microsoft.com/office/powerpoint/2010/main" val="403385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09B286D-1286-482A-B49B-635FDDAFE3D3}"/>
              </a:ext>
            </a:extLst>
          </p:cNvPr>
          <p:cNvSpPr>
            <a:spLocks noGrp="1"/>
          </p:cNvSpPr>
          <p:nvPr>
            <p:ph type="dt" sz="half" idx="10"/>
          </p:nvPr>
        </p:nvSpPr>
        <p:spPr>
          <a:xfrm>
            <a:off x="9626599" y="6343650"/>
            <a:ext cx="1344901"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426DDDF9-E2CA-4D24-8640-0BC1D120D816}"/>
              </a:ext>
            </a:extLst>
          </p:cNvPr>
          <p:cNvSpPr>
            <a:spLocks noGrp="1"/>
          </p:cNvSpPr>
          <p:nvPr>
            <p:ph type="ftr" sz="quarter" idx="11"/>
          </p:nvPr>
        </p:nvSpPr>
        <p:spPr/>
        <p:txBody>
          <a:bodyPr/>
          <a:lstStyle/>
          <a:p>
            <a:r>
              <a:rPr lang="fr-FR" b="1" dirty="0"/>
              <a:t>Base de données numériques</a:t>
            </a:r>
          </a:p>
        </p:txBody>
      </p:sp>
      <p:sp>
        <p:nvSpPr>
          <p:cNvPr id="4" name="Espace réservé du numéro de diapositive 3">
            <a:extLst>
              <a:ext uri="{FF2B5EF4-FFF2-40B4-BE49-F238E27FC236}">
                <a16:creationId xmlns:a16="http://schemas.microsoft.com/office/drawing/2014/main" id="{F386E3B3-3631-4D40-BC15-9A99C8C14475}"/>
              </a:ext>
            </a:extLst>
          </p:cNvPr>
          <p:cNvSpPr>
            <a:spLocks noGrp="1"/>
          </p:cNvSpPr>
          <p:nvPr>
            <p:ph type="sldNum" sz="quarter" idx="12"/>
          </p:nvPr>
        </p:nvSpPr>
        <p:spPr/>
        <p:txBody>
          <a:bodyPr/>
          <a:lstStyle/>
          <a:p>
            <a:fld id="{0CBC77A0-1F4E-42FF-9FFC-F45C3A64AF90}" type="slidenum">
              <a:rPr lang="fr-FR" smtClean="0"/>
              <a:t>22</a:t>
            </a:fld>
            <a:endParaRPr lang="fr-FR"/>
          </a:p>
        </p:txBody>
      </p:sp>
      <p:sp>
        <p:nvSpPr>
          <p:cNvPr id="5" name="Titre 12">
            <a:extLst>
              <a:ext uri="{FF2B5EF4-FFF2-40B4-BE49-F238E27FC236}">
                <a16:creationId xmlns:a16="http://schemas.microsoft.com/office/drawing/2014/main" id="{2069FC2F-8475-4DE4-8701-9D5A28FFA8A8}"/>
              </a:ext>
            </a:extLst>
          </p:cNvPr>
          <p:cNvSpPr txBox="1">
            <a:spLocks/>
          </p:cNvSpPr>
          <p:nvPr/>
        </p:nvSpPr>
        <p:spPr>
          <a:xfrm>
            <a:off x="263281" y="96986"/>
            <a:ext cx="10474357" cy="458600"/>
          </a:xfrm>
          <a:prstGeom prst="rect">
            <a:avLst/>
          </a:prstGeom>
        </p:spPr>
        <p:txBody>
          <a:bodyPr>
            <a:normAutofit lnSpcReduction="10000"/>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Génération des paramètres du sol avec LHS</a:t>
            </a:r>
          </a:p>
        </p:txBody>
      </p:sp>
      <p:sp>
        <p:nvSpPr>
          <p:cNvPr id="6" name="Espace réservé du contenu 6">
            <a:extLst>
              <a:ext uri="{FF2B5EF4-FFF2-40B4-BE49-F238E27FC236}">
                <a16:creationId xmlns:a16="http://schemas.microsoft.com/office/drawing/2014/main" id="{316352AA-F88A-425C-96AC-46ECECDD2B66}"/>
              </a:ext>
            </a:extLst>
          </p:cNvPr>
          <p:cNvSpPr txBox="1">
            <a:spLocks/>
          </p:cNvSpPr>
          <p:nvPr/>
        </p:nvSpPr>
        <p:spPr>
          <a:xfrm>
            <a:off x="417587" y="517708"/>
            <a:ext cx="10746282" cy="833420"/>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fr-FR" sz="1600" b="1" dirty="0"/>
              <a:t>Pour générer les paramètres il faut préciser les bornes selon des critères physique, mécanique et parasismiques c’est pour cela les propriétés du sol ont été définis en fonction de trois bandes : Loose , Medium et High dense telle que chaque bande a un intervalle et des paramètres a calculés</a:t>
            </a:r>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dirty="0"/>
          </a:p>
        </p:txBody>
      </p:sp>
      <p:graphicFrame>
        <p:nvGraphicFramePr>
          <p:cNvPr id="10" name="Tableau 9">
            <a:extLst>
              <a:ext uri="{FF2B5EF4-FFF2-40B4-BE49-F238E27FC236}">
                <a16:creationId xmlns:a16="http://schemas.microsoft.com/office/drawing/2014/main" id="{E33D4626-19A1-4F01-9DB5-E287BC9F76C1}"/>
              </a:ext>
            </a:extLst>
          </p:cNvPr>
          <p:cNvGraphicFramePr>
            <a:graphicFrameLocks noGrp="1"/>
          </p:cNvGraphicFramePr>
          <p:nvPr>
            <p:extLst>
              <p:ext uri="{D42A27DB-BD31-4B8C-83A1-F6EECF244321}">
                <p14:modId xmlns:p14="http://schemas.microsoft.com/office/powerpoint/2010/main" val="323096200"/>
              </p:ext>
            </p:extLst>
          </p:nvPr>
        </p:nvGraphicFramePr>
        <p:xfrm>
          <a:off x="1488592" y="1453083"/>
          <a:ext cx="8281715" cy="4887209"/>
        </p:xfrm>
        <a:graphic>
          <a:graphicData uri="http://schemas.openxmlformats.org/drawingml/2006/table">
            <a:tbl>
              <a:tblPr firstRow="1" firstCol="1" bandRow="1"/>
              <a:tblGrid>
                <a:gridCol w="2409825">
                  <a:extLst>
                    <a:ext uri="{9D8B030D-6E8A-4147-A177-3AD203B41FA5}">
                      <a16:colId xmlns:a16="http://schemas.microsoft.com/office/drawing/2014/main" val="13715845"/>
                    </a:ext>
                  </a:extLst>
                </a:gridCol>
                <a:gridCol w="882650">
                  <a:extLst>
                    <a:ext uri="{9D8B030D-6E8A-4147-A177-3AD203B41FA5}">
                      <a16:colId xmlns:a16="http://schemas.microsoft.com/office/drawing/2014/main" val="399864592"/>
                    </a:ext>
                  </a:extLst>
                </a:gridCol>
                <a:gridCol w="800935">
                  <a:extLst>
                    <a:ext uri="{9D8B030D-6E8A-4147-A177-3AD203B41FA5}">
                      <a16:colId xmlns:a16="http://schemas.microsoft.com/office/drawing/2014/main" val="3168298048"/>
                    </a:ext>
                  </a:extLst>
                </a:gridCol>
                <a:gridCol w="1133475">
                  <a:extLst>
                    <a:ext uri="{9D8B030D-6E8A-4147-A177-3AD203B41FA5}">
                      <a16:colId xmlns:a16="http://schemas.microsoft.com/office/drawing/2014/main" val="2875240840"/>
                    </a:ext>
                  </a:extLst>
                </a:gridCol>
                <a:gridCol w="3054830">
                  <a:extLst>
                    <a:ext uri="{9D8B030D-6E8A-4147-A177-3AD203B41FA5}">
                      <a16:colId xmlns:a16="http://schemas.microsoft.com/office/drawing/2014/main" val="2889921197"/>
                    </a:ext>
                  </a:extLst>
                </a:gridCol>
              </a:tblGrid>
              <a:tr h="363694">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Paramètre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Symbole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Unité</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Borne</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Formule / règle</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3657727"/>
                  </a:ext>
                </a:extLst>
              </a:tr>
              <a:tr h="609784">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Module d’Young</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err="1">
                          <a:solidFill>
                            <a:srgbClr val="000000"/>
                          </a:solidFill>
                          <a:effectLst/>
                          <a:latin typeface="+mn-lt"/>
                          <a:ea typeface="Times New Roman" panose="02020603050405020304" pitchFamily="18" charset="0"/>
                          <a:cs typeface="Times New Roman" panose="02020603050405020304" pitchFamily="18" charset="0"/>
                        </a:rPr>
                        <a:t>GPa</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 [1,39 - 11,11]</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en-US" sz="1300" dirty="0">
                          <a:solidFill>
                            <a:srgbClr val="000000"/>
                          </a:solidFill>
                          <a:effectLst/>
                          <a:latin typeface="+mn-lt"/>
                          <a:ea typeface="Times New Roman" panose="02020603050405020304" pitchFamily="18" charset="0"/>
                          <a:cs typeface="Times New Roman" panose="02020603050405020304" pitchFamily="18" charset="0"/>
                        </a:rPr>
                        <a:t>[1,39 - 4,17] Loose</a:t>
                      </a:r>
                      <a:br>
                        <a:rPr lang="en-US" sz="1300" dirty="0">
                          <a:solidFill>
                            <a:srgbClr val="000000"/>
                          </a:solidFill>
                          <a:effectLst/>
                          <a:latin typeface="+mn-lt"/>
                          <a:ea typeface="Times New Roman" panose="02020603050405020304" pitchFamily="18" charset="0"/>
                          <a:cs typeface="Times New Roman" panose="02020603050405020304" pitchFamily="18" charset="0"/>
                        </a:rPr>
                      </a:br>
                      <a:r>
                        <a:rPr lang="en-US" sz="1300" dirty="0">
                          <a:solidFill>
                            <a:srgbClr val="000000"/>
                          </a:solidFill>
                          <a:effectLst/>
                          <a:latin typeface="+mn-lt"/>
                          <a:ea typeface="Times New Roman" panose="02020603050405020304" pitchFamily="18" charset="0"/>
                          <a:cs typeface="Times New Roman" panose="02020603050405020304" pitchFamily="18" charset="0"/>
                        </a:rPr>
                        <a:t>[4,17- 6,94] Medium</a:t>
                      </a:r>
                      <a:br>
                        <a:rPr lang="en-US" sz="1300" dirty="0">
                          <a:solidFill>
                            <a:srgbClr val="000000"/>
                          </a:solidFill>
                          <a:effectLst/>
                          <a:latin typeface="+mn-lt"/>
                          <a:ea typeface="Times New Roman" panose="02020603050405020304" pitchFamily="18" charset="0"/>
                          <a:cs typeface="Times New Roman" panose="02020603050405020304" pitchFamily="18" charset="0"/>
                        </a:rPr>
                      </a:br>
                      <a:r>
                        <a:rPr lang="en-US" sz="1300" dirty="0">
                          <a:solidFill>
                            <a:srgbClr val="000000"/>
                          </a:solidFill>
                          <a:effectLst/>
                          <a:latin typeface="+mn-lt"/>
                          <a:ea typeface="Times New Roman" panose="02020603050405020304" pitchFamily="18" charset="0"/>
                          <a:cs typeface="Times New Roman" panose="02020603050405020304" pitchFamily="18" charset="0"/>
                        </a:rPr>
                        <a:t>[6,94 - 11,11] High Dense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9588971"/>
                  </a:ext>
                </a:extLst>
              </a:tr>
              <a:tr h="609784">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Rapport de Poisson</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ν</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[0.20 - 0.40]</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en-US" sz="1300" dirty="0">
                          <a:solidFill>
                            <a:srgbClr val="000000"/>
                          </a:solidFill>
                          <a:effectLst/>
                          <a:latin typeface="+mn-lt"/>
                          <a:ea typeface="Times New Roman" panose="02020603050405020304" pitchFamily="18" charset="0"/>
                          <a:cs typeface="Times New Roman" panose="02020603050405020304" pitchFamily="18" charset="0"/>
                        </a:rPr>
                        <a:t>[0,20 - 0,36] Loose</a:t>
                      </a:r>
                      <a:br>
                        <a:rPr lang="en-US" sz="1300" dirty="0">
                          <a:solidFill>
                            <a:srgbClr val="000000"/>
                          </a:solidFill>
                          <a:effectLst/>
                          <a:latin typeface="+mn-lt"/>
                          <a:ea typeface="Times New Roman" panose="02020603050405020304" pitchFamily="18" charset="0"/>
                          <a:cs typeface="Times New Roman" panose="02020603050405020304" pitchFamily="18" charset="0"/>
                        </a:rPr>
                      </a:br>
                      <a:r>
                        <a:rPr lang="en-US" sz="1300" dirty="0">
                          <a:solidFill>
                            <a:srgbClr val="000000"/>
                          </a:solidFill>
                          <a:effectLst/>
                          <a:latin typeface="+mn-lt"/>
                          <a:ea typeface="Times New Roman" panose="02020603050405020304" pitchFamily="18" charset="0"/>
                          <a:cs typeface="Times New Roman" panose="02020603050405020304" pitchFamily="18" charset="0"/>
                        </a:rPr>
                        <a:t>[0,25- 0,40] Medium</a:t>
                      </a:r>
                      <a:br>
                        <a:rPr lang="en-US" sz="1300" dirty="0">
                          <a:solidFill>
                            <a:srgbClr val="000000"/>
                          </a:solidFill>
                          <a:effectLst/>
                          <a:latin typeface="+mn-lt"/>
                          <a:ea typeface="Times New Roman" panose="02020603050405020304" pitchFamily="18" charset="0"/>
                          <a:cs typeface="Times New Roman" panose="02020603050405020304" pitchFamily="18" charset="0"/>
                        </a:rPr>
                      </a:br>
                      <a:r>
                        <a:rPr lang="en-US" sz="1300" dirty="0">
                          <a:solidFill>
                            <a:srgbClr val="000000"/>
                          </a:solidFill>
                          <a:effectLst/>
                          <a:latin typeface="+mn-lt"/>
                          <a:ea typeface="Times New Roman" panose="02020603050405020304" pitchFamily="18" charset="0"/>
                          <a:cs typeface="Times New Roman" panose="02020603050405020304" pitchFamily="18" charset="0"/>
                        </a:rPr>
                        <a:t>[0,30 - 0,40] High Dense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6679950"/>
                  </a:ext>
                </a:extLst>
              </a:tr>
              <a:tr h="609784">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Angle de </a:t>
                      </a:r>
                      <a:r>
                        <a:rPr lang="fr-FR" sz="1300" b="1" dirty="0" err="1">
                          <a:solidFill>
                            <a:srgbClr val="000000"/>
                          </a:solidFill>
                          <a:effectLst/>
                          <a:latin typeface="+mn-lt"/>
                          <a:ea typeface="Times New Roman" panose="02020603050405020304" pitchFamily="18" charset="0"/>
                          <a:cs typeface="Times New Roman" panose="02020603050405020304" pitchFamily="18" charset="0"/>
                        </a:rPr>
                        <a:t>frottemen</a:t>
                      </a:r>
                      <a:r>
                        <a:rPr lang="fr-FR" sz="1300" b="1" dirty="0">
                          <a:solidFill>
                            <a:srgbClr val="000000"/>
                          </a:solidFill>
                          <a:effectLst/>
                          <a:latin typeface="+mn-lt"/>
                          <a:ea typeface="Times New Roman" panose="02020603050405020304" pitchFamily="18" charset="0"/>
                          <a:cs typeface="Times New Roman" panose="02020603050405020304" pitchFamily="18" charset="0"/>
                        </a:rPr>
                        <a:t> interne</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φ</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[30 - 40]</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en-US" sz="1300" dirty="0">
                          <a:solidFill>
                            <a:srgbClr val="000000"/>
                          </a:solidFill>
                          <a:effectLst/>
                          <a:latin typeface="+mn-lt"/>
                          <a:ea typeface="Times New Roman" panose="02020603050405020304" pitchFamily="18" charset="0"/>
                          <a:cs typeface="Times New Roman" panose="02020603050405020304" pitchFamily="18" charset="0"/>
                        </a:rPr>
                        <a:t>[30 - 45] Loose</a:t>
                      </a:r>
                      <a:br>
                        <a:rPr lang="en-US" sz="1300" dirty="0">
                          <a:solidFill>
                            <a:srgbClr val="000000"/>
                          </a:solidFill>
                          <a:effectLst/>
                          <a:latin typeface="+mn-lt"/>
                          <a:ea typeface="Times New Roman" panose="02020603050405020304" pitchFamily="18" charset="0"/>
                          <a:cs typeface="Times New Roman" panose="02020603050405020304" pitchFamily="18" charset="0"/>
                        </a:rPr>
                      </a:br>
                      <a:r>
                        <a:rPr lang="en-US" sz="1300" dirty="0">
                          <a:solidFill>
                            <a:srgbClr val="000000"/>
                          </a:solidFill>
                          <a:effectLst/>
                          <a:latin typeface="+mn-lt"/>
                          <a:ea typeface="Times New Roman" panose="02020603050405020304" pitchFamily="18" charset="0"/>
                          <a:cs typeface="Times New Roman" panose="02020603050405020304" pitchFamily="18" charset="0"/>
                        </a:rPr>
                        <a:t>[32 - 37] Medium</a:t>
                      </a:r>
                      <a:br>
                        <a:rPr lang="en-US" sz="1300" dirty="0">
                          <a:solidFill>
                            <a:srgbClr val="000000"/>
                          </a:solidFill>
                          <a:effectLst/>
                          <a:latin typeface="+mn-lt"/>
                          <a:ea typeface="Times New Roman" panose="02020603050405020304" pitchFamily="18" charset="0"/>
                          <a:cs typeface="Times New Roman" panose="02020603050405020304" pitchFamily="18" charset="0"/>
                        </a:rPr>
                      </a:br>
                      <a:r>
                        <a:rPr lang="en-US" sz="1300" dirty="0">
                          <a:solidFill>
                            <a:srgbClr val="000000"/>
                          </a:solidFill>
                          <a:effectLst/>
                          <a:latin typeface="+mn-lt"/>
                          <a:ea typeface="Times New Roman" panose="02020603050405020304" pitchFamily="18" charset="0"/>
                          <a:cs typeface="Times New Roman" panose="02020603050405020304" pitchFamily="18" charset="0"/>
                        </a:rPr>
                        <a:t>[35 - 40] High Dense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1541673"/>
                  </a:ext>
                </a:extLst>
              </a:tr>
              <a:tr h="609784">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Densité apparente</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ρ</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t/m³</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[1.76 - 1.80]</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en-US" sz="1300" dirty="0">
                          <a:solidFill>
                            <a:srgbClr val="000000"/>
                          </a:solidFill>
                          <a:effectLst/>
                          <a:latin typeface="+mn-lt"/>
                          <a:ea typeface="Times New Roman" panose="02020603050405020304" pitchFamily="18" charset="0"/>
                          <a:cs typeface="Times New Roman" panose="02020603050405020304" pitchFamily="18" charset="0"/>
                        </a:rPr>
                        <a:t>1.76 Loose</a:t>
                      </a:r>
                      <a:br>
                        <a:rPr lang="en-US" sz="1300" dirty="0">
                          <a:solidFill>
                            <a:srgbClr val="000000"/>
                          </a:solidFill>
                          <a:effectLst/>
                          <a:latin typeface="+mn-lt"/>
                          <a:ea typeface="Times New Roman" panose="02020603050405020304" pitchFamily="18" charset="0"/>
                          <a:cs typeface="Times New Roman" panose="02020603050405020304" pitchFamily="18" charset="0"/>
                        </a:rPr>
                      </a:br>
                      <a:r>
                        <a:rPr lang="en-US" sz="1300" dirty="0">
                          <a:solidFill>
                            <a:srgbClr val="000000"/>
                          </a:solidFill>
                          <a:effectLst/>
                          <a:latin typeface="+mn-lt"/>
                          <a:ea typeface="Times New Roman" panose="02020603050405020304" pitchFamily="18" charset="0"/>
                          <a:cs typeface="Times New Roman" panose="02020603050405020304" pitchFamily="18" charset="0"/>
                        </a:rPr>
                        <a:t>1.78 Medium</a:t>
                      </a:r>
                      <a:br>
                        <a:rPr lang="en-US" sz="1300" dirty="0">
                          <a:solidFill>
                            <a:srgbClr val="000000"/>
                          </a:solidFill>
                          <a:effectLst/>
                          <a:latin typeface="+mn-lt"/>
                          <a:ea typeface="Times New Roman" panose="02020603050405020304" pitchFamily="18" charset="0"/>
                          <a:cs typeface="Times New Roman" panose="02020603050405020304" pitchFamily="18" charset="0"/>
                        </a:rPr>
                      </a:br>
                      <a:r>
                        <a:rPr lang="en-US" sz="1300" dirty="0">
                          <a:solidFill>
                            <a:srgbClr val="000000"/>
                          </a:solidFill>
                          <a:effectLst/>
                          <a:latin typeface="+mn-lt"/>
                          <a:ea typeface="Times New Roman" panose="02020603050405020304" pitchFamily="18" charset="0"/>
                          <a:cs typeface="Times New Roman" panose="02020603050405020304" pitchFamily="18" charset="0"/>
                        </a:rPr>
                        <a:t>1.80 High Dense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6989392"/>
                  </a:ext>
                </a:extLst>
              </a:tr>
              <a:tr h="363694">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Poids volumique</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γ</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N/m³</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Calculé</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γ = </a:t>
                      </a:r>
                      <a:r>
                        <a:rPr lang="fr-FR" sz="1300" dirty="0" err="1">
                          <a:solidFill>
                            <a:srgbClr val="000000"/>
                          </a:solidFill>
                          <a:effectLst/>
                          <a:latin typeface="+mn-lt"/>
                          <a:ea typeface="Times New Roman" panose="02020603050405020304" pitchFamily="18" charset="0"/>
                          <a:cs typeface="Times New Roman" panose="02020603050405020304" pitchFamily="18" charset="0"/>
                        </a:rPr>
                        <a:t>ρ·g</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0965090"/>
                  </a:ext>
                </a:extLst>
              </a:tr>
              <a:tr h="363694">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Module de cisaillement</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G</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Pa</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Calculé</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G = E / 2(1+ν)</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864120"/>
                  </a:ext>
                </a:extLst>
              </a:tr>
              <a:tr h="404348">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Vitesse onde cisaillement</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V</a:t>
                      </a:r>
                      <a:r>
                        <a:rPr lang="fr-FR" sz="1300" baseline="-25000">
                          <a:solidFill>
                            <a:srgbClr val="000000"/>
                          </a:solidFill>
                          <a:effectLst/>
                          <a:latin typeface="+mn-lt"/>
                          <a:ea typeface="Times New Roman" panose="02020603050405020304" pitchFamily="18" charset="0"/>
                          <a:cs typeface="Times New Roman" panose="02020603050405020304" pitchFamily="18" charset="0"/>
                        </a:rPr>
                        <a:t>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m/s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Calculé</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√(G/ρ)</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9914438"/>
                  </a:ext>
                </a:extLst>
              </a:tr>
              <a:tr h="259451">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Indice N₁₆₀</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N16</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Calculé</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(Emax/24975) ^0.75</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1874745"/>
                  </a:ext>
                </a:extLst>
              </a:tr>
              <a:tr h="198912">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Rebond vertical</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R</a:t>
                      </a:r>
                      <a:r>
                        <a:rPr lang="fr-FR" sz="1300" baseline="-25000">
                          <a:solidFill>
                            <a:srgbClr val="000000"/>
                          </a:solidFill>
                          <a:effectLst/>
                          <a:latin typeface="+mn-lt"/>
                          <a:ea typeface="Times New Roman" panose="02020603050405020304" pitchFamily="18" charset="0"/>
                          <a:cs typeface="Times New Roman" panose="02020603050405020304" pitchFamily="18" charset="0"/>
                        </a:rPr>
                        <a:t>v</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0,15</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Fixe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3329865"/>
                  </a:ext>
                </a:extLst>
              </a:tr>
              <a:tr h="198912">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Amortissement </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ξ</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0</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Fixe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8821670"/>
                  </a:ext>
                </a:extLst>
              </a:tr>
              <a:tr h="198912">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Cohésion non drainée</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c</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kPa</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0</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Fixe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117874"/>
                  </a:ext>
                </a:extLst>
              </a:tr>
            </a:tbl>
          </a:graphicData>
        </a:graphic>
      </p:graphicFrame>
      <p:sp>
        <p:nvSpPr>
          <p:cNvPr id="7" name="Rectangle 6">
            <a:extLst>
              <a:ext uri="{FF2B5EF4-FFF2-40B4-BE49-F238E27FC236}">
                <a16:creationId xmlns:a16="http://schemas.microsoft.com/office/drawing/2014/main" id="{E3E9C227-1316-9C2B-AC47-80E6E490CD05}"/>
              </a:ext>
            </a:extLst>
          </p:cNvPr>
          <p:cNvSpPr/>
          <p:nvPr/>
        </p:nvSpPr>
        <p:spPr>
          <a:xfrm>
            <a:off x="1353122" y="1903530"/>
            <a:ext cx="2698373" cy="2260508"/>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8" name="Oval 7" descr="Output&#10;">
            <a:extLst>
              <a:ext uri="{FF2B5EF4-FFF2-40B4-BE49-F238E27FC236}">
                <a16:creationId xmlns:a16="http://schemas.microsoft.com/office/drawing/2014/main" id="{CBF22364-8A44-3C13-D69E-85E3CC106641}"/>
              </a:ext>
              <a:ext uri="{C183D7F6-B498-43B3-948B-1728B52AA6E4}">
                <adec:decorative xmlns:adec="http://schemas.microsoft.com/office/drawing/2017/decorative" val="0"/>
              </a:ext>
            </a:extLst>
          </p:cNvPr>
          <p:cNvSpPr/>
          <p:nvPr/>
        </p:nvSpPr>
        <p:spPr>
          <a:xfrm>
            <a:off x="24941" y="2279267"/>
            <a:ext cx="1187041" cy="103387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9" name="TextBox 8">
            <a:extLst>
              <a:ext uri="{FF2B5EF4-FFF2-40B4-BE49-F238E27FC236}">
                <a16:creationId xmlns:a16="http://schemas.microsoft.com/office/drawing/2014/main" id="{B9BB0A5F-D505-5FA2-1AC9-CD07B2860589}"/>
              </a:ext>
            </a:extLst>
          </p:cNvPr>
          <p:cNvSpPr txBox="1"/>
          <p:nvPr/>
        </p:nvSpPr>
        <p:spPr>
          <a:xfrm>
            <a:off x="111206" y="2426873"/>
            <a:ext cx="1000142" cy="738664"/>
          </a:xfrm>
          <a:prstGeom prst="rect">
            <a:avLst/>
          </a:prstGeom>
          <a:noFill/>
        </p:spPr>
        <p:txBody>
          <a:bodyPr wrap="square" rtlCol="0">
            <a:spAutoFit/>
          </a:bodyPr>
          <a:lstStyle/>
          <a:p>
            <a:pPr algn="ctr"/>
            <a:r>
              <a:rPr lang="fr-FR" sz="1400" b="1" dirty="0"/>
              <a:t>Dépend du type de sol</a:t>
            </a:r>
          </a:p>
        </p:txBody>
      </p:sp>
      <p:sp>
        <p:nvSpPr>
          <p:cNvPr id="11" name="Rectangle 10">
            <a:extLst>
              <a:ext uri="{FF2B5EF4-FFF2-40B4-BE49-F238E27FC236}">
                <a16:creationId xmlns:a16="http://schemas.microsoft.com/office/drawing/2014/main" id="{B2F4312C-1890-BDFC-3DCA-3B87FAB55C56}"/>
              </a:ext>
            </a:extLst>
          </p:cNvPr>
          <p:cNvSpPr/>
          <p:nvPr/>
        </p:nvSpPr>
        <p:spPr>
          <a:xfrm>
            <a:off x="1353122" y="4290611"/>
            <a:ext cx="2679099" cy="108617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12" name="Rectangle 11">
            <a:extLst>
              <a:ext uri="{FF2B5EF4-FFF2-40B4-BE49-F238E27FC236}">
                <a16:creationId xmlns:a16="http://schemas.microsoft.com/office/drawing/2014/main" id="{68607478-F383-F0E4-9287-32A2F3905940}"/>
              </a:ext>
            </a:extLst>
          </p:cNvPr>
          <p:cNvSpPr/>
          <p:nvPr/>
        </p:nvSpPr>
        <p:spPr>
          <a:xfrm>
            <a:off x="1353122" y="5440042"/>
            <a:ext cx="2679099" cy="90025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13" name="Oval 12" descr="Output&#10;">
            <a:extLst>
              <a:ext uri="{FF2B5EF4-FFF2-40B4-BE49-F238E27FC236}">
                <a16:creationId xmlns:a16="http://schemas.microsoft.com/office/drawing/2014/main" id="{60B42E88-0E78-4A80-E9EB-2AFD44C231B4}"/>
              </a:ext>
              <a:ext uri="{C183D7F6-B498-43B3-948B-1728B52AA6E4}">
                <adec:decorative xmlns:adec="http://schemas.microsoft.com/office/drawing/2017/decorative" val="0"/>
              </a:ext>
            </a:extLst>
          </p:cNvPr>
          <p:cNvSpPr/>
          <p:nvPr/>
        </p:nvSpPr>
        <p:spPr>
          <a:xfrm>
            <a:off x="24941" y="4219966"/>
            <a:ext cx="1187041" cy="103387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14" name="TextBox 13">
            <a:extLst>
              <a:ext uri="{FF2B5EF4-FFF2-40B4-BE49-F238E27FC236}">
                <a16:creationId xmlns:a16="http://schemas.microsoft.com/office/drawing/2014/main" id="{E58B76FB-1205-4A83-A8D1-3E60BA6251E7}"/>
              </a:ext>
            </a:extLst>
          </p:cNvPr>
          <p:cNvSpPr txBox="1"/>
          <p:nvPr/>
        </p:nvSpPr>
        <p:spPr>
          <a:xfrm>
            <a:off x="111206" y="4367572"/>
            <a:ext cx="1000142" cy="738664"/>
          </a:xfrm>
          <a:prstGeom prst="rect">
            <a:avLst/>
          </a:prstGeom>
          <a:noFill/>
        </p:spPr>
        <p:txBody>
          <a:bodyPr wrap="square" rtlCol="0">
            <a:spAutoFit/>
          </a:bodyPr>
          <a:lstStyle/>
          <a:p>
            <a:pPr algn="ctr"/>
            <a:r>
              <a:rPr lang="fr-FR" sz="1400" b="1" dirty="0"/>
              <a:t>Calculé selon la formule</a:t>
            </a:r>
          </a:p>
        </p:txBody>
      </p:sp>
      <p:sp>
        <p:nvSpPr>
          <p:cNvPr id="15" name="Oval 14" descr="Output&#10;">
            <a:extLst>
              <a:ext uri="{FF2B5EF4-FFF2-40B4-BE49-F238E27FC236}">
                <a16:creationId xmlns:a16="http://schemas.microsoft.com/office/drawing/2014/main" id="{26BBBC02-21E1-A409-9430-DF40C6B53ADB}"/>
              </a:ext>
              <a:ext uri="{C183D7F6-B498-43B3-948B-1728B52AA6E4}">
                <adec:decorative xmlns:adec="http://schemas.microsoft.com/office/drawing/2017/decorative" val="0"/>
              </a:ext>
            </a:extLst>
          </p:cNvPr>
          <p:cNvSpPr/>
          <p:nvPr/>
        </p:nvSpPr>
        <p:spPr>
          <a:xfrm>
            <a:off x="131691" y="5512292"/>
            <a:ext cx="1012874" cy="7298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16" name="TextBox 15">
            <a:extLst>
              <a:ext uri="{FF2B5EF4-FFF2-40B4-BE49-F238E27FC236}">
                <a16:creationId xmlns:a16="http://schemas.microsoft.com/office/drawing/2014/main" id="{9A5B8451-F564-6E47-FE38-41AE0867D2CE}"/>
              </a:ext>
            </a:extLst>
          </p:cNvPr>
          <p:cNvSpPr txBox="1"/>
          <p:nvPr/>
        </p:nvSpPr>
        <p:spPr>
          <a:xfrm>
            <a:off x="217955" y="5659898"/>
            <a:ext cx="853398" cy="523220"/>
          </a:xfrm>
          <a:prstGeom prst="rect">
            <a:avLst/>
          </a:prstGeom>
          <a:noFill/>
        </p:spPr>
        <p:txBody>
          <a:bodyPr wrap="square" rtlCol="0">
            <a:spAutoFit/>
          </a:bodyPr>
          <a:lstStyle/>
          <a:p>
            <a:pPr algn="ctr"/>
            <a:r>
              <a:rPr lang="fr-FR" sz="1400" b="1" dirty="0"/>
              <a:t>Valeur fix</a:t>
            </a:r>
          </a:p>
        </p:txBody>
      </p:sp>
    </p:spTree>
    <p:extLst>
      <p:ext uri="{BB962C8B-B14F-4D97-AF65-F5344CB8AC3E}">
        <p14:creationId xmlns:p14="http://schemas.microsoft.com/office/powerpoint/2010/main" val="3326793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09B286D-1286-482A-B49B-635FDDAFE3D3}"/>
              </a:ext>
            </a:extLst>
          </p:cNvPr>
          <p:cNvSpPr>
            <a:spLocks noGrp="1"/>
          </p:cNvSpPr>
          <p:nvPr>
            <p:ph type="dt" sz="half" idx="10"/>
          </p:nvPr>
        </p:nvSpPr>
        <p:spPr>
          <a:xfrm>
            <a:off x="9626599" y="6343650"/>
            <a:ext cx="1124527"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426DDDF9-E2CA-4D24-8640-0BC1D120D816}"/>
              </a:ext>
            </a:extLst>
          </p:cNvPr>
          <p:cNvSpPr>
            <a:spLocks noGrp="1"/>
          </p:cNvSpPr>
          <p:nvPr>
            <p:ph type="ftr" sz="quarter" idx="11"/>
          </p:nvPr>
        </p:nvSpPr>
        <p:spPr/>
        <p:txBody>
          <a:bodyPr/>
          <a:lstStyle/>
          <a:p>
            <a:r>
              <a:rPr lang="fr-FR" b="1" dirty="0"/>
              <a:t>Base de données numériques</a:t>
            </a:r>
          </a:p>
        </p:txBody>
      </p:sp>
      <p:sp>
        <p:nvSpPr>
          <p:cNvPr id="4" name="Espace réservé du numéro de diapositive 3">
            <a:extLst>
              <a:ext uri="{FF2B5EF4-FFF2-40B4-BE49-F238E27FC236}">
                <a16:creationId xmlns:a16="http://schemas.microsoft.com/office/drawing/2014/main" id="{F386E3B3-3631-4D40-BC15-9A99C8C14475}"/>
              </a:ext>
            </a:extLst>
          </p:cNvPr>
          <p:cNvSpPr>
            <a:spLocks noGrp="1"/>
          </p:cNvSpPr>
          <p:nvPr>
            <p:ph type="sldNum" sz="quarter" idx="12"/>
          </p:nvPr>
        </p:nvSpPr>
        <p:spPr/>
        <p:txBody>
          <a:bodyPr/>
          <a:lstStyle/>
          <a:p>
            <a:fld id="{0CBC77A0-1F4E-42FF-9FFC-F45C3A64AF90}" type="slidenum">
              <a:rPr lang="fr-FR" smtClean="0"/>
              <a:t>23</a:t>
            </a:fld>
            <a:endParaRPr lang="fr-FR"/>
          </a:p>
        </p:txBody>
      </p:sp>
      <p:sp>
        <p:nvSpPr>
          <p:cNvPr id="5" name="Titre 12">
            <a:extLst>
              <a:ext uri="{FF2B5EF4-FFF2-40B4-BE49-F238E27FC236}">
                <a16:creationId xmlns:a16="http://schemas.microsoft.com/office/drawing/2014/main" id="{2069FC2F-8475-4DE4-8701-9D5A28FFA8A8}"/>
              </a:ext>
            </a:extLst>
          </p:cNvPr>
          <p:cNvSpPr txBox="1">
            <a:spLocks/>
          </p:cNvSpPr>
          <p:nvPr/>
        </p:nvSpPr>
        <p:spPr>
          <a:xfrm>
            <a:off x="346487" y="96986"/>
            <a:ext cx="10474357" cy="458600"/>
          </a:xfrm>
          <a:prstGeom prst="rect">
            <a:avLst/>
          </a:prstGeom>
        </p:spPr>
        <p:txBody>
          <a:bodyPr>
            <a:normAutofit lnSpcReduction="10000"/>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Génération des paramètres de la structure</a:t>
            </a:r>
          </a:p>
        </p:txBody>
      </p:sp>
      <p:sp>
        <p:nvSpPr>
          <p:cNvPr id="6" name="Espace réservé du contenu 6">
            <a:extLst>
              <a:ext uri="{FF2B5EF4-FFF2-40B4-BE49-F238E27FC236}">
                <a16:creationId xmlns:a16="http://schemas.microsoft.com/office/drawing/2014/main" id="{316352AA-F88A-425C-96AC-46ECECDD2B66}"/>
              </a:ext>
            </a:extLst>
          </p:cNvPr>
          <p:cNvSpPr txBox="1">
            <a:spLocks/>
          </p:cNvSpPr>
          <p:nvPr/>
        </p:nvSpPr>
        <p:spPr>
          <a:xfrm>
            <a:off x="346487" y="555586"/>
            <a:ext cx="10778426" cy="362138"/>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fr-FR" sz="1600" b="1" dirty="0"/>
              <a:t>Le nombre de combinaison de la structure est 10 possibilités avec une seule position d’encastrement </a:t>
            </a:r>
            <a:endParaRPr lang="fr-FR" sz="1600" dirty="0"/>
          </a:p>
          <a:p>
            <a:pPr marL="266700" lvl="2" indent="0">
              <a:lnSpc>
                <a:spcPct val="80000"/>
              </a:lnSpc>
              <a:spcBef>
                <a:spcPts val="500"/>
              </a:spcBef>
              <a:buSzPct val="90000"/>
              <a:buNone/>
            </a:pPr>
            <a:endParaRPr lang="fr-FR" dirty="0"/>
          </a:p>
        </p:txBody>
      </p:sp>
      <p:sp>
        <p:nvSpPr>
          <p:cNvPr id="10" name="Rectangle 9">
            <a:extLst>
              <a:ext uri="{FF2B5EF4-FFF2-40B4-BE49-F238E27FC236}">
                <a16:creationId xmlns:a16="http://schemas.microsoft.com/office/drawing/2014/main" id="{C1C549DA-335A-7D0A-A289-3CD64CB0C67C}"/>
              </a:ext>
            </a:extLst>
          </p:cNvPr>
          <p:cNvSpPr/>
          <p:nvPr/>
        </p:nvSpPr>
        <p:spPr>
          <a:xfrm>
            <a:off x="1930144" y="1242144"/>
            <a:ext cx="3805556" cy="2935961"/>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11" name="Oval 10" descr="Output&#10;">
            <a:extLst>
              <a:ext uri="{FF2B5EF4-FFF2-40B4-BE49-F238E27FC236}">
                <a16:creationId xmlns:a16="http://schemas.microsoft.com/office/drawing/2014/main" id="{23311D9B-8E91-CCC6-4A08-7178BB74DB10}"/>
              </a:ext>
              <a:ext uri="{C183D7F6-B498-43B3-948B-1728B52AA6E4}">
                <adec:decorative xmlns:adec="http://schemas.microsoft.com/office/drawing/2017/decorative" val="0"/>
              </a:ext>
            </a:extLst>
          </p:cNvPr>
          <p:cNvSpPr/>
          <p:nvPr/>
        </p:nvSpPr>
        <p:spPr>
          <a:xfrm>
            <a:off x="346487" y="2124466"/>
            <a:ext cx="1187041" cy="103387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12" name="TextBox 11">
            <a:extLst>
              <a:ext uri="{FF2B5EF4-FFF2-40B4-BE49-F238E27FC236}">
                <a16:creationId xmlns:a16="http://schemas.microsoft.com/office/drawing/2014/main" id="{3532B79F-4173-256B-9336-71457FBAC384}"/>
              </a:ext>
            </a:extLst>
          </p:cNvPr>
          <p:cNvSpPr txBox="1"/>
          <p:nvPr/>
        </p:nvSpPr>
        <p:spPr>
          <a:xfrm>
            <a:off x="432752" y="2272072"/>
            <a:ext cx="1000142" cy="738664"/>
          </a:xfrm>
          <a:prstGeom prst="rect">
            <a:avLst/>
          </a:prstGeom>
          <a:noFill/>
        </p:spPr>
        <p:txBody>
          <a:bodyPr wrap="square" rtlCol="0">
            <a:spAutoFit/>
          </a:bodyPr>
          <a:lstStyle/>
          <a:p>
            <a:pPr algn="ctr"/>
            <a:r>
              <a:rPr lang="fr-FR" sz="1400" b="1" dirty="0"/>
              <a:t>Dépend l’un de l’autre</a:t>
            </a:r>
          </a:p>
        </p:txBody>
      </p:sp>
      <p:graphicFrame>
        <p:nvGraphicFramePr>
          <p:cNvPr id="14" name="Table 13">
            <a:extLst>
              <a:ext uri="{FF2B5EF4-FFF2-40B4-BE49-F238E27FC236}">
                <a16:creationId xmlns:a16="http://schemas.microsoft.com/office/drawing/2014/main" id="{A9A7094D-5C03-F889-81E9-0111636E64D2}"/>
              </a:ext>
            </a:extLst>
          </p:cNvPr>
          <p:cNvGraphicFramePr>
            <a:graphicFrameLocks noGrp="1"/>
          </p:cNvGraphicFramePr>
          <p:nvPr>
            <p:extLst>
              <p:ext uri="{D42A27DB-BD31-4B8C-83A1-F6EECF244321}">
                <p14:modId xmlns:p14="http://schemas.microsoft.com/office/powerpoint/2010/main" val="3220336948"/>
              </p:ext>
            </p:extLst>
          </p:nvPr>
        </p:nvGraphicFramePr>
        <p:xfrm>
          <a:off x="2183363" y="975307"/>
          <a:ext cx="9790462" cy="5294281"/>
        </p:xfrm>
        <a:graphic>
          <a:graphicData uri="http://schemas.openxmlformats.org/drawingml/2006/table">
            <a:tbl>
              <a:tblPr/>
              <a:tblGrid>
                <a:gridCol w="3567112">
                  <a:extLst>
                    <a:ext uri="{9D8B030D-6E8A-4147-A177-3AD203B41FA5}">
                      <a16:colId xmlns:a16="http://schemas.microsoft.com/office/drawing/2014/main" val="3752542142"/>
                    </a:ext>
                  </a:extLst>
                </a:gridCol>
                <a:gridCol w="803275">
                  <a:extLst>
                    <a:ext uri="{9D8B030D-6E8A-4147-A177-3AD203B41FA5}">
                      <a16:colId xmlns:a16="http://schemas.microsoft.com/office/drawing/2014/main" val="4146768195"/>
                    </a:ext>
                  </a:extLst>
                </a:gridCol>
                <a:gridCol w="531813">
                  <a:extLst>
                    <a:ext uri="{9D8B030D-6E8A-4147-A177-3AD203B41FA5}">
                      <a16:colId xmlns:a16="http://schemas.microsoft.com/office/drawing/2014/main" val="3061676566"/>
                    </a:ext>
                  </a:extLst>
                </a:gridCol>
                <a:gridCol w="2978150">
                  <a:extLst>
                    <a:ext uri="{9D8B030D-6E8A-4147-A177-3AD203B41FA5}">
                      <a16:colId xmlns:a16="http://schemas.microsoft.com/office/drawing/2014/main" val="2636203569"/>
                    </a:ext>
                  </a:extLst>
                </a:gridCol>
                <a:gridCol w="1910112">
                  <a:extLst>
                    <a:ext uri="{9D8B030D-6E8A-4147-A177-3AD203B41FA5}">
                      <a16:colId xmlns:a16="http://schemas.microsoft.com/office/drawing/2014/main" val="1160412077"/>
                    </a:ext>
                  </a:extLst>
                </a:gridCol>
              </a:tblGrid>
              <a:tr h="276991">
                <a:tc>
                  <a:txBody>
                    <a:bodyPr/>
                    <a:lstStyle/>
                    <a:p>
                      <a:pPr algn="ctr" fontAlgn="ctr">
                        <a:buNone/>
                      </a:pPr>
                      <a:r>
                        <a:rPr lang="fr-FR" sz="1300" b="1" i="0" u="none" strike="noStrike" dirty="0">
                          <a:solidFill>
                            <a:srgbClr val="000000"/>
                          </a:solidFill>
                          <a:effectLst/>
                          <a:latin typeface="+mn-lt"/>
                        </a:rPr>
                        <a:t>Paramètre</a:t>
                      </a:r>
                      <a:endParaRPr lang="en-US" sz="1300" b="1"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1" i="0" u="none" strike="noStrike">
                          <a:solidFill>
                            <a:srgbClr val="000000"/>
                          </a:solidFill>
                          <a:effectLst/>
                          <a:latin typeface="+mn-lt"/>
                        </a:rPr>
                        <a:t>Symbole</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1" i="0" u="none" strike="noStrike">
                          <a:solidFill>
                            <a:srgbClr val="000000"/>
                          </a:solidFill>
                          <a:effectLst/>
                          <a:latin typeface="+mn-lt"/>
                        </a:rPr>
                        <a:t>Unité</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1" i="0" u="none" strike="noStrike">
                          <a:solidFill>
                            <a:srgbClr val="000000"/>
                          </a:solidFill>
                          <a:effectLst/>
                          <a:latin typeface="+mn-lt"/>
                        </a:rPr>
                        <a:t>Borne</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1" i="0" u="none" strike="noStrike">
                          <a:solidFill>
                            <a:srgbClr val="000000"/>
                          </a:solidFill>
                          <a:effectLst/>
                          <a:latin typeface="+mn-lt"/>
                        </a:rPr>
                        <a:t>Formule / règle</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113094"/>
                  </a:ext>
                </a:extLst>
              </a:tr>
              <a:tr h="276991">
                <a:tc>
                  <a:txBody>
                    <a:bodyPr/>
                    <a:lstStyle/>
                    <a:p>
                      <a:pPr algn="ctr" fontAlgn="ctr">
                        <a:buNone/>
                      </a:pPr>
                      <a:r>
                        <a:rPr lang="fr-FR" sz="1300" b="1" i="0" u="none" strike="noStrike" dirty="0">
                          <a:solidFill>
                            <a:srgbClr val="000000"/>
                          </a:solidFill>
                          <a:effectLst/>
                          <a:latin typeface="+mn-lt"/>
                        </a:rPr>
                        <a:t>Diamètre de la colonne circulaire</a:t>
                      </a:r>
                      <a:endParaRPr lang="en-US" sz="1300" b="1"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err="1">
                          <a:solidFill>
                            <a:srgbClr val="000000"/>
                          </a:solidFill>
                          <a:effectLst/>
                          <a:latin typeface="+mn-lt"/>
                        </a:rPr>
                        <a:t>dCol</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[0.5 - 1]</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Avec un pas de 0.1</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5378660"/>
                  </a:ext>
                </a:extLst>
              </a:tr>
              <a:tr h="276991">
                <a:tc>
                  <a:txBody>
                    <a:bodyPr/>
                    <a:lstStyle/>
                    <a:p>
                      <a:pPr algn="ctr" fontAlgn="ctr">
                        <a:buNone/>
                      </a:pPr>
                      <a:r>
                        <a:rPr lang="fr-FR" sz="1300" b="1" i="0" u="none" strike="noStrike" dirty="0">
                          <a:solidFill>
                            <a:srgbClr val="000000"/>
                          </a:solidFill>
                          <a:effectLst/>
                          <a:latin typeface="+mn-lt"/>
                        </a:rPr>
                        <a:t>Hauteur de la colonne</a:t>
                      </a:r>
                      <a:endParaRPr lang="en-US" sz="1300" b="1"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err="1">
                          <a:solidFill>
                            <a:srgbClr val="000000"/>
                          </a:solidFill>
                          <a:effectLst/>
                          <a:latin typeface="+mn-lt"/>
                        </a:rPr>
                        <a:t>Hcol</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[8 - 11]</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Avec un pas de 1</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1082866"/>
                  </a:ext>
                </a:extLst>
              </a:tr>
              <a:tr h="276991">
                <a:tc>
                  <a:txBody>
                    <a:bodyPr/>
                    <a:lstStyle/>
                    <a:p>
                      <a:pPr algn="ctr" fontAlgn="ctr">
                        <a:buNone/>
                      </a:pPr>
                      <a:r>
                        <a:rPr lang="fr-FR" sz="1300" b="1" i="0" u="none" strike="noStrike">
                          <a:solidFill>
                            <a:srgbClr val="000000"/>
                          </a:solidFill>
                          <a:effectLst/>
                          <a:latin typeface="+mn-lt"/>
                        </a:rPr>
                        <a:t>Longueur du tablier</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deckL</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m</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[8 - 14]</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Avec un pas de 2</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7735797"/>
                  </a:ext>
                </a:extLst>
              </a:tr>
              <a:tr h="276991">
                <a:tc>
                  <a:txBody>
                    <a:bodyPr/>
                    <a:lstStyle/>
                    <a:p>
                      <a:pPr algn="ctr" fontAlgn="ctr">
                        <a:buNone/>
                      </a:pPr>
                      <a:r>
                        <a:rPr lang="fr-FR" sz="1300" b="1" i="0" u="none" strike="noStrike">
                          <a:solidFill>
                            <a:srgbClr val="000000"/>
                          </a:solidFill>
                          <a:effectLst/>
                          <a:latin typeface="+mn-lt"/>
                        </a:rPr>
                        <a:t>Largeur du tablier</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deckW</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[10 - 14]</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Avec un pas de 2</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539160"/>
                  </a:ext>
                </a:extLst>
              </a:tr>
              <a:tr h="276991">
                <a:tc>
                  <a:txBody>
                    <a:bodyPr/>
                    <a:lstStyle/>
                    <a:p>
                      <a:pPr algn="ctr" fontAlgn="ctr">
                        <a:buNone/>
                      </a:pPr>
                      <a:r>
                        <a:rPr lang="fr-FR" sz="1300" b="1" i="0" u="none" strike="noStrike">
                          <a:solidFill>
                            <a:srgbClr val="000000"/>
                          </a:solidFill>
                          <a:effectLst/>
                          <a:latin typeface="+mn-lt"/>
                        </a:rPr>
                        <a:t>Épaisseur du tablier</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deckT</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{0.6 ; 0.8 ; 0.9 ; 1 ; 1.2}</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Dépend de deck L et W</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8991000"/>
                  </a:ext>
                </a:extLst>
              </a:tr>
              <a:tr h="276991">
                <a:tc>
                  <a:txBody>
                    <a:bodyPr/>
                    <a:lstStyle/>
                    <a:p>
                      <a:pPr algn="ctr" fontAlgn="ctr">
                        <a:buNone/>
                      </a:pPr>
                      <a:r>
                        <a:rPr lang="fr-FR" sz="1300" b="1" i="0" u="none" strike="noStrike">
                          <a:solidFill>
                            <a:srgbClr val="000000"/>
                          </a:solidFill>
                          <a:effectLst/>
                          <a:latin typeface="+mn-lt"/>
                        </a:rPr>
                        <a:t>Longueur de la semelle</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L</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{2.7 ; 3.6 ; 5.4}</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Standard</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0195329"/>
                  </a:ext>
                </a:extLst>
              </a:tr>
              <a:tr h="314762">
                <a:tc>
                  <a:txBody>
                    <a:bodyPr/>
                    <a:lstStyle/>
                    <a:p>
                      <a:pPr algn="ctr" fontAlgn="ctr">
                        <a:buNone/>
                      </a:pPr>
                      <a:r>
                        <a:rPr lang="fr-FR" sz="1300" b="1" i="0" u="none" strike="noStrike">
                          <a:solidFill>
                            <a:srgbClr val="000000"/>
                          </a:solidFill>
                          <a:effectLst/>
                          <a:latin typeface="+mn-lt"/>
                        </a:rPr>
                        <a:t>Largeur de la semelle</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B</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{2.7 ; 3.6 ; 5.4}</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Standard</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428983"/>
                  </a:ext>
                </a:extLst>
              </a:tr>
              <a:tr h="314762">
                <a:tc>
                  <a:txBody>
                    <a:bodyPr/>
                    <a:lstStyle/>
                    <a:p>
                      <a:pPr algn="ctr" fontAlgn="ctr">
                        <a:buNone/>
                      </a:pPr>
                      <a:r>
                        <a:rPr lang="fr-FR" sz="1300" b="1" i="0" u="none" strike="noStrike">
                          <a:solidFill>
                            <a:srgbClr val="000000"/>
                          </a:solidFill>
                          <a:effectLst/>
                          <a:latin typeface="+mn-lt"/>
                        </a:rPr>
                        <a:t>Hauteur de la semelle</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Hfoot</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{1 ; 1.5 ; 2}</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Standard</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0674388"/>
                  </a:ext>
                </a:extLst>
              </a:tr>
              <a:tr h="381118">
                <a:tc>
                  <a:txBody>
                    <a:bodyPr/>
                    <a:lstStyle/>
                    <a:p>
                      <a:pPr algn="ctr" fontAlgn="ctr">
                        <a:buNone/>
                      </a:pPr>
                      <a:r>
                        <a:rPr lang="fr-FR" sz="1300" b="1" i="0" u="none" strike="noStrike" dirty="0">
                          <a:solidFill>
                            <a:srgbClr val="000000"/>
                          </a:solidFill>
                          <a:effectLst/>
                          <a:latin typeface="+mn-lt"/>
                        </a:rPr>
                        <a:t>Masse du tablier</a:t>
                      </a:r>
                      <a:endParaRPr lang="en-US" sz="1300" b="1"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Mdeck</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kg</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{120 ; 180 ; 240 ; 315 ; 378 ; 420 ; 588}</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Standard</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5788665"/>
                  </a:ext>
                </a:extLst>
              </a:tr>
              <a:tr h="276991">
                <a:tc>
                  <a:txBody>
                    <a:bodyPr/>
                    <a:lstStyle/>
                    <a:p>
                      <a:pPr algn="ctr" fontAlgn="ctr">
                        <a:buNone/>
                      </a:pPr>
                      <a:r>
                        <a:rPr lang="fr-FR" sz="1300" b="1" i="0" u="none" strike="noStrike">
                          <a:solidFill>
                            <a:srgbClr val="000000"/>
                          </a:solidFill>
                          <a:effectLst/>
                          <a:latin typeface="+mn-lt"/>
                        </a:rPr>
                        <a:t>Masse de la semelle</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Mfoot</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Kg</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{18225 ; 48600 ; 145800}</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Standard</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0507728"/>
                  </a:ext>
                </a:extLst>
              </a:tr>
              <a:tr h="276991">
                <a:tc>
                  <a:txBody>
                    <a:bodyPr/>
                    <a:lstStyle/>
                    <a:p>
                      <a:pPr algn="ctr" fontAlgn="ctr">
                        <a:buNone/>
                      </a:pPr>
                      <a:r>
                        <a:rPr lang="fr-FR" sz="1300" b="1" i="0" u="none" strike="noStrike" dirty="0">
                          <a:solidFill>
                            <a:srgbClr val="000000"/>
                          </a:solidFill>
                          <a:effectLst/>
                          <a:latin typeface="+mn-lt"/>
                        </a:rPr>
                        <a:t>Aire de la colonne</a:t>
                      </a:r>
                      <a:endParaRPr lang="en-US" sz="1300" b="1"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A</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m²</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Calculé</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A = πd²/4</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870119"/>
                  </a:ext>
                </a:extLst>
              </a:tr>
              <a:tr h="276991">
                <a:tc>
                  <a:txBody>
                    <a:bodyPr/>
                    <a:lstStyle/>
                    <a:p>
                      <a:pPr algn="ctr" fontAlgn="ctr">
                        <a:buNone/>
                      </a:pPr>
                      <a:r>
                        <a:rPr lang="fr-FR" sz="1300" b="1" i="0" u="none" strike="noStrike">
                          <a:solidFill>
                            <a:srgbClr val="000000"/>
                          </a:solidFill>
                          <a:effectLst/>
                          <a:latin typeface="+mn-lt"/>
                        </a:rPr>
                        <a:t>Inertie de la colonne</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I</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m⁴</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Calculé</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I = πd⁴/64</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5913505"/>
                  </a:ext>
                </a:extLst>
              </a:tr>
              <a:tr h="276991">
                <a:tc>
                  <a:txBody>
                    <a:bodyPr/>
                    <a:lstStyle/>
                    <a:p>
                      <a:pPr algn="ctr" fontAlgn="ctr">
                        <a:buNone/>
                      </a:pPr>
                      <a:r>
                        <a:rPr lang="fr-FR" sz="1300" b="1" i="0" u="none" strike="noStrike">
                          <a:solidFill>
                            <a:srgbClr val="000000"/>
                          </a:solidFill>
                          <a:effectLst/>
                          <a:latin typeface="+mn-lt"/>
                        </a:rPr>
                        <a:t>Moment d’inertie du tablier</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Ideck</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Kg·m²</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Calculé</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err="1">
                          <a:solidFill>
                            <a:srgbClr val="000000"/>
                          </a:solidFill>
                          <a:effectLst/>
                          <a:latin typeface="+mn-lt"/>
                        </a:rPr>
                        <a:t>Mdeck</a:t>
                      </a:r>
                      <a:r>
                        <a:rPr lang="fr-FR" sz="1300" b="0" i="0" u="none" strike="noStrike" dirty="0">
                          <a:solidFill>
                            <a:srgbClr val="000000"/>
                          </a:solidFill>
                          <a:effectLst/>
                          <a:latin typeface="+mn-lt"/>
                        </a:rPr>
                        <a:t> × (</a:t>
                      </a:r>
                      <a:r>
                        <a:rPr lang="fr-FR" sz="1300" b="0" i="0" u="none" strike="noStrike" dirty="0" err="1">
                          <a:solidFill>
                            <a:srgbClr val="000000"/>
                          </a:solidFill>
                          <a:effectLst/>
                          <a:latin typeface="+mn-lt"/>
                        </a:rPr>
                        <a:t>deckW</a:t>
                      </a:r>
                      <a:r>
                        <a:rPr lang="fr-FR" sz="1300" b="0" i="0" u="none" strike="noStrike" dirty="0">
                          <a:solidFill>
                            <a:srgbClr val="000000"/>
                          </a:solidFill>
                          <a:effectLst/>
                          <a:latin typeface="+mn-lt"/>
                        </a:rPr>
                        <a:t>/2) ².</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8368564"/>
                  </a:ext>
                </a:extLst>
              </a:tr>
              <a:tr h="276991">
                <a:tc>
                  <a:txBody>
                    <a:bodyPr/>
                    <a:lstStyle/>
                    <a:p>
                      <a:pPr algn="ctr" fontAlgn="ctr">
                        <a:buNone/>
                      </a:pPr>
                      <a:r>
                        <a:rPr lang="fr-FR" sz="1300" b="1" i="0" u="none" strike="noStrike">
                          <a:solidFill>
                            <a:srgbClr val="000000"/>
                          </a:solidFill>
                          <a:effectLst/>
                          <a:latin typeface="+mn-lt"/>
                        </a:rPr>
                        <a:t>Moment d’inertie de la semelle</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Ifoot</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Kg·m²</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Calculé</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err="1">
                          <a:solidFill>
                            <a:srgbClr val="000000"/>
                          </a:solidFill>
                          <a:effectLst/>
                          <a:latin typeface="+mn-lt"/>
                        </a:rPr>
                        <a:t>Mfoot</a:t>
                      </a:r>
                      <a:r>
                        <a:rPr lang="fr-FR" sz="1300" b="0" i="0" u="none" strike="noStrike" dirty="0">
                          <a:solidFill>
                            <a:srgbClr val="000000"/>
                          </a:solidFill>
                          <a:effectLst/>
                          <a:latin typeface="+mn-lt"/>
                        </a:rPr>
                        <a:t> × (B/2) ².</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9033357"/>
                  </a:ext>
                </a:extLst>
              </a:tr>
              <a:tr h="276991">
                <a:tc>
                  <a:txBody>
                    <a:bodyPr/>
                    <a:lstStyle/>
                    <a:p>
                      <a:pPr algn="ctr" fontAlgn="ctr">
                        <a:buNone/>
                      </a:pPr>
                      <a:r>
                        <a:rPr lang="fr-FR" sz="1300" b="1" i="0" u="none" strike="noStrike">
                          <a:solidFill>
                            <a:srgbClr val="000000"/>
                          </a:solidFill>
                          <a:effectLst/>
                          <a:latin typeface="+mn-lt"/>
                        </a:rPr>
                        <a:t>Position du cdg de la semelle</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Hfootcg</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Calculé</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err="1">
                          <a:solidFill>
                            <a:srgbClr val="000000"/>
                          </a:solidFill>
                          <a:effectLst/>
                          <a:latin typeface="+mn-lt"/>
                        </a:rPr>
                        <a:t>Hfoot</a:t>
                      </a:r>
                      <a:r>
                        <a:rPr lang="fr-FR" sz="1300" b="0" i="0" u="none" strike="noStrike" dirty="0">
                          <a:solidFill>
                            <a:srgbClr val="000000"/>
                          </a:solidFill>
                          <a:effectLst/>
                          <a:latin typeface="+mn-lt"/>
                        </a:rPr>
                        <a:t> / 2</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14617027"/>
                  </a:ext>
                </a:extLst>
              </a:tr>
              <a:tr h="276991">
                <a:tc>
                  <a:txBody>
                    <a:bodyPr/>
                    <a:lstStyle/>
                    <a:p>
                      <a:pPr algn="ctr" fontAlgn="ctr">
                        <a:buNone/>
                      </a:pPr>
                      <a:r>
                        <a:rPr lang="fr-FR" sz="1300" b="1" i="0" u="none" strike="noStrike">
                          <a:solidFill>
                            <a:srgbClr val="000000"/>
                          </a:solidFill>
                          <a:effectLst/>
                          <a:latin typeface="+mn-lt"/>
                        </a:rPr>
                        <a:t>Position du cdg du tablier</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Hdeckcg</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Calculé</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err="1">
                          <a:solidFill>
                            <a:srgbClr val="000000"/>
                          </a:solidFill>
                          <a:effectLst/>
                          <a:latin typeface="+mn-lt"/>
                        </a:rPr>
                        <a:t>Hfoot</a:t>
                      </a:r>
                      <a:r>
                        <a:rPr lang="fr-FR" sz="1300" b="0" i="0" u="none" strike="noStrike" dirty="0">
                          <a:solidFill>
                            <a:srgbClr val="000000"/>
                          </a:solidFill>
                          <a:effectLst/>
                          <a:latin typeface="+mn-lt"/>
                        </a:rPr>
                        <a:t> + </a:t>
                      </a:r>
                      <a:r>
                        <a:rPr lang="fr-FR" sz="1300" b="0" i="0" u="none" strike="noStrike" dirty="0" err="1">
                          <a:solidFill>
                            <a:srgbClr val="000000"/>
                          </a:solidFill>
                          <a:effectLst/>
                          <a:latin typeface="+mn-lt"/>
                        </a:rPr>
                        <a:t>Hcol</a:t>
                      </a:r>
                      <a:r>
                        <a:rPr lang="fr-FR" sz="1300" b="0" i="0" u="none" strike="noStrike" dirty="0">
                          <a:solidFill>
                            <a:srgbClr val="000000"/>
                          </a:solidFill>
                          <a:effectLst/>
                          <a:latin typeface="+mn-lt"/>
                        </a:rPr>
                        <a:t> + </a:t>
                      </a:r>
                      <a:r>
                        <a:rPr lang="fr-FR" sz="1300" b="0" i="0" u="none" strike="noStrike" dirty="0" err="1">
                          <a:solidFill>
                            <a:srgbClr val="000000"/>
                          </a:solidFill>
                          <a:effectLst/>
                          <a:latin typeface="+mn-lt"/>
                        </a:rPr>
                        <a:t>deckT</a:t>
                      </a:r>
                      <a:r>
                        <a:rPr lang="fr-FR" sz="1300" b="0" i="0" u="none" strike="noStrike" dirty="0">
                          <a:solidFill>
                            <a:srgbClr val="000000"/>
                          </a:solidFill>
                          <a:effectLst/>
                          <a:latin typeface="+mn-lt"/>
                        </a:rPr>
                        <a:t> / 2</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188209"/>
                  </a:ext>
                </a:extLst>
              </a:tr>
              <a:tr h="276991">
                <a:tc>
                  <a:txBody>
                    <a:bodyPr/>
                    <a:lstStyle/>
                    <a:p>
                      <a:pPr algn="ctr" fontAlgn="ctr">
                        <a:buNone/>
                      </a:pPr>
                      <a:r>
                        <a:rPr lang="fr-FR" sz="1300" b="1" i="0" u="none" strike="noStrike">
                          <a:solidFill>
                            <a:srgbClr val="000000"/>
                          </a:solidFill>
                          <a:effectLst/>
                          <a:latin typeface="+mn-lt"/>
                        </a:rPr>
                        <a:t>Profondeur d’encastrement de la semelle</a:t>
                      </a:r>
                      <a:endParaRPr lang="en-US" sz="1300" b="1"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Df</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m</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a:solidFill>
                            <a:srgbClr val="000000"/>
                          </a:solidFill>
                          <a:effectLst/>
                          <a:latin typeface="+mn-lt"/>
                        </a:rPr>
                        <a:t>0</a:t>
                      </a:r>
                      <a:endParaRPr lang="en-US" sz="1300" b="0" i="0" u="none" strike="noStrike">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buNone/>
                      </a:pPr>
                      <a:r>
                        <a:rPr lang="fr-FR" sz="1300" b="0" i="0" u="none" strike="noStrike" dirty="0">
                          <a:solidFill>
                            <a:srgbClr val="000000"/>
                          </a:solidFill>
                          <a:effectLst/>
                          <a:latin typeface="+mn-lt"/>
                        </a:rPr>
                        <a:t>Fixée de niveaux 0 </a:t>
                      </a:r>
                      <a:endParaRPr lang="en-US" sz="1300" b="0" i="0" u="none" strike="noStrike" dirty="0">
                        <a:solidFill>
                          <a:srgbClr val="000000"/>
                        </a:solidFill>
                        <a:effectLst/>
                        <a:latin typeface="+mn-lt"/>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710004"/>
                  </a:ext>
                </a:extLst>
              </a:tr>
            </a:tbl>
          </a:graphicData>
        </a:graphic>
      </p:graphicFrame>
      <p:sp>
        <p:nvSpPr>
          <p:cNvPr id="15" name="Rectangle 14">
            <a:extLst>
              <a:ext uri="{FF2B5EF4-FFF2-40B4-BE49-F238E27FC236}">
                <a16:creationId xmlns:a16="http://schemas.microsoft.com/office/drawing/2014/main" id="{DD623DDC-D66B-53E9-01C7-7F893B135F59}"/>
              </a:ext>
            </a:extLst>
          </p:cNvPr>
          <p:cNvSpPr/>
          <p:nvPr/>
        </p:nvSpPr>
        <p:spPr>
          <a:xfrm>
            <a:off x="1930144" y="4253642"/>
            <a:ext cx="3805556" cy="2015946"/>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16" name="Oval 15" descr="Output&#10;">
            <a:extLst>
              <a:ext uri="{FF2B5EF4-FFF2-40B4-BE49-F238E27FC236}">
                <a16:creationId xmlns:a16="http://schemas.microsoft.com/office/drawing/2014/main" id="{10D3ECDA-52D3-A00B-7DEB-730C13ACB199}"/>
              </a:ext>
              <a:ext uri="{C183D7F6-B498-43B3-948B-1728B52AA6E4}">
                <adec:decorative xmlns:adec="http://schemas.microsoft.com/office/drawing/2017/decorative" val="0"/>
              </a:ext>
            </a:extLst>
          </p:cNvPr>
          <p:cNvSpPr/>
          <p:nvPr/>
        </p:nvSpPr>
        <p:spPr>
          <a:xfrm>
            <a:off x="346487" y="4437619"/>
            <a:ext cx="1187041" cy="103387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17" name="TextBox 16">
            <a:extLst>
              <a:ext uri="{FF2B5EF4-FFF2-40B4-BE49-F238E27FC236}">
                <a16:creationId xmlns:a16="http://schemas.microsoft.com/office/drawing/2014/main" id="{A346BDDD-61AA-15B1-F7F9-735651F8A465}"/>
              </a:ext>
            </a:extLst>
          </p:cNvPr>
          <p:cNvSpPr txBox="1"/>
          <p:nvPr/>
        </p:nvSpPr>
        <p:spPr>
          <a:xfrm>
            <a:off x="432752" y="4585225"/>
            <a:ext cx="1000142" cy="523220"/>
          </a:xfrm>
          <a:prstGeom prst="rect">
            <a:avLst/>
          </a:prstGeom>
          <a:noFill/>
        </p:spPr>
        <p:txBody>
          <a:bodyPr wrap="square" rtlCol="0">
            <a:spAutoFit/>
          </a:bodyPr>
          <a:lstStyle/>
          <a:p>
            <a:pPr algn="ctr"/>
            <a:r>
              <a:rPr lang="fr-FR" sz="1400" b="1" dirty="0"/>
              <a:t>Calculé ou fixé</a:t>
            </a:r>
          </a:p>
        </p:txBody>
      </p:sp>
    </p:spTree>
    <p:extLst>
      <p:ext uri="{BB962C8B-B14F-4D97-AF65-F5344CB8AC3E}">
        <p14:creationId xmlns:p14="http://schemas.microsoft.com/office/powerpoint/2010/main" val="78670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09B286D-1286-482A-B49B-635FDDAFE3D3}"/>
              </a:ext>
            </a:extLst>
          </p:cNvPr>
          <p:cNvSpPr>
            <a:spLocks noGrp="1"/>
          </p:cNvSpPr>
          <p:nvPr>
            <p:ph type="dt" sz="half" idx="10"/>
          </p:nvPr>
        </p:nvSpPr>
        <p:spPr>
          <a:xfrm>
            <a:off x="9626600" y="6343650"/>
            <a:ext cx="1111038"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426DDDF9-E2CA-4D24-8640-0BC1D120D816}"/>
              </a:ext>
            </a:extLst>
          </p:cNvPr>
          <p:cNvSpPr>
            <a:spLocks noGrp="1"/>
          </p:cNvSpPr>
          <p:nvPr>
            <p:ph type="ftr" sz="quarter" idx="11"/>
          </p:nvPr>
        </p:nvSpPr>
        <p:spPr/>
        <p:txBody>
          <a:bodyPr/>
          <a:lstStyle/>
          <a:p>
            <a:r>
              <a:rPr lang="fr-FR" b="1" dirty="0"/>
              <a:t>Base de données numériques</a:t>
            </a:r>
          </a:p>
        </p:txBody>
      </p:sp>
      <p:sp>
        <p:nvSpPr>
          <p:cNvPr id="4" name="Espace réservé du numéro de diapositive 3">
            <a:extLst>
              <a:ext uri="{FF2B5EF4-FFF2-40B4-BE49-F238E27FC236}">
                <a16:creationId xmlns:a16="http://schemas.microsoft.com/office/drawing/2014/main" id="{F386E3B3-3631-4D40-BC15-9A99C8C14475}"/>
              </a:ext>
            </a:extLst>
          </p:cNvPr>
          <p:cNvSpPr>
            <a:spLocks noGrp="1"/>
          </p:cNvSpPr>
          <p:nvPr>
            <p:ph type="sldNum" sz="quarter" idx="12"/>
          </p:nvPr>
        </p:nvSpPr>
        <p:spPr/>
        <p:txBody>
          <a:bodyPr/>
          <a:lstStyle/>
          <a:p>
            <a:fld id="{0CBC77A0-1F4E-42FF-9FFC-F45C3A64AF90}" type="slidenum">
              <a:rPr lang="fr-FR" smtClean="0"/>
              <a:t>24</a:t>
            </a:fld>
            <a:endParaRPr lang="fr-FR" dirty="0"/>
          </a:p>
        </p:txBody>
      </p:sp>
      <p:sp>
        <p:nvSpPr>
          <p:cNvPr id="5" name="Titre 12">
            <a:extLst>
              <a:ext uri="{FF2B5EF4-FFF2-40B4-BE49-F238E27FC236}">
                <a16:creationId xmlns:a16="http://schemas.microsoft.com/office/drawing/2014/main" id="{2069FC2F-8475-4DE4-8701-9D5A28FFA8A8}"/>
              </a:ext>
            </a:extLst>
          </p:cNvPr>
          <p:cNvSpPr txBox="1">
            <a:spLocks/>
          </p:cNvSpPr>
          <p:nvPr/>
        </p:nvSpPr>
        <p:spPr>
          <a:xfrm>
            <a:off x="263281" y="96986"/>
            <a:ext cx="10474357" cy="458600"/>
          </a:xfrm>
          <a:prstGeom prst="rect">
            <a:avLst/>
          </a:prstGeom>
        </p:spPr>
        <p:txBody>
          <a:bodyPr>
            <a:normAutofit lnSpcReduction="10000"/>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Génération des paramètres du chargement</a:t>
            </a:r>
          </a:p>
        </p:txBody>
      </p:sp>
      <p:sp>
        <p:nvSpPr>
          <p:cNvPr id="6" name="Espace réservé du contenu 6">
            <a:extLst>
              <a:ext uri="{FF2B5EF4-FFF2-40B4-BE49-F238E27FC236}">
                <a16:creationId xmlns:a16="http://schemas.microsoft.com/office/drawing/2014/main" id="{316352AA-F88A-425C-96AC-46ECECDD2B66}"/>
              </a:ext>
            </a:extLst>
          </p:cNvPr>
          <p:cNvSpPr txBox="1">
            <a:spLocks/>
          </p:cNvSpPr>
          <p:nvPr/>
        </p:nvSpPr>
        <p:spPr>
          <a:xfrm>
            <a:off x="679283" y="688871"/>
            <a:ext cx="10320051" cy="609702"/>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fr-FR" sz="1600" b="1" dirty="0"/>
              <a:t>Le chargement sismique est défini par deux paramètres principales : la fréquence dominante du signal et l’accélération maximale. </a:t>
            </a:r>
            <a:endParaRPr lang="fr-FR" sz="1600" dirty="0"/>
          </a:p>
          <a:p>
            <a:pPr marL="266700" lvl="2" indent="0">
              <a:lnSpc>
                <a:spcPct val="80000"/>
              </a:lnSpc>
              <a:spcBef>
                <a:spcPts val="500"/>
              </a:spcBef>
              <a:buSzPct val="90000"/>
              <a:buNone/>
            </a:pPr>
            <a:endParaRPr lang="fr-FR" dirty="0"/>
          </a:p>
        </p:txBody>
      </p:sp>
      <p:graphicFrame>
        <p:nvGraphicFramePr>
          <p:cNvPr id="8" name="Tableau 7">
            <a:extLst>
              <a:ext uri="{FF2B5EF4-FFF2-40B4-BE49-F238E27FC236}">
                <a16:creationId xmlns:a16="http://schemas.microsoft.com/office/drawing/2014/main" id="{69D998CF-3AEA-4D51-93D2-37E22E01C0B5}"/>
              </a:ext>
            </a:extLst>
          </p:cNvPr>
          <p:cNvGraphicFramePr>
            <a:graphicFrameLocks noGrp="1"/>
          </p:cNvGraphicFramePr>
          <p:nvPr/>
        </p:nvGraphicFramePr>
        <p:xfrm>
          <a:off x="1229184" y="1397651"/>
          <a:ext cx="9508454" cy="929914"/>
        </p:xfrm>
        <a:graphic>
          <a:graphicData uri="http://schemas.openxmlformats.org/drawingml/2006/table">
            <a:tbl>
              <a:tblPr firstRow="1" firstCol="1" bandRow="1"/>
              <a:tblGrid>
                <a:gridCol w="2454289">
                  <a:extLst>
                    <a:ext uri="{9D8B030D-6E8A-4147-A177-3AD203B41FA5}">
                      <a16:colId xmlns:a16="http://schemas.microsoft.com/office/drawing/2014/main" val="2368604460"/>
                    </a:ext>
                  </a:extLst>
                </a:gridCol>
                <a:gridCol w="890639">
                  <a:extLst>
                    <a:ext uri="{9D8B030D-6E8A-4147-A177-3AD203B41FA5}">
                      <a16:colId xmlns:a16="http://schemas.microsoft.com/office/drawing/2014/main" val="2708552957"/>
                    </a:ext>
                  </a:extLst>
                </a:gridCol>
                <a:gridCol w="616449">
                  <a:extLst>
                    <a:ext uri="{9D8B030D-6E8A-4147-A177-3AD203B41FA5}">
                      <a16:colId xmlns:a16="http://schemas.microsoft.com/office/drawing/2014/main" val="1154620094"/>
                    </a:ext>
                  </a:extLst>
                </a:gridCol>
                <a:gridCol w="1802368">
                  <a:extLst>
                    <a:ext uri="{9D8B030D-6E8A-4147-A177-3AD203B41FA5}">
                      <a16:colId xmlns:a16="http://schemas.microsoft.com/office/drawing/2014/main" val="4057865670"/>
                    </a:ext>
                  </a:extLst>
                </a:gridCol>
                <a:gridCol w="3744709">
                  <a:extLst>
                    <a:ext uri="{9D8B030D-6E8A-4147-A177-3AD203B41FA5}">
                      <a16:colId xmlns:a16="http://schemas.microsoft.com/office/drawing/2014/main" val="3853038411"/>
                    </a:ext>
                  </a:extLst>
                </a:gridCol>
              </a:tblGrid>
              <a:tr h="367108">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Paramètre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Symbole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Unité</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Borne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Formule / règle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0981886"/>
                  </a:ext>
                </a:extLst>
              </a:tr>
              <a:tr h="234893">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Fréquence</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f</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Hz</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[4 - 8.5]</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Avec un pas de 0.5 Hz </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794017"/>
                  </a:ext>
                </a:extLst>
              </a:tr>
              <a:tr h="327913">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Accélération</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err="1">
                          <a:solidFill>
                            <a:srgbClr val="000000"/>
                          </a:solidFill>
                          <a:effectLst/>
                          <a:latin typeface="+mn-lt"/>
                          <a:ea typeface="Times New Roman" panose="02020603050405020304" pitchFamily="18" charset="0"/>
                          <a:cs typeface="Times New Roman" panose="02020603050405020304" pitchFamily="18" charset="0"/>
                        </a:rPr>
                        <a:t>PGA_in</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g </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[0.50 - 0.85]</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Avec un pas de 0.05 g </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6396771"/>
                  </a:ext>
                </a:extLst>
              </a:tr>
            </a:tbl>
          </a:graphicData>
        </a:graphic>
      </p:graphicFrame>
      <p:sp>
        <p:nvSpPr>
          <p:cNvPr id="12" name="Espace réservé du contenu 6">
            <a:extLst>
              <a:ext uri="{FF2B5EF4-FFF2-40B4-BE49-F238E27FC236}">
                <a16:creationId xmlns:a16="http://schemas.microsoft.com/office/drawing/2014/main" id="{23C61EA7-576B-4A65-8FED-82C6123FD5FD}"/>
              </a:ext>
            </a:extLst>
          </p:cNvPr>
          <p:cNvSpPr txBox="1">
            <a:spLocks/>
          </p:cNvSpPr>
          <p:nvPr/>
        </p:nvSpPr>
        <p:spPr>
          <a:xfrm>
            <a:off x="353961" y="2714623"/>
            <a:ext cx="11071123" cy="3270541"/>
          </a:xfrm>
          <a:prstGeom prst="rect">
            <a:avLst/>
          </a:prstGeom>
        </p:spPr>
        <p:txBody>
          <a:bodyPr vert="horz" lIns="0" tIns="45720" rIns="0" bIns="45720" rtlCol="0">
            <a:normAutofit lnSpcReduction="10000"/>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fr-FR" sz="1600" b="1" dirty="0"/>
              <a:t>Enfin, les trois ensembles des paramètres sol, chargement, structure sont combinés de manière cartésienne pour obtenir toutes les possibilités dans un ensemble complet tel que chaque ligne de l’ensemble complet correspond à une combinaison unique de ces propriétés </a:t>
            </a:r>
          </a:p>
          <a:p>
            <a:pPr lvl="1"/>
            <a:endParaRPr lang="fr-FR" sz="1700" b="1" dirty="0">
              <a:solidFill>
                <a:srgbClr val="FF0000"/>
              </a:solidFill>
            </a:endParaRPr>
          </a:p>
          <a:p>
            <a:pPr lvl="1"/>
            <a:r>
              <a:rPr lang="fr-FR" sz="1700" b="1" dirty="0">
                <a:solidFill>
                  <a:srgbClr val="FF0000"/>
                </a:solidFill>
              </a:rPr>
              <a:t>Nombre de possibilités :</a:t>
            </a:r>
          </a:p>
          <a:p>
            <a:pPr marL="541338" lvl="2" indent="-274638">
              <a:lnSpc>
                <a:spcPct val="80000"/>
              </a:lnSpc>
              <a:spcBef>
                <a:spcPts val="500"/>
              </a:spcBef>
              <a:buSzPct val="90000"/>
              <a:buFont typeface="Arial" panose="020B0604020202020204" pitchFamily="34" charset="0"/>
              <a:buChar char="■"/>
            </a:pPr>
            <a:r>
              <a:rPr lang="fr-FR" sz="1400" dirty="0"/>
              <a:t>Paramètre du </a:t>
            </a:r>
            <a:r>
              <a:rPr lang="fr-FR" sz="1400" b="1" dirty="0"/>
              <a:t>sol</a:t>
            </a:r>
            <a:r>
              <a:rPr lang="fr-FR" sz="1400" dirty="0"/>
              <a:t> : 3 types du sol x 8 valeurs échantillonnée = </a:t>
            </a:r>
            <a:r>
              <a:rPr lang="fr-FR" sz="1400" b="1" dirty="0"/>
              <a:t>24 possibilités</a:t>
            </a:r>
          </a:p>
          <a:p>
            <a:pPr marL="541338" lvl="2" indent="-274638">
              <a:lnSpc>
                <a:spcPct val="80000"/>
              </a:lnSpc>
              <a:spcBef>
                <a:spcPts val="500"/>
              </a:spcBef>
              <a:buSzPct val="90000"/>
              <a:buFont typeface="Arial" panose="020B0604020202020204" pitchFamily="34" charset="0"/>
              <a:buChar char="■"/>
            </a:pPr>
            <a:r>
              <a:rPr lang="fr-FR" sz="1400" dirty="0"/>
              <a:t>Paramètre de la </a:t>
            </a:r>
            <a:r>
              <a:rPr lang="fr-FR" sz="1400" b="1" dirty="0"/>
              <a:t>structure</a:t>
            </a:r>
            <a:r>
              <a:rPr lang="fr-FR" sz="1400" dirty="0"/>
              <a:t> : 10 structures x 1 position d’enfoncement = </a:t>
            </a:r>
            <a:r>
              <a:rPr lang="fr-FR" sz="1400" b="1" dirty="0"/>
              <a:t>10 possibilités</a:t>
            </a:r>
          </a:p>
          <a:p>
            <a:pPr marL="541338" lvl="2" indent="-274638">
              <a:lnSpc>
                <a:spcPct val="80000"/>
              </a:lnSpc>
              <a:spcBef>
                <a:spcPts val="500"/>
              </a:spcBef>
              <a:buSzPct val="90000"/>
              <a:buFont typeface="Arial" panose="020B0604020202020204" pitchFamily="34" charset="0"/>
              <a:buChar char="■"/>
            </a:pPr>
            <a:r>
              <a:rPr lang="fr-FR" sz="1400" dirty="0"/>
              <a:t>Paramètre du </a:t>
            </a:r>
            <a:r>
              <a:rPr lang="fr-FR" sz="1400" b="1" dirty="0"/>
              <a:t>chargement</a:t>
            </a:r>
            <a:r>
              <a:rPr lang="fr-FR" sz="1400" dirty="0"/>
              <a:t> : 9 fréquences x 8 amplitudes d’accélération = </a:t>
            </a:r>
            <a:r>
              <a:rPr lang="fr-FR" sz="1400" b="1" dirty="0"/>
              <a:t>72 possibilités</a:t>
            </a:r>
          </a:p>
          <a:p>
            <a:pPr marL="266700" lvl="2" indent="0">
              <a:lnSpc>
                <a:spcPct val="80000"/>
              </a:lnSpc>
              <a:spcBef>
                <a:spcPts val="500"/>
              </a:spcBef>
              <a:buSzPct val="90000"/>
              <a:buNone/>
            </a:pPr>
            <a:endParaRPr lang="fr-FR" sz="1400" dirty="0"/>
          </a:p>
          <a:p>
            <a:pPr lvl="1"/>
            <a:r>
              <a:rPr lang="fr-FR" sz="1700" b="1" dirty="0">
                <a:solidFill>
                  <a:srgbClr val="FF0000"/>
                </a:solidFill>
              </a:rPr>
              <a:t>Combinaison et fusion des paramètres :</a:t>
            </a:r>
          </a:p>
          <a:p>
            <a:pPr marL="541338" lvl="2" indent="-274638">
              <a:lnSpc>
                <a:spcPct val="80000"/>
              </a:lnSpc>
              <a:spcBef>
                <a:spcPts val="500"/>
              </a:spcBef>
              <a:buSzPct val="90000"/>
              <a:buFont typeface="Arial" panose="020B0604020202020204" pitchFamily="34" charset="0"/>
              <a:buChar char="■"/>
            </a:pPr>
            <a:r>
              <a:rPr lang="fr-FR" sz="1400" dirty="0"/>
              <a:t>Taille finale : 24 x 10 x 72 = </a:t>
            </a:r>
            <a:r>
              <a:rPr lang="fr-FR" sz="1400" b="1" dirty="0"/>
              <a:t>17 280 possibilités </a:t>
            </a:r>
          </a:p>
          <a:p>
            <a:pPr marL="541338" lvl="2" indent="-274638">
              <a:lnSpc>
                <a:spcPct val="80000"/>
              </a:lnSpc>
              <a:spcBef>
                <a:spcPts val="500"/>
              </a:spcBef>
              <a:buSzPct val="90000"/>
              <a:buFont typeface="Arial" panose="020B0604020202020204" pitchFamily="34" charset="0"/>
              <a:buChar char="■"/>
            </a:pPr>
            <a:r>
              <a:rPr lang="fr-FR" sz="1400" dirty="0"/>
              <a:t>On a décidé de prendre </a:t>
            </a:r>
            <a:r>
              <a:rPr lang="fr-FR" sz="1400" b="1" dirty="0"/>
              <a:t>aléatoirement</a:t>
            </a:r>
            <a:r>
              <a:rPr lang="fr-FR" sz="1400" dirty="0"/>
              <a:t> </a:t>
            </a:r>
            <a:r>
              <a:rPr lang="fr-FR" sz="1400" b="1" dirty="0"/>
              <a:t>8000 possibilités </a:t>
            </a:r>
            <a:r>
              <a:rPr lang="fr-FR" sz="1400" dirty="0"/>
              <a:t>sur les quelles on va faire les mêmes démarches qu’on a fait sur la base de données expérimentales</a:t>
            </a:r>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sz="1600" dirty="0"/>
          </a:p>
        </p:txBody>
      </p:sp>
    </p:spTree>
    <p:extLst>
      <p:ext uri="{BB962C8B-B14F-4D97-AF65-F5344CB8AC3E}">
        <p14:creationId xmlns:p14="http://schemas.microsoft.com/office/powerpoint/2010/main" val="3053165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09B286D-1286-482A-B49B-635FDDAFE3D3}"/>
              </a:ext>
            </a:extLst>
          </p:cNvPr>
          <p:cNvSpPr>
            <a:spLocks noGrp="1"/>
          </p:cNvSpPr>
          <p:nvPr>
            <p:ph type="dt" sz="half" idx="10"/>
          </p:nvPr>
        </p:nvSpPr>
        <p:spPr>
          <a:xfrm>
            <a:off x="9779565" y="6343650"/>
            <a:ext cx="1219769"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426DDDF9-E2CA-4D24-8640-0BC1D120D816}"/>
              </a:ext>
            </a:extLst>
          </p:cNvPr>
          <p:cNvSpPr>
            <a:spLocks noGrp="1"/>
          </p:cNvSpPr>
          <p:nvPr>
            <p:ph type="ftr" sz="quarter" idx="11"/>
          </p:nvPr>
        </p:nvSpPr>
        <p:spPr/>
        <p:txBody>
          <a:bodyPr/>
          <a:lstStyle/>
          <a:p>
            <a:r>
              <a:rPr lang="fr-FR" b="1" dirty="0"/>
              <a:t>Base de données numériques</a:t>
            </a:r>
          </a:p>
        </p:txBody>
      </p:sp>
      <p:sp>
        <p:nvSpPr>
          <p:cNvPr id="4" name="Espace réservé du numéro de diapositive 3">
            <a:extLst>
              <a:ext uri="{FF2B5EF4-FFF2-40B4-BE49-F238E27FC236}">
                <a16:creationId xmlns:a16="http://schemas.microsoft.com/office/drawing/2014/main" id="{F386E3B3-3631-4D40-BC15-9A99C8C14475}"/>
              </a:ext>
            </a:extLst>
          </p:cNvPr>
          <p:cNvSpPr>
            <a:spLocks noGrp="1"/>
          </p:cNvSpPr>
          <p:nvPr>
            <p:ph type="sldNum" sz="quarter" idx="12"/>
          </p:nvPr>
        </p:nvSpPr>
        <p:spPr/>
        <p:txBody>
          <a:bodyPr/>
          <a:lstStyle/>
          <a:p>
            <a:fld id="{0CBC77A0-1F4E-42FF-9FFC-F45C3A64AF90}" type="slidenum">
              <a:rPr lang="fr-FR" smtClean="0"/>
              <a:t>25</a:t>
            </a:fld>
            <a:endParaRPr lang="fr-FR"/>
          </a:p>
        </p:txBody>
      </p:sp>
      <p:sp>
        <p:nvSpPr>
          <p:cNvPr id="5" name="Titre 12">
            <a:extLst>
              <a:ext uri="{FF2B5EF4-FFF2-40B4-BE49-F238E27FC236}">
                <a16:creationId xmlns:a16="http://schemas.microsoft.com/office/drawing/2014/main" id="{2069FC2F-8475-4DE4-8701-9D5A28FFA8A8}"/>
              </a:ext>
            </a:extLst>
          </p:cNvPr>
          <p:cNvSpPr txBox="1">
            <a:spLocks/>
          </p:cNvSpPr>
          <p:nvPr/>
        </p:nvSpPr>
        <p:spPr>
          <a:xfrm>
            <a:off x="373751" y="0"/>
            <a:ext cx="10474357" cy="609702"/>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Post – traitement </a:t>
            </a:r>
          </a:p>
        </p:txBody>
      </p:sp>
      <p:sp>
        <p:nvSpPr>
          <p:cNvPr id="6" name="Espace réservé du contenu 6">
            <a:extLst>
              <a:ext uri="{FF2B5EF4-FFF2-40B4-BE49-F238E27FC236}">
                <a16:creationId xmlns:a16="http://schemas.microsoft.com/office/drawing/2014/main" id="{316352AA-F88A-425C-96AC-46ECECDD2B66}"/>
              </a:ext>
            </a:extLst>
          </p:cNvPr>
          <p:cNvSpPr txBox="1">
            <a:spLocks/>
          </p:cNvSpPr>
          <p:nvPr/>
        </p:nvSpPr>
        <p:spPr>
          <a:xfrm>
            <a:off x="373751" y="459284"/>
            <a:ext cx="10268849" cy="514520"/>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fr-FR" sz="1600" b="1" dirty="0"/>
              <a:t>Le post traitement consiste à transformer les séries temporelles enregistrées en grandeurs synthétiques caractérisant la réponse du système sous forme des variables divisées en inputs et outputs</a:t>
            </a:r>
            <a:endParaRPr lang="fr-FR" dirty="0"/>
          </a:p>
        </p:txBody>
      </p:sp>
      <mc:AlternateContent xmlns:mc="http://schemas.openxmlformats.org/markup-compatibility/2006" xmlns:a14="http://schemas.microsoft.com/office/drawing/2010/main">
        <mc:Choice Requires="a14">
          <p:graphicFrame>
            <p:nvGraphicFramePr>
              <p:cNvPr id="22" name="Tableau 21">
                <a:extLst>
                  <a:ext uri="{FF2B5EF4-FFF2-40B4-BE49-F238E27FC236}">
                    <a16:creationId xmlns:a16="http://schemas.microsoft.com/office/drawing/2014/main" id="{EAA53D21-A92A-4059-93B3-AE2FE2566813}"/>
                  </a:ext>
                </a:extLst>
              </p:cNvPr>
              <p:cNvGraphicFramePr>
                <a:graphicFrameLocks noGrp="1"/>
              </p:cNvGraphicFramePr>
              <p:nvPr>
                <p:extLst>
                  <p:ext uri="{D42A27DB-BD31-4B8C-83A1-F6EECF244321}">
                    <p14:modId xmlns:p14="http://schemas.microsoft.com/office/powerpoint/2010/main" val="2947516291"/>
                  </p:ext>
                </p:extLst>
              </p:nvPr>
            </p:nvGraphicFramePr>
            <p:xfrm>
              <a:off x="961574" y="973804"/>
              <a:ext cx="9401625" cy="5298829"/>
            </p:xfrm>
            <a:graphic>
              <a:graphicData uri="http://schemas.openxmlformats.org/drawingml/2006/table">
                <a:tbl>
                  <a:tblPr firstRow="1" firstCol="1" bandRow="1"/>
                  <a:tblGrid>
                    <a:gridCol w="2614548">
                      <a:extLst>
                        <a:ext uri="{9D8B030D-6E8A-4147-A177-3AD203B41FA5}">
                          <a16:colId xmlns:a16="http://schemas.microsoft.com/office/drawing/2014/main" val="1693832073"/>
                        </a:ext>
                      </a:extLst>
                    </a:gridCol>
                    <a:gridCol w="726759">
                      <a:extLst>
                        <a:ext uri="{9D8B030D-6E8A-4147-A177-3AD203B41FA5}">
                          <a16:colId xmlns:a16="http://schemas.microsoft.com/office/drawing/2014/main" val="1521626162"/>
                        </a:ext>
                      </a:extLst>
                    </a:gridCol>
                    <a:gridCol w="906004">
                      <a:extLst>
                        <a:ext uri="{9D8B030D-6E8A-4147-A177-3AD203B41FA5}">
                          <a16:colId xmlns:a16="http://schemas.microsoft.com/office/drawing/2014/main" val="400508256"/>
                        </a:ext>
                      </a:extLst>
                    </a:gridCol>
                    <a:gridCol w="1851117">
                      <a:extLst>
                        <a:ext uri="{9D8B030D-6E8A-4147-A177-3AD203B41FA5}">
                          <a16:colId xmlns:a16="http://schemas.microsoft.com/office/drawing/2014/main" val="997847403"/>
                        </a:ext>
                      </a:extLst>
                    </a:gridCol>
                    <a:gridCol w="573577">
                      <a:extLst>
                        <a:ext uri="{9D8B030D-6E8A-4147-A177-3AD203B41FA5}">
                          <a16:colId xmlns:a16="http://schemas.microsoft.com/office/drawing/2014/main" val="2823173547"/>
                        </a:ext>
                      </a:extLst>
                    </a:gridCol>
                    <a:gridCol w="2729620">
                      <a:extLst>
                        <a:ext uri="{9D8B030D-6E8A-4147-A177-3AD203B41FA5}">
                          <a16:colId xmlns:a16="http://schemas.microsoft.com/office/drawing/2014/main" val="1451606712"/>
                        </a:ext>
                      </a:extLst>
                    </a:gridCol>
                  </a:tblGrid>
                  <a:tr h="513802">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Variable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Type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Symbole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Définition / Formule</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Unité</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Source</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9542560"/>
                      </a:ext>
                    </a:extLst>
                  </a:tr>
                  <a:tr h="415509">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Déplacement max</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Input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PGD</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kern="1200" dirty="0">
                              <a:solidFill>
                                <a:srgbClr val="000000"/>
                              </a:solidFill>
                              <a:effectLst/>
                              <a:latin typeface="+mn-lt"/>
                              <a:ea typeface="Calibri" panose="020F0502020204030204" pitchFamily="34" charset="0"/>
                              <a:cs typeface="Times New Roman" panose="02020603050405020304" pitchFamily="18" charset="0"/>
                            </a:rPr>
                            <a:t>PGD</a:t>
                          </a:r>
                          <a:r>
                            <a:rPr lang="fr-FR" sz="1300" kern="1200" dirty="0">
                              <a:solidFill>
                                <a:srgbClr val="000000"/>
                              </a:solidFill>
                              <a:effectLst/>
                              <a:latin typeface="+mn-lt"/>
                              <a:ea typeface="Cambria Math" panose="02040503050406030204" pitchFamily="18" charset="0"/>
                              <a:cs typeface="Times New Roman" panose="02020603050405020304" pitchFamily="18" charset="0"/>
                            </a:rPr>
                            <a:t> = </a:t>
                          </a:r>
                          <a14:m>
                            <m:oMath xmlns:m="http://schemas.openxmlformats.org/officeDocument/2006/math">
                              <m:d>
                                <m:dPr>
                                  <m:begChr m:val="|"/>
                                  <m:endChr m:val="|"/>
                                  <m:ctrlPr>
                                    <a:rPr lang="fr-FR" sz="13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fr-FR" sz="13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U</m:t>
                                  </m:r>
                                </m:e>
                              </m:d>
                            </m:oMath>
                          </a14:m>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m/s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En tête de tablier</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(node6_disp.out)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3648291"/>
                      </a:ext>
                    </a:extLst>
                  </a:tr>
                  <a:tr h="525553">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Vitesse max</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Input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PGV</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Calibri" panose="020F0502020204030204" pitchFamily="34" charset="0"/>
                              <a:cs typeface="Times New Roman" panose="02020603050405020304" pitchFamily="18" charset="0"/>
                            </a:rPr>
                            <a:t>PGV </a:t>
                          </a:r>
                          <a14:m>
                            <m:oMath xmlns:m="http://schemas.openxmlformats.org/officeDocument/2006/math">
                              <m:r>
                                <a:rPr lang="fr-FR" sz="13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sz="13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Max</m:t>
                              </m:r>
                              <m:d>
                                <m:dPr>
                                  <m:begChr m:val="|"/>
                                  <m:endChr m:val="|"/>
                                  <m:ctrlPr>
                                    <a:rPr lang="fr-FR" sz="13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fr-FR" sz="13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fr-FR" sz="13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sz="13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u</m:t>
                                      </m:r>
                                    </m:num>
                                    <m:den>
                                      <m:r>
                                        <a:rPr lang="fr-FR" sz="1300" i="1"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fr-FR" sz="1300" kern="12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t</m:t>
                                      </m:r>
                                    </m:den>
                                  </m:f>
                                </m:e>
                              </m:d>
                            </m:oMath>
                          </a14:m>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m/s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Dérivé du déplacement</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(node6_disp.out)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7913294"/>
                      </a:ext>
                    </a:extLst>
                  </a:tr>
                  <a:tr h="626616">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Accélération max sortie</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Input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PGA</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Calibri" panose="020F0502020204030204" pitchFamily="34" charset="0"/>
                              <a:cs typeface="Times New Roman" panose="02020603050405020304" pitchFamily="18" charset="0"/>
                            </a:rPr>
                            <a:t>PGA = </a:t>
                          </a:r>
                          <a14:m>
                            <m:oMath xmlns:m="http://schemas.openxmlformats.org/officeDocument/2006/math">
                              <m:d>
                                <m:dPr>
                                  <m:begChr m:val="|"/>
                                  <m:endChr m:val="|"/>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fr-FR"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u</m:t>
                                      </m:r>
                                    </m:num>
                                    <m:den>
                                      <m:sSup>
                                        <m:sSup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fr-FR"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t</m:t>
                                      </m:r>
                                    </m:den>
                                  </m:f>
                                </m:e>
                              </m:d>
                            </m:oMath>
                          </a14:m>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m/s²</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Dérivé Second du déplacement</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(node6_disp.out)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4604304"/>
                      </a:ext>
                    </a:extLst>
                  </a:tr>
                  <a:tr h="617725">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Intensité d’Arias</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Input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Ia</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14:m>
                            <m:oMathPara xmlns:m="http://schemas.openxmlformats.org/officeDocument/2006/math">
                              <m:oMathParaPr>
                                <m:jc m:val="centerGroup"/>
                              </m:oMathParaPr>
                              <m:oMath xmlns:m="http://schemas.openxmlformats.org/officeDocument/2006/math">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Ia</m:t>
                                </m:r>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π</m:t>
                                    </m:r>
                                  </m:num>
                                  <m:den>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g</m:t>
                                    </m:r>
                                  </m:den>
                                </m:f>
                                <m:nary>
                                  <m:naryPr>
                                    <m:limLoc m:val="subSup"/>
                                    <m:grow m:val="on"/>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sSub>
                                      <m:sSub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t</m:t>
                                        </m:r>
                                      </m:e>
                                      <m:sub>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0</m:t>
                                        </m:r>
                                      </m:sub>
                                    </m:sSub>
                                  </m:sub>
                                  <m:sup>
                                    <m:sSub>
                                      <m:sSub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t</m:t>
                                        </m:r>
                                      </m:e>
                                      <m:sub>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f</m:t>
                                        </m:r>
                                      </m:sub>
                                    </m:sSub>
                                  </m:sup>
                                  <m:e>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a</m:t>
                                    </m:r>
                                    <m:sSup>
                                      <m:sSup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t</m:t>
                                            </m:r>
                                          </m:e>
                                        </m:d>
                                      </m:e>
                                      <m:sup>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ⅆ</m:t>
                                    </m:r>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t</m:t>
                                    </m:r>
                                  </m:e>
                                </m:nary>
                              </m:oMath>
                            </m:oMathPara>
                          </a14:m>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m/s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GM_run.txt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0879773"/>
                      </a:ext>
                    </a:extLst>
                  </a:tr>
                  <a:tr h="538012">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Facteur de sécurité</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Input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FS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Calibri" panose="020F0502020204030204" pitchFamily="34" charset="0"/>
                              <a:cs typeface="Times New Roman" panose="02020603050405020304" pitchFamily="18" charset="0"/>
                            </a:rPr>
                            <a:t>FS = </a:t>
                          </a:r>
                          <a14:m>
                            <m:oMath xmlns:m="http://schemas.openxmlformats.org/officeDocument/2006/math">
                              <m:f>
                                <m:f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𝑞</m:t>
                                      </m:r>
                                    </m:e>
                                    <m:sub>
                                      <m:func>
                                        <m:func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ult</m:t>
                                          </m:r>
                                        </m:fName>
                                        <m:e>
                                          <m:r>
                                            <a:rPr lang="fr-FR"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e>
                                      </m:func>
                                    </m:sub>
                                  </m:sSub>
                                </m:num>
                                <m:den>
                                  <m:sSub>
                                    <m:sSub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𝑞</m:t>
                                      </m:r>
                                    </m:e>
                                    <m:sub>
                                      <m:func>
                                        <m:func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applied</m:t>
                                          </m:r>
                                        </m:fName>
                                        <m:e>
                                          <m:r>
                                            <a:rPr lang="fr-FR"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e>
                                      </m:func>
                                    </m:sub>
                                  </m:sSub>
                                </m:den>
                              </m:f>
                            </m:oMath>
                          </a14:m>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err="1">
                              <a:solidFill>
                                <a:srgbClr val="000000"/>
                              </a:solidFill>
                              <a:effectLst/>
                              <a:latin typeface="+mn-lt"/>
                              <a:ea typeface="Times New Roman" panose="02020603050405020304" pitchFamily="18" charset="0"/>
                              <a:cs typeface="Times New Roman" panose="02020603050405020304" pitchFamily="18" charset="0"/>
                            </a:rPr>
                            <a:t>FS_value.out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2429288"/>
                      </a:ext>
                    </a:extLst>
                  </a:tr>
                  <a:tr h="525553">
                    <a:tc>
                      <a:txBody>
                        <a:bodyPr/>
                        <a:lstStyle/>
                        <a:p>
                          <a:pPr algn="ctr">
                            <a:lnSpc>
                              <a:spcPct val="107000"/>
                            </a:lnSpc>
                          </a:pPr>
                          <a:r>
                            <a:rPr lang="fr-FR" sz="1300" b="1" dirty="0" err="1">
                              <a:solidFill>
                                <a:srgbClr val="000000"/>
                              </a:solidFill>
                              <a:effectLst/>
                              <a:latin typeface="+mn-lt"/>
                              <a:ea typeface="Times New Roman" panose="02020603050405020304" pitchFamily="18" charset="0"/>
                              <a:cs typeface="Times New Roman" panose="02020603050405020304" pitchFamily="18" charset="0"/>
                            </a:rPr>
                            <a:t>Settlement</a:t>
                          </a:r>
                          <a:r>
                            <a:rPr lang="fr-FR" sz="1300" b="1" dirty="0">
                              <a:solidFill>
                                <a:srgbClr val="000000"/>
                              </a:solidFill>
                              <a:effectLst/>
                              <a:latin typeface="+mn-lt"/>
                              <a:ea typeface="Times New Roman" panose="02020603050405020304" pitchFamily="18" charset="0"/>
                              <a:cs typeface="Times New Roman" panose="02020603050405020304" pitchFamily="18" charset="0"/>
                            </a:rPr>
                            <a:t> normalisé</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Output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NS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Cambria Math" panose="02040503050406030204" pitchFamily="18" charset="0"/>
                              <a:cs typeface="Times New Roman" panose="02020603050405020304" pitchFamily="18" charset="0"/>
                            </a:rPr>
                            <a:t>NS = </a:t>
                          </a:r>
                          <a14:m>
                            <m:oMath xmlns:m="http://schemas.openxmlformats.org/officeDocument/2006/math">
                              <m:d>
                                <m:dPr>
                                  <m:begChr m:val="|"/>
                                  <m:endChr m:val="|"/>
                                  <m:ctrlPr>
                                    <a:rPr lang="fr-FR" sz="13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fr-FR" sz="13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fr-FR" sz="13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PGD</m:t>
                                      </m:r>
                                    </m:num>
                                    <m:den>
                                      <m:r>
                                        <m:rPr>
                                          <m:sty m:val="p"/>
                                        </m:rPr>
                                        <a:rPr lang="fr-FR" sz="13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B</m:t>
                                      </m:r>
                                    </m:den>
                                  </m:f>
                                </m:e>
                              </m:d>
                            </m:oMath>
                          </a14:m>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node6_disp.out et largeur B</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0082395"/>
                      </a:ext>
                    </a:extLst>
                  </a:tr>
                  <a:tr h="909781">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Dissipation d’énergie normalisée</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Output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NED</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14:m>
                            <m:oMathPara xmlns:m="http://schemas.openxmlformats.org/officeDocument/2006/math">
                              <m:oMathParaPr>
                                <m:jc m:val="centerGroup"/>
                              </m:oMathParaPr>
                              <m:oMath xmlns:m="http://schemas.openxmlformats.org/officeDocument/2006/math">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NED</m:t>
                                </m:r>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fr-FR" sz="1300" i="1">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B</m:t>
                                    </m:r>
                                    <m:r>
                                      <a:rPr lang="fr-FR"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fr-FR"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Vtot</m:t>
                                    </m:r>
                                  </m:den>
                                </m:f>
                                <m:nary>
                                  <m:naryPr>
                                    <m:grow m:val="on"/>
                                    <m:subHide m:val="on"/>
                                    <m:supHide m:val="on"/>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sup/>
                                  <m:e>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m:t>
                                    </m:r>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ⅆ</m:t>
                                    </m:r>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θ</m:t>
                                    </m:r>
                                  </m:e>
                                </m:nary>
                              </m:oMath>
                            </m:oMathPara>
                          </a14:m>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col4_force_out (moments M)</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node4_rot.out (rotations θ)</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θ = </a:t>
                          </a:r>
                          <a:r>
                            <a:rPr lang="fr-FR" sz="1300" dirty="0" err="1">
                              <a:solidFill>
                                <a:srgbClr val="000000"/>
                              </a:solidFill>
                              <a:effectLst/>
                              <a:latin typeface="+mn-lt"/>
                              <a:ea typeface="Times New Roman" panose="02020603050405020304" pitchFamily="18" charset="0"/>
                              <a:cs typeface="Times New Roman" panose="02020603050405020304" pitchFamily="18" charset="0"/>
                            </a:rPr>
                            <a:t>interp</a:t>
                          </a:r>
                          <a:r>
                            <a:rPr lang="fr-FR" sz="1300" dirty="0">
                              <a:solidFill>
                                <a:srgbClr val="000000"/>
                              </a:solidFill>
                              <a:effectLst/>
                              <a:latin typeface="+mn-lt"/>
                              <a:ea typeface="Times New Roman" panose="02020603050405020304" pitchFamily="18" charset="0"/>
                              <a:cs typeface="Times New Roman" panose="02020603050405020304" pitchFamily="18" charset="0"/>
                            </a:rPr>
                            <a:t>( </a:t>
                          </a:r>
                          <a:r>
                            <a:rPr lang="fr-FR" sz="1300" dirty="0" err="1">
                              <a:solidFill>
                                <a:srgbClr val="000000"/>
                              </a:solidFill>
                              <a:effectLst/>
                              <a:latin typeface="+mn-lt"/>
                              <a:ea typeface="Times New Roman" panose="02020603050405020304" pitchFamily="18" charset="0"/>
                              <a:cs typeface="Times New Roman" panose="02020603050405020304" pitchFamily="18" charset="0"/>
                            </a:rPr>
                            <a:t>t_M</a:t>
                          </a:r>
                          <a:r>
                            <a:rPr lang="fr-FR" sz="1300" dirty="0">
                              <a:solidFill>
                                <a:srgbClr val="000000"/>
                              </a:solidFill>
                              <a:effectLst/>
                              <a:latin typeface="+mn-lt"/>
                              <a:ea typeface="Times New Roman" panose="02020603050405020304" pitchFamily="18" charset="0"/>
                              <a:cs typeface="Times New Roman" panose="02020603050405020304" pitchFamily="18" charset="0"/>
                            </a:rPr>
                            <a:t> , </a:t>
                          </a:r>
                          <a:r>
                            <a:rPr lang="fr-FR" sz="1300" dirty="0" err="1">
                              <a:solidFill>
                                <a:srgbClr val="000000"/>
                              </a:solidFill>
                              <a:effectLst/>
                              <a:latin typeface="+mn-lt"/>
                              <a:ea typeface="Times New Roman" panose="02020603050405020304" pitchFamily="18" charset="0"/>
                              <a:cs typeface="Times New Roman" panose="02020603050405020304" pitchFamily="18" charset="0"/>
                            </a:rPr>
                            <a:t>t_rot</a:t>
                          </a:r>
                          <a:r>
                            <a:rPr lang="fr-FR" sz="1300" dirty="0">
                              <a:solidFill>
                                <a:srgbClr val="000000"/>
                              </a:solidFill>
                              <a:effectLst/>
                              <a:latin typeface="+mn-lt"/>
                              <a:ea typeface="Times New Roman" panose="02020603050405020304" pitchFamily="18" charset="0"/>
                              <a:cs typeface="Times New Roman" panose="02020603050405020304" pitchFamily="18" charset="0"/>
                            </a:rPr>
                            <a:t> , </a:t>
                          </a:r>
                          <a:r>
                            <a:rPr lang="fr-FR" sz="1300" dirty="0" err="1">
                              <a:solidFill>
                                <a:srgbClr val="000000"/>
                              </a:solidFill>
                              <a:effectLst/>
                              <a:latin typeface="+mn-lt"/>
                              <a:ea typeface="Times New Roman" panose="02020603050405020304" pitchFamily="18" charset="0"/>
                              <a:cs typeface="Times New Roman" panose="02020603050405020304" pitchFamily="18" charset="0"/>
                            </a:rPr>
                            <a:t>θ_rot</a:t>
                          </a:r>
                          <a:r>
                            <a:rPr lang="fr-FR" sz="1300" dirty="0">
                              <a:solidFill>
                                <a:srgbClr val="000000"/>
                              </a:solidFill>
                              <a:effectLst/>
                              <a:latin typeface="+mn-lt"/>
                              <a:ea typeface="Times New Roman" panose="02020603050405020304" pitchFamily="18" charset="0"/>
                              <a:cs typeface="Times New Roman" panose="02020603050405020304" pitchFamily="18" charset="0"/>
                            </a:rPr>
                            <a:t> )</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54772"/>
                      </a:ext>
                    </a:extLst>
                  </a:tr>
                  <a:tr h="624592">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Amplification d’accélération</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Output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AAR</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14:m>
                            <m:oMathPara xmlns:m="http://schemas.openxmlformats.org/officeDocument/2006/math">
                              <m:oMathParaPr>
                                <m:jc m:val="centerGroup"/>
                              </m:oMathParaPr>
                              <m:oMath xmlns:m="http://schemas.openxmlformats.org/officeDocument/2006/math">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AAR</m:t>
                                </m:r>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fr-FR" sz="1300" i="1">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fr-FR" sz="1300" i="1">
                                            <a:solidFill>
                                              <a:srgbClr val="83696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a</m:t>
                                        </m:r>
                                      </m:e>
                                      <m:sub>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max</m:t>
                                        </m:r>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fr-FR"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out</m:t>
                                        </m:r>
                                      </m:sub>
                                    </m:sSub>
                                  </m:num>
                                  <m:den>
                                    <m:sSub>
                                      <m:sSubPr>
                                        <m:ctrlPr>
                                          <a:rPr lang="fr-FR" sz="13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a</m:t>
                                        </m:r>
                                      </m:e>
                                      <m:sub>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max</m:t>
                                        </m:r>
                                        <m: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fr-FR"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fr-FR" sz="13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in</m:t>
                                        </m:r>
                                      </m:sub>
                                    </m:sSub>
                                  </m:den>
                                </m:f>
                              </m:oMath>
                            </m:oMathPara>
                          </a14:m>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node6_accel_x.out </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(GM_run.txt)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072010"/>
                      </a:ext>
                    </a:extLst>
                  </a:tr>
                </a:tbl>
              </a:graphicData>
            </a:graphic>
          </p:graphicFrame>
        </mc:Choice>
        <mc:Fallback xmlns="">
          <p:graphicFrame>
            <p:nvGraphicFramePr>
              <p:cNvPr id="22" name="Tableau 21">
                <a:extLst>
                  <a:ext uri="{FF2B5EF4-FFF2-40B4-BE49-F238E27FC236}">
                    <a16:creationId xmlns:a16="http://schemas.microsoft.com/office/drawing/2014/main" id="{EAA53D21-A92A-4059-93B3-AE2FE2566813}"/>
                  </a:ext>
                </a:extLst>
              </p:cNvPr>
              <p:cNvGraphicFramePr>
                <a:graphicFrameLocks noGrp="1"/>
              </p:cNvGraphicFramePr>
              <p:nvPr>
                <p:extLst>
                  <p:ext uri="{D42A27DB-BD31-4B8C-83A1-F6EECF244321}">
                    <p14:modId xmlns:p14="http://schemas.microsoft.com/office/powerpoint/2010/main" val="2947516291"/>
                  </p:ext>
                </p:extLst>
              </p:nvPr>
            </p:nvGraphicFramePr>
            <p:xfrm>
              <a:off x="961574" y="973804"/>
              <a:ext cx="9401625" cy="5298829"/>
            </p:xfrm>
            <a:graphic>
              <a:graphicData uri="http://schemas.openxmlformats.org/drawingml/2006/table">
                <a:tbl>
                  <a:tblPr firstRow="1" firstCol="1" bandRow="1"/>
                  <a:tblGrid>
                    <a:gridCol w="2614548">
                      <a:extLst>
                        <a:ext uri="{9D8B030D-6E8A-4147-A177-3AD203B41FA5}">
                          <a16:colId xmlns:a16="http://schemas.microsoft.com/office/drawing/2014/main" val="1693832073"/>
                        </a:ext>
                      </a:extLst>
                    </a:gridCol>
                    <a:gridCol w="726759">
                      <a:extLst>
                        <a:ext uri="{9D8B030D-6E8A-4147-A177-3AD203B41FA5}">
                          <a16:colId xmlns:a16="http://schemas.microsoft.com/office/drawing/2014/main" val="1521626162"/>
                        </a:ext>
                      </a:extLst>
                    </a:gridCol>
                    <a:gridCol w="906004">
                      <a:extLst>
                        <a:ext uri="{9D8B030D-6E8A-4147-A177-3AD203B41FA5}">
                          <a16:colId xmlns:a16="http://schemas.microsoft.com/office/drawing/2014/main" val="400508256"/>
                        </a:ext>
                      </a:extLst>
                    </a:gridCol>
                    <a:gridCol w="1851117">
                      <a:extLst>
                        <a:ext uri="{9D8B030D-6E8A-4147-A177-3AD203B41FA5}">
                          <a16:colId xmlns:a16="http://schemas.microsoft.com/office/drawing/2014/main" val="997847403"/>
                        </a:ext>
                      </a:extLst>
                    </a:gridCol>
                    <a:gridCol w="573577">
                      <a:extLst>
                        <a:ext uri="{9D8B030D-6E8A-4147-A177-3AD203B41FA5}">
                          <a16:colId xmlns:a16="http://schemas.microsoft.com/office/drawing/2014/main" val="2823173547"/>
                        </a:ext>
                      </a:extLst>
                    </a:gridCol>
                    <a:gridCol w="2729620">
                      <a:extLst>
                        <a:ext uri="{9D8B030D-6E8A-4147-A177-3AD203B41FA5}">
                          <a16:colId xmlns:a16="http://schemas.microsoft.com/office/drawing/2014/main" val="1451606712"/>
                        </a:ext>
                      </a:extLst>
                    </a:gridCol>
                  </a:tblGrid>
                  <a:tr h="513802">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Variable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Type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Symbole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Définition / Formule</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Unité</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Source</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9542560"/>
                      </a:ext>
                    </a:extLst>
                  </a:tr>
                  <a:tr h="417195">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Déplacement max</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Input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PGD</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29605" t="-123188" r="-179276" b="-1124638"/>
                          </a:stretch>
                        </a:blipFill>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m/s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En tête de tablier</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(node6_disp.out)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3648291"/>
                      </a:ext>
                    </a:extLst>
                  </a:tr>
                  <a:tr h="525553">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Vitesse max</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Input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PGV</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29605" t="-179070" r="-179276" b="-802326"/>
                          </a:stretch>
                        </a:blipFill>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m/s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Dérivé du déplacement</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(node6_disp.out)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7913294"/>
                      </a:ext>
                    </a:extLst>
                  </a:tr>
                  <a:tr h="626616">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Accélération max sortie</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Input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PGA</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29605" t="-233010" r="-179276" b="-569903"/>
                          </a:stretch>
                        </a:blipFill>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m/s²</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Dérivé Second du déplacement</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(node6_disp.out)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4604304"/>
                      </a:ext>
                    </a:extLst>
                  </a:tr>
                  <a:tr h="617725">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Intensité d’Arias</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Input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Ia</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29605" t="-339604" r="-179276" b="-481188"/>
                          </a:stretch>
                        </a:blipFill>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m/s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GM_run.txt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0879773"/>
                      </a:ext>
                    </a:extLst>
                  </a:tr>
                  <a:tr h="538012">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Facteur de sécurité</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Input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FS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29605" t="-498876" r="-179276" b="-446067"/>
                          </a:stretch>
                        </a:blipFill>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err="1">
                              <a:solidFill>
                                <a:srgbClr val="000000"/>
                              </a:solidFill>
                              <a:effectLst/>
                              <a:latin typeface="+mn-lt"/>
                              <a:ea typeface="Times New Roman" panose="02020603050405020304" pitchFamily="18" charset="0"/>
                              <a:cs typeface="Times New Roman" panose="02020603050405020304" pitchFamily="18" charset="0"/>
                            </a:rPr>
                            <a:t>FS_value.out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2429288"/>
                      </a:ext>
                    </a:extLst>
                  </a:tr>
                  <a:tr h="525553">
                    <a:tc>
                      <a:txBody>
                        <a:bodyPr/>
                        <a:lstStyle/>
                        <a:p>
                          <a:pPr algn="ctr">
                            <a:lnSpc>
                              <a:spcPct val="107000"/>
                            </a:lnSpc>
                          </a:pPr>
                          <a:r>
                            <a:rPr lang="fr-FR" sz="1300" b="1" dirty="0" err="1">
                              <a:solidFill>
                                <a:srgbClr val="000000"/>
                              </a:solidFill>
                              <a:effectLst/>
                              <a:latin typeface="+mn-lt"/>
                              <a:ea typeface="Times New Roman" panose="02020603050405020304" pitchFamily="18" charset="0"/>
                              <a:cs typeface="Times New Roman" panose="02020603050405020304" pitchFamily="18" charset="0"/>
                            </a:rPr>
                            <a:t>Settlement</a:t>
                          </a:r>
                          <a:r>
                            <a:rPr lang="fr-FR" sz="1300" b="1" dirty="0">
                              <a:solidFill>
                                <a:srgbClr val="000000"/>
                              </a:solidFill>
                              <a:effectLst/>
                              <a:latin typeface="+mn-lt"/>
                              <a:ea typeface="Times New Roman" panose="02020603050405020304" pitchFamily="18" charset="0"/>
                              <a:cs typeface="Times New Roman" panose="02020603050405020304" pitchFamily="18" charset="0"/>
                            </a:rPr>
                            <a:t> normalisé</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Output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NS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29605" t="-619767" r="-179276" b="-361628"/>
                          </a:stretch>
                        </a:blipFill>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node6_disp.out et largeur B</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0082395"/>
                      </a:ext>
                    </a:extLst>
                  </a:tr>
                  <a:tr h="909781">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Dissipation d’énergie normalisée</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Output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NED</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29605" t="-415436" r="-179276" b="-108725"/>
                          </a:stretch>
                        </a:blipFill>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col4_force_out (moments M)</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node4_rot.out (rotations θ)</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θ = </a:t>
                          </a:r>
                          <a:r>
                            <a:rPr lang="fr-FR" sz="1300" dirty="0" err="1">
                              <a:solidFill>
                                <a:srgbClr val="000000"/>
                              </a:solidFill>
                              <a:effectLst/>
                              <a:latin typeface="+mn-lt"/>
                              <a:ea typeface="Times New Roman" panose="02020603050405020304" pitchFamily="18" charset="0"/>
                              <a:cs typeface="Times New Roman" panose="02020603050405020304" pitchFamily="18" charset="0"/>
                            </a:rPr>
                            <a:t>interp</a:t>
                          </a:r>
                          <a:r>
                            <a:rPr lang="fr-FR" sz="1300" dirty="0">
                              <a:solidFill>
                                <a:srgbClr val="000000"/>
                              </a:solidFill>
                              <a:effectLst/>
                              <a:latin typeface="+mn-lt"/>
                              <a:ea typeface="Times New Roman" panose="02020603050405020304" pitchFamily="18" charset="0"/>
                              <a:cs typeface="Times New Roman" panose="02020603050405020304" pitchFamily="18" charset="0"/>
                            </a:rPr>
                            <a:t>( </a:t>
                          </a:r>
                          <a:r>
                            <a:rPr lang="fr-FR" sz="1300" dirty="0" err="1">
                              <a:solidFill>
                                <a:srgbClr val="000000"/>
                              </a:solidFill>
                              <a:effectLst/>
                              <a:latin typeface="+mn-lt"/>
                              <a:ea typeface="Times New Roman" panose="02020603050405020304" pitchFamily="18" charset="0"/>
                              <a:cs typeface="Times New Roman" panose="02020603050405020304" pitchFamily="18" charset="0"/>
                            </a:rPr>
                            <a:t>t_M</a:t>
                          </a:r>
                          <a:r>
                            <a:rPr lang="fr-FR" sz="1300" dirty="0">
                              <a:solidFill>
                                <a:srgbClr val="000000"/>
                              </a:solidFill>
                              <a:effectLst/>
                              <a:latin typeface="+mn-lt"/>
                              <a:ea typeface="Times New Roman" panose="02020603050405020304" pitchFamily="18" charset="0"/>
                              <a:cs typeface="Times New Roman" panose="02020603050405020304" pitchFamily="18" charset="0"/>
                            </a:rPr>
                            <a:t> , </a:t>
                          </a:r>
                          <a:r>
                            <a:rPr lang="fr-FR" sz="1300" dirty="0" err="1">
                              <a:solidFill>
                                <a:srgbClr val="000000"/>
                              </a:solidFill>
                              <a:effectLst/>
                              <a:latin typeface="+mn-lt"/>
                              <a:ea typeface="Times New Roman" panose="02020603050405020304" pitchFamily="18" charset="0"/>
                              <a:cs typeface="Times New Roman" panose="02020603050405020304" pitchFamily="18" charset="0"/>
                            </a:rPr>
                            <a:t>t_rot</a:t>
                          </a:r>
                          <a:r>
                            <a:rPr lang="fr-FR" sz="1300" dirty="0">
                              <a:solidFill>
                                <a:srgbClr val="000000"/>
                              </a:solidFill>
                              <a:effectLst/>
                              <a:latin typeface="+mn-lt"/>
                              <a:ea typeface="Times New Roman" panose="02020603050405020304" pitchFamily="18" charset="0"/>
                              <a:cs typeface="Times New Roman" panose="02020603050405020304" pitchFamily="18" charset="0"/>
                            </a:rPr>
                            <a:t> , </a:t>
                          </a:r>
                          <a:r>
                            <a:rPr lang="fr-FR" sz="1300" dirty="0" err="1">
                              <a:solidFill>
                                <a:srgbClr val="000000"/>
                              </a:solidFill>
                              <a:effectLst/>
                              <a:latin typeface="+mn-lt"/>
                              <a:ea typeface="Times New Roman" panose="02020603050405020304" pitchFamily="18" charset="0"/>
                              <a:cs typeface="Times New Roman" panose="02020603050405020304" pitchFamily="18" charset="0"/>
                            </a:rPr>
                            <a:t>θ_rot</a:t>
                          </a:r>
                          <a:r>
                            <a:rPr lang="fr-FR" sz="1300" dirty="0">
                              <a:solidFill>
                                <a:srgbClr val="000000"/>
                              </a:solidFill>
                              <a:effectLst/>
                              <a:latin typeface="+mn-lt"/>
                              <a:ea typeface="Times New Roman" panose="02020603050405020304" pitchFamily="18" charset="0"/>
                              <a:cs typeface="Times New Roman" panose="02020603050405020304" pitchFamily="18" charset="0"/>
                            </a:rPr>
                            <a:t> )</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154772"/>
                      </a:ext>
                    </a:extLst>
                  </a:tr>
                  <a:tr h="624592">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Amplification d’accélération</a:t>
                          </a:r>
                          <a:endParaRPr lang="fr-FR" sz="1300" b="1"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Output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AAR</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229605" t="-745631" r="-179276" b="-57282"/>
                          </a:stretch>
                        </a:blipFill>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node6_accel_x.out </a:t>
                          </a:r>
                          <a:br>
                            <a:rPr lang="fr-FR" sz="1300" dirty="0">
                              <a:solidFill>
                                <a:srgbClr val="000000"/>
                              </a:solidFill>
                              <a:effectLst/>
                              <a:latin typeface="+mn-lt"/>
                              <a:ea typeface="Times New Roman" panose="02020603050405020304" pitchFamily="18" charset="0"/>
                              <a:cs typeface="Times New Roman" panose="02020603050405020304" pitchFamily="18" charset="0"/>
                            </a:rPr>
                          </a:br>
                          <a:r>
                            <a:rPr lang="fr-FR" sz="1300" dirty="0">
                              <a:solidFill>
                                <a:srgbClr val="000000"/>
                              </a:solidFill>
                              <a:effectLst/>
                              <a:latin typeface="+mn-lt"/>
                              <a:ea typeface="Times New Roman" panose="02020603050405020304" pitchFamily="18" charset="0"/>
                              <a:cs typeface="Times New Roman" panose="02020603050405020304" pitchFamily="18" charset="0"/>
                            </a:rPr>
                            <a:t>(GM_run.txt)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072010"/>
                      </a:ext>
                    </a:extLst>
                  </a:tr>
                </a:tbl>
              </a:graphicData>
            </a:graphic>
          </p:graphicFrame>
        </mc:Fallback>
      </mc:AlternateContent>
      <p:sp>
        <p:nvSpPr>
          <p:cNvPr id="7" name="Rectangle 6">
            <a:extLst>
              <a:ext uri="{FF2B5EF4-FFF2-40B4-BE49-F238E27FC236}">
                <a16:creationId xmlns:a16="http://schemas.microsoft.com/office/drawing/2014/main" id="{515B8170-BFF6-E5BD-7DEF-0E6E24BA42EE}"/>
              </a:ext>
            </a:extLst>
          </p:cNvPr>
          <p:cNvSpPr/>
          <p:nvPr/>
        </p:nvSpPr>
        <p:spPr>
          <a:xfrm>
            <a:off x="736599" y="4256687"/>
            <a:ext cx="2836595" cy="2015946"/>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8" name="Rectangle 7">
            <a:extLst>
              <a:ext uri="{FF2B5EF4-FFF2-40B4-BE49-F238E27FC236}">
                <a16:creationId xmlns:a16="http://schemas.microsoft.com/office/drawing/2014/main" id="{F859A3BC-14D7-2632-C6BB-07BC825C593E}"/>
              </a:ext>
            </a:extLst>
          </p:cNvPr>
          <p:cNvSpPr/>
          <p:nvPr/>
        </p:nvSpPr>
        <p:spPr>
          <a:xfrm>
            <a:off x="736599" y="1565203"/>
            <a:ext cx="2836595" cy="259233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Tree>
    <p:extLst>
      <p:ext uri="{BB962C8B-B14F-4D97-AF65-F5344CB8AC3E}">
        <p14:creationId xmlns:p14="http://schemas.microsoft.com/office/powerpoint/2010/main" val="3430522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09B286D-1286-482A-B49B-635FDDAFE3D3}"/>
              </a:ext>
            </a:extLst>
          </p:cNvPr>
          <p:cNvSpPr>
            <a:spLocks noGrp="1"/>
          </p:cNvSpPr>
          <p:nvPr>
            <p:ph type="dt" sz="half" idx="10"/>
          </p:nvPr>
        </p:nvSpPr>
        <p:spPr>
          <a:xfrm>
            <a:off x="5610929" y="6931487"/>
            <a:ext cx="1221508"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426DDDF9-E2CA-4D24-8640-0BC1D120D816}"/>
              </a:ext>
            </a:extLst>
          </p:cNvPr>
          <p:cNvSpPr>
            <a:spLocks noGrp="1"/>
          </p:cNvSpPr>
          <p:nvPr>
            <p:ph type="ftr" sz="quarter" idx="11"/>
          </p:nvPr>
        </p:nvSpPr>
        <p:spPr/>
        <p:txBody>
          <a:bodyPr/>
          <a:lstStyle/>
          <a:p>
            <a:r>
              <a:rPr lang="fr-FR" b="1" dirty="0"/>
              <a:t>Base de données numériques</a:t>
            </a:r>
          </a:p>
        </p:txBody>
      </p:sp>
      <p:sp>
        <p:nvSpPr>
          <p:cNvPr id="4" name="Espace réservé du numéro de diapositive 3">
            <a:extLst>
              <a:ext uri="{FF2B5EF4-FFF2-40B4-BE49-F238E27FC236}">
                <a16:creationId xmlns:a16="http://schemas.microsoft.com/office/drawing/2014/main" id="{F386E3B3-3631-4D40-BC15-9A99C8C14475}"/>
              </a:ext>
            </a:extLst>
          </p:cNvPr>
          <p:cNvSpPr>
            <a:spLocks noGrp="1"/>
          </p:cNvSpPr>
          <p:nvPr>
            <p:ph type="sldNum" sz="quarter" idx="12"/>
          </p:nvPr>
        </p:nvSpPr>
        <p:spPr/>
        <p:txBody>
          <a:bodyPr/>
          <a:lstStyle/>
          <a:p>
            <a:fld id="{0CBC77A0-1F4E-42FF-9FFC-F45C3A64AF90}" type="slidenum">
              <a:rPr lang="fr-FR" smtClean="0"/>
              <a:t>26</a:t>
            </a:fld>
            <a:endParaRPr lang="fr-FR"/>
          </a:p>
        </p:txBody>
      </p:sp>
      <p:sp>
        <p:nvSpPr>
          <p:cNvPr id="5" name="Titre 12">
            <a:extLst>
              <a:ext uri="{FF2B5EF4-FFF2-40B4-BE49-F238E27FC236}">
                <a16:creationId xmlns:a16="http://schemas.microsoft.com/office/drawing/2014/main" id="{2069FC2F-8475-4DE4-8701-9D5A28FFA8A8}"/>
              </a:ext>
            </a:extLst>
          </p:cNvPr>
          <p:cNvSpPr txBox="1">
            <a:spLocks/>
          </p:cNvSpPr>
          <p:nvPr/>
        </p:nvSpPr>
        <p:spPr>
          <a:xfrm>
            <a:off x="373751" y="0"/>
            <a:ext cx="10474357" cy="609702"/>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Prétraitement </a:t>
            </a:r>
          </a:p>
        </p:txBody>
      </p:sp>
      <p:pic>
        <p:nvPicPr>
          <p:cNvPr id="8" name="Image 7">
            <a:extLst>
              <a:ext uri="{FF2B5EF4-FFF2-40B4-BE49-F238E27FC236}">
                <a16:creationId xmlns:a16="http://schemas.microsoft.com/office/drawing/2014/main" id="{E819258C-FAAF-48B2-8A3B-43B658E553CB}"/>
              </a:ext>
            </a:extLst>
          </p:cNvPr>
          <p:cNvPicPr/>
          <p:nvPr/>
        </p:nvPicPr>
        <p:blipFill>
          <a:blip r:embed="rId2">
            <a:extLst>
              <a:ext uri="{28A0092B-C50C-407E-A947-70E740481C1C}">
                <a14:useLocalDpi xmlns:a14="http://schemas.microsoft.com/office/drawing/2010/main" val="0"/>
              </a:ext>
            </a:extLst>
          </a:blip>
          <a:stretch>
            <a:fillRect/>
          </a:stretch>
        </p:blipFill>
        <p:spPr>
          <a:xfrm>
            <a:off x="6597130" y="2798568"/>
            <a:ext cx="5594870" cy="4059432"/>
          </a:xfrm>
          <a:prstGeom prst="rect">
            <a:avLst/>
          </a:prstGeom>
        </p:spPr>
      </p:pic>
      <p:graphicFrame>
        <p:nvGraphicFramePr>
          <p:cNvPr id="9" name="Tableau 8">
            <a:extLst>
              <a:ext uri="{FF2B5EF4-FFF2-40B4-BE49-F238E27FC236}">
                <a16:creationId xmlns:a16="http://schemas.microsoft.com/office/drawing/2014/main" id="{5183C7A0-0B6E-415B-A2E6-3BC11372AA24}"/>
              </a:ext>
            </a:extLst>
          </p:cNvPr>
          <p:cNvGraphicFramePr>
            <a:graphicFrameLocks noGrp="1"/>
          </p:cNvGraphicFramePr>
          <p:nvPr>
            <p:extLst>
              <p:ext uri="{D42A27DB-BD31-4B8C-83A1-F6EECF244321}">
                <p14:modId xmlns:p14="http://schemas.microsoft.com/office/powerpoint/2010/main" val="2301894813"/>
              </p:ext>
            </p:extLst>
          </p:nvPr>
        </p:nvGraphicFramePr>
        <p:xfrm>
          <a:off x="117767" y="527920"/>
          <a:ext cx="9319488" cy="2178093"/>
        </p:xfrm>
        <a:graphic>
          <a:graphicData uri="http://schemas.openxmlformats.org/drawingml/2006/table">
            <a:tbl>
              <a:tblPr firstRow="1" firstCol="1" bandRow="1"/>
              <a:tblGrid>
                <a:gridCol w="481448">
                  <a:extLst>
                    <a:ext uri="{9D8B030D-6E8A-4147-A177-3AD203B41FA5}">
                      <a16:colId xmlns:a16="http://schemas.microsoft.com/office/drawing/2014/main" val="2591629104"/>
                    </a:ext>
                  </a:extLst>
                </a:gridCol>
                <a:gridCol w="818630">
                  <a:extLst>
                    <a:ext uri="{9D8B030D-6E8A-4147-A177-3AD203B41FA5}">
                      <a16:colId xmlns:a16="http://schemas.microsoft.com/office/drawing/2014/main" val="2912625392"/>
                    </a:ext>
                  </a:extLst>
                </a:gridCol>
                <a:gridCol w="833729">
                  <a:extLst>
                    <a:ext uri="{9D8B030D-6E8A-4147-A177-3AD203B41FA5}">
                      <a16:colId xmlns:a16="http://schemas.microsoft.com/office/drawing/2014/main" val="171077174"/>
                    </a:ext>
                  </a:extLst>
                </a:gridCol>
                <a:gridCol w="798501">
                  <a:extLst>
                    <a:ext uri="{9D8B030D-6E8A-4147-A177-3AD203B41FA5}">
                      <a16:colId xmlns:a16="http://schemas.microsoft.com/office/drawing/2014/main" val="2815233650"/>
                    </a:ext>
                  </a:extLst>
                </a:gridCol>
                <a:gridCol w="827019">
                  <a:extLst>
                    <a:ext uri="{9D8B030D-6E8A-4147-A177-3AD203B41FA5}">
                      <a16:colId xmlns:a16="http://schemas.microsoft.com/office/drawing/2014/main" val="719714407"/>
                    </a:ext>
                  </a:extLst>
                </a:gridCol>
                <a:gridCol w="981350">
                  <a:extLst>
                    <a:ext uri="{9D8B030D-6E8A-4147-A177-3AD203B41FA5}">
                      <a16:colId xmlns:a16="http://schemas.microsoft.com/office/drawing/2014/main" val="1801395710"/>
                    </a:ext>
                  </a:extLst>
                </a:gridCol>
                <a:gridCol w="650879">
                  <a:extLst>
                    <a:ext uri="{9D8B030D-6E8A-4147-A177-3AD203B41FA5}">
                      <a16:colId xmlns:a16="http://schemas.microsoft.com/office/drawing/2014/main" val="4020948531"/>
                    </a:ext>
                  </a:extLst>
                </a:gridCol>
                <a:gridCol w="749851">
                  <a:extLst>
                    <a:ext uri="{9D8B030D-6E8A-4147-A177-3AD203B41FA5}">
                      <a16:colId xmlns:a16="http://schemas.microsoft.com/office/drawing/2014/main" val="4264762057"/>
                    </a:ext>
                  </a:extLst>
                </a:gridCol>
                <a:gridCol w="768305">
                  <a:extLst>
                    <a:ext uri="{9D8B030D-6E8A-4147-A177-3AD203B41FA5}">
                      <a16:colId xmlns:a16="http://schemas.microsoft.com/office/drawing/2014/main" val="167119607"/>
                    </a:ext>
                  </a:extLst>
                </a:gridCol>
                <a:gridCol w="949478">
                  <a:extLst>
                    <a:ext uri="{9D8B030D-6E8A-4147-A177-3AD203B41FA5}">
                      <a16:colId xmlns:a16="http://schemas.microsoft.com/office/drawing/2014/main" val="973639474"/>
                    </a:ext>
                  </a:extLst>
                </a:gridCol>
                <a:gridCol w="842116">
                  <a:extLst>
                    <a:ext uri="{9D8B030D-6E8A-4147-A177-3AD203B41FA5}">
                      <a16:colId xmlns:a16="http://schemas.microsoft.com/office/drawing/2014/main" val="674390951"/>
                    </a:ext>
                  </a:extLst>
                </a:gridCol>
                <a:gridCol w="618182">
                  <a:extLst>
                    <a:ext uri="{9D8B030D-6E8A-4147-A177-3AD203B41FA5}">
                      <a16:colId xmlns:a16="http://schemas.microsoft.com/office/drawing/2014/main" val="876218845"/>
                    </a:ext>
                  </a:extLst>
                </a:gridCol>
              </a:tblGrid>
              <a:tr h="380401">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 </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dirty="0">
                          <a:solidFill>
                            <a:srgbClr val="000000"/>
                          </a:solidFill>
                          <a:effectLst/>
                          <a:latin typeface="+mn-lt"/>
                          <a:ea typeface="Times New Roman" panose="02020603050405020304" pitchFamily="18" charset="0"/>
                          <a:cs typeface="Times New Roman" panose="02020603050405020304" pitchFamily="18" charset="0"/>
                        </a:rPr>
                        <a:t>Min</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dirty="0">
                          <a:solidFill>
                            <a:srgbClr val="000000"/>
                          </a:solidFill>
                          <a:effectLst/>
                          <a:latin typeface="+mn-lt"/>
                          <a:ea typeface="Times New Roman" panose="02020603050405020304" pitchFamily="18" charset="0"/>
                          <a:cs typeface="Times New Roman" panose="02020603050405020304" pitchFamily="18" charset="0"/>
                        </a:rPr>
                        <a:t>Q25</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dirty="0">
                          <a:solidFill>
                            <a:srgbClr val="000000"/>
                          </a:solidFill>
                          <a:effectLst/>
                          <a:latin typeface="+mn-lt"/>
                          <a:ea typeface="Times New Roman" panose="02020603050405020304" pitchFamily="18" charset="0"/>
                          <a:cs typeface="Times New Roman" panose="02020603050405020304" pitchFamily="18" charset="0"/>
                        </a:rPr>
                        <a:t>Médian</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dirty="0">
                          <a:solidFill>
                            <a:srgbClr val="000000"/>
                          </a:solidFill>
                          <a:effectLst/>
                          <a:latin typeface="+mn-lt"/>
                          <a:ea typeface="Times New Roman" panose="02020603050405020304" pitchFamily="18" charset="0"/>
                          <a:cs typeface="Times New Roman" panose="02020603050405020304" pitchFamily="18" charset="0"/>
                        </a:rPr>
                        <a:t>q75</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a:solidFill>
                            <a:srgbClr val="000000"/>
                          </a:solidFill>
                          <a:effectLst/>
                          <a:latin typeface="+mn-lt"/>
                          <a:ea typeface="Times New Roman" panose="02020603050405020304" pitchFamily="18" charset="0"/>
                          <a:cs typeface="Times New Roman" panose="02020603050405020304" pitchFamily="18" charset="0"/>
                        </a:rPr>
                        <a:t>Max</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a:solidFill>
                            <a:srgbClr val="000000"/>
                          </a:solidFill>
                          <a:effectLst/>
                          <a:latin typeface="+mn-lt"/>
                          <a:ea typeface="Times New Roman" panose="02020603050405020304" pitchFamily="18" charset="0"/>
                          <a:cs typeface="Times New Roman" panose="02020603050405020304" pitchFamily="18" charset="0"/>
                        </a:rPr>
                        <a:t>Mean</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a:solidFill>
                            <a:srgbClr val="000000"/>
                          </a:solidFill>
                          <a:effectLst/>
                          <a:latin typeface="+mn-lt"/>
                          <a:ea typeface="Times New Roman" panose="02020603050405020304" pitchFamily="18" charset="0"/>
                          <a:cs typeface="Times New Roman" panose="02020603050405020304" pitchFamily="18" charset="0"/>
                        </a:rPr>
                        <a:t>Std</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a:solidFill>
                            <a:srgbClr val="000000"/>
                          </a:solidFill>
                          <a:effectLst/>
                          <a:latin typeface="+mn-lt"/>
                          <a:ea typeface="Times New Roman" panose="02020603050405020304" pitchFamily="18" charset="0"/>
                          <a:cs typeface="Times New Roman" panose="02020603050405020304" pitchFamily="18" charset="0"/>
                        </a:rPr>
                        <a:t>Skew</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dirty="0">
                          <a:solidFill>
                            <a:srgbClr val="000000"/>
                          </a:solidFill>
                          <a:effectLst/>
                          <a:latin typeface="+mn-lt"/>
                          <a:ea typeface="Times New Roman" panose="02020603050405020304" pitchFamily="18" charset="0"/>
                          <a:cs typeface="Times New Roman" panose="02020603050405020304" pitchFamily="18" charset="0"/>
                        </a:rPr>
                        <a:t>Kurt</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dirty="0" err="1">
                          <a:solidFill>
                            <a:srgbClr val="000000"/>
                          </a:solidFill>
                          <a:effectLst/>
                          <a:latin typeface="+mn-lt"/>
                          <a:ea typeface="Times New Roman" panose="02020603050405020304" pitchFamily="18" charset="0"/>
                          <a:cs typeface="Times New Roman" panose="02020603050405020304" pitchFamily="18" charset="0"/>
                        </a:rPr>
                        <a:t>iqr</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b="1" dirty="0">
                          <a:solidFill>
                            <a:srgbClr val="000000"/>
                          </a:solidFill>
                          <a:effectLst/>
                          <a:latin typeface="+mn-lt"/>
                          <a:ea typeface="Times New Roman" panose="02020603050405020304" pitchFamily="18" charset="0"/>
                          <a:cs typeface="Times New Roman" panose="02020603050405020304" pitchFamily="18" charset="0"/>
                        </a:rPr>
                        <a:t>IQR_%</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0220454"/>
                  </a:ext>
                </a:extLst>
              </a:tr>
              <a:tr h="298116">
                <a:tc>
                  <a:txBody>
                    <a:bodyPr/>
                    <a:lstStyle/>
                    <a:p>
                      <a:pPr algn="ctr">
                        <a:lnSpc>
                          <a:spcPct val="107000"/>
                        </a:lnSpc>
                      </a:pPr>
                      <a:r>
                        <a:rPr lang="fr-FR" sz="1200" b="1">
                          <a:solidFill>
                            <a:srgbClr val="000000"/>
                          </a:solidFill>
                          <a:effectLst/>
                          <a:latin typeface="+mn-lt"/>
                          <a:ea typeface="Times New Roman" panose="02020603050405020304" pitchFamily="18" charset="0"/>
                          <a:cs typeface="Times New Roman" panose="02020603050405020304" pitchFamily="18" charset="0"/>
                        </a:rPr>
                        <a:t>AAR</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0.9542</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1.0127</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1.0234</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1.0438</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7872.0548</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2.7691</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92.1996</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79.5632</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6677.5265</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0.0311</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9.2625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5113387"/>
                  </a:ext>
                </a:extLst>
              </a:tr>
              <a:tr h="209365">
                <a:tc>
                  <a:txBody>
                    <a:bodyPr/>
                    <a:lstStyle/>
                    <a:p>
                      <a:pPr algn="ctr">
                        <a:lnSpc>
                          <a:spcPct val="107000"/>
                        </a:lnSpc>
                      </a:pPr>
                      <a:r>
                        <a:rPr lang="fr-FR" sz="1200" b="1">
                          <a:solidFill>
                            <a:srgbClr val="000000"/>
                          </a:solidFill>
                          <a:effectLst/>
                          <a:latin typeface="+mn-lt"/>
                          <a:ea typeface="Times New Roman" panose="02020603050405020304" pitchFamily="18" charset="0"/>
                          <a:cs typeface="Times New Roman" panose="02020603050405020304" pitchFamily="18" charset="0"/>
                        </a:rPr>
                        <a:t>FS</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1.2</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2.1166</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3.7739</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5</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3.5077</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1.46</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-0.3529</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-1.4505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2.8834</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8434479"/>
                  </a:ext>
                </a:extLst>
              </a:tr>
              <a:tr h="209365">
                <a:tc>
                  <a:txBody>
                    <a:bodyPr/>
                    <a:lstStyle/>
                    <a:p>
                      <a:pPr algn="ctr">
                        <a:lnSpc>
                          <a:spcPct val="107000"/>
                        </a:lnSpc>
                      </a:pPr>
                      <a:r>
                        <a:rPr lang="fr-FR" sz="1200" b="1">
                          <a:solidFill>
                            <a:srgbClr val="000000"/>
                          </a:solidFill>
                          <a:effectLst/>
                          <a:latin typeface="+mn-lt"/>
                          <a:ea typeface="Times New Roman" panose="02020603050405020304" pitchFamily="18" charset="0"/>
                          <a:cs typeface="Times New Roman" panose="02020603050405020304" pitchFamily="18" charset="0"/>
                        </a:rPr>
                        <a:t>Ia</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1.0819</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3.0235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4.2115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5.713</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12.1683</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4.496</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1.8339</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0.6719</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0.0421</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2.6895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0.6375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168051"/>
                  </a:ext>
                </a:extLst>
              </a:tr>
              <a:tr h="209365">
                <a:tc>
                  <a:txBody>
                    <a:bodyPr/>
                    <a:lstStyle/>
                    <a:p>
                      <a:pPr algn="ctr">
                        <a:lnSpc>
                          <a:spcPct val="107000"/>
                        </a:lnSpc>
                      </a:pPr>
                      <a:r>
                        <a:rPr lang="fr-FR" sz="1200" b="1">
                          <a:solidFill>
                            <a:srgbClr val="000000"/>
                          </a:solidFill>
                          <a:effectLst/>
                          <a:latin typeface="+mn-lt"/>
                          <a:ea typeface="Times New Roman" panose="02020603050405020304" pitchFamily="18" charset="0"/>
                          <a:cs typeface="Times New Roman" panose="02020603050405020304" pitchFamily="18" charset="0"/>
                        </a:rPr>
                        <a:t>NED</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5.57E-07</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7.94E-06</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1.80E-05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4.37E-05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10109.5969</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1.7577</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119.1483</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79.0846</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6553.2717</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3.58E-05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11.15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2049006"/>
                  </a:ext>
                </a:extLst>
              </a:tr>
              <a:tr h="243386">
                <a:tc>
                  <a:txBody>
                    <a:bodyPr/>
                    <a:lstStyle/>
                    <a:p>
                      <a:pPr algn="ctr">
                        <a:lnSpc>
                          <a:spcPct val="107000"/>
                        </a:lnSpc>
                      </a:pPr>
                      <a:r>
                        <a:rPr lang="fr-FR" sz="1200" b="1" dirty="0">
                          <a:solidFill>
                            <a:srgbClr val="000000"/>
                          </a:solidFill>
                          <a:effectLst/>
                          <a:latin typeface="+mn-lt"/>
                          <a:ea typeface="Times New Roman" panose="02020603050405020304" pitchFamily="18" charset="0"/>
                          <a:cs typeface="Times New Roman" panose="02020603050405020304" pitchFamily="18" charset="0"/>
                        </a:rPr>
                        <a:t>NS</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0.0003</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0.0012</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0.002</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0.0036</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798.7963</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0.1313</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9.0265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86.7952</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7666.4124</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0.0023</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8.6625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883245"/>
                  </a:ext>
                </a:extLst>
              </a:tr>
              <a:tr h="209365">
                <a:tc>
                  <a:txBody>
                    <a:bodyPr/>
                    <a:lstStyle/>
                    <a:p>
                      <a:pPr algn="ctr">
                        <a:lnSpc>
                          <a:spcPct val="107000"/>
                        </a:lnSpc>
                      </a:pPr>
                      <a:r>
                        <a:rPr lang="fr-FR" sz="1200" b="1">
                          <a:solidFill>
                            <a:srgbClr val="000000"/>
                          </a:solidFill>
                          <a:effectLst/>
                          <a:latin typeface="+mn-lt"/>
                          <a:ea typeface="Times New Roman" panose="02020603050405020304" pitchFamily="18" charset="0"/>
                          <a:cs typeface="Times New Roman" panose="02020603050405020304" pitchFamily="18" charset="0"/>
                        </a:rPr>
                        <a:t>PGA</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0.4872</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0.6045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0.708</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0.8116</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5510.4383</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1.9223</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64.8881</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78.6799</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6547.9861</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0.2072</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3.0875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267602"/>
                  </a:ext>
                </a:extLst>
              </a:tr>
              <a:tr h="209365">
                <a:tc>
                  <a:txBody>
                    <a:bodyPr/>
                    <a:lstStyle/>
                    <a:p>
                      <a:pPr algn="ctr">
                        <a:lnSpc>
                          <a:spcPct val="107000"/>
                        </a:lnSpc>
                      </a:pPr>
                      <a:r>
                        <a:rPr lang="fr-FR" sz="1200" b="1">
                          <a:solidFill>
                            <a:srgbClr val="000000"/>
                          </a:solidFill>
                          <a:effectLst/>
                          <a:latin typeface="+mn-lt"/>
                          <a:ea typeface="Times New Roman" panose="02020603050405020304" pitchFamily="18" charset="0"/>
                          <a:cs typeface="Times New Roman" panose="02020603050405020304" pitchFamily="18" charset="0"/>
                        </a:rPr>
                        <a:t>PGD</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0.0017</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0.0045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0.007</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0.0125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2156.75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0.3716</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24.4783</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85.8033</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7535.2495</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0.008</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8.2875</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1431344"/>
                  </a:ext>
                </a:extLst>
              </a:tr>
              <a:tr h="209365">
                <a:tc>
                  <a:txBody>
                    <a:bodyPr/>
                    <a:lstStyle/>
                    <a:p>
                      <a:pPr algn="ctr">
                        <a:lnSpc>
                          <a:spcPct val="107000"/>
                        </a:lnSpc>
                      </a:pPr>
                      <a:r>
                        <a:rPr lang="fr-FR" sz="1200" b="1">
                          <a:solidFill>
                            <a:srgbClr val="000000"/>
                          </a:solidFill>
                          <a:effectLst/>
                          <a:latin typeface="+mn-lt"/>
                          <a:ea typeface="Times New Roman" panose="02020603050405020304" pitchFamily="18" charset="0"/>
                          <a:cs typeface="Times New Roman" panose="02020603050405020304" pitchFamily="18" charset="0"/>
                        </a:rPr>
                        <a:t>PGV</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0.084</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0.1518</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0.1881</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0.2442</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652.0375</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0.3397</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7.5536</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81.562</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6954.6841</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a:solidFill>
                            <a:srgbClr val="000000"/>
                          </a:solidFill>
                          <a:effectLst/>
                          <a:latin typeface="+mn-lt"/>
                          <a:ea typeface="Times New Roman" panose="02020603050405020304" pitchFamily="18" charset="0"/>
                          <a:cs typeface="Times New Roman" panose="02020603050405020304" pitchFamily="18" charset="0"/>
                        </a:rPr>
                        <a:t>0.0924</a:t>
                      </a:r>
                      <a:endParaRPr lang="fr-FR" sz="105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200" dirty="0">
                          <a:solidFill>
                            <a:srgbClr val="000000"/>
                          </a:solidFill>
                          <a:effectLst/>
                          <a:latin typeface="+mn-lt"/>
                          <a:ea typeface="Times New Roman" panose="02020603050405020304" pitchFamily="18" charset="0"/>
                          <a:cs typeface="Times New Roman" panose="02020603050405020304" pitchFamily="18" charset="0"/>
                        </a:rPr>
                        <a:t>4.025</a:t>
                      </a:r>
                      <a:endParaRPr lang="fr-FR" sz="105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8488123"/>
                  </a:ext>
                </a:extLst>
              </a:tr>
            </a:tbl>
          </a:graphicData>
        </a:graphic>
      </p:graphicFrame>
      <p:sp>
        <p:nvSpPr>
          <p:cNvPr id="11" name="Espace réservé du contenu 6">
            <a:extLst>
              <a:ext uri="{FF2B5EF4-FFF2-40B4-BE49-F238E27FC236}">
                <a16:creationId xmlns:a16="http://schemas.microsoft.com/office/drawing/2014/main" id="{6156AA3A-B554-4EBA-92C9-9D64B661C318}"/>
              </a:ext>
            </a:extLst>
          </p:cNvPr>
          <p:cNvSpPr txBox="1">
            <a:spLocks/>
          </p:cNvSpPr>
          <p:nvPr/>
        </p:nvSpPr>
        <p:spPr>
          <a:xfrm>
            <a:off x="117767" y="2843416"/>
            <a:ext cx="6479363" cy="3817652"/>
          </a:xfrm>
          <a:prstGeom prst="rect">
            <a:avLst/>
          </a:prstGeom>
        </p:spPr>
        <p:txBody>
          <a:bodyPr vert="horz" lIns="0" tIns="45720" rIns="0" bIns="45720" rtlCol="0">
            <a:normAutofit fontScale="77500" lnSpcReduction="20000"/>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2100" b="1" dirty="0">
                <a:solidFill>
                  <a:srgbClr val="FF0000"/>
                </a:solidFill>
              </a:rPr>
              <a:t>Tableau statistique : </a:t>
            </a:r>
          </a:p>
          <a:p>
            <a:pPr lvl="2"/>
            <a:r>
              <a:rPr lang="fr-FR" dirty="0"/>
              <a:t>les variables </a:t>
            </a:r>
            <a:r>
              <a:rPr lang="fr-FR" b="1" dirty="0"/>
              <a:t>AAR, NED, NS, PGD, PGV, PGA </a:t>
            </a:r>
            <a:r>
              <a:rPr lang="fr-FR" dirty="0"/>
              <a:t>ont un coefficient d’aplatissement extrêmes ce qui montre </a:t>
            </a:r>
            <a:r>
              <a:rPr lang="fr-FR" b="1" dirty="0"/>
              <a:t>une queue très lourde </a:t>
            </a:r>
          </a:p>
          <a:p>
            <a:pPr marL="266700" lvl="2" indent="0">
              <a:buNone/>
            </a:pPr>
            <a:r>
              <a:rPr lang="fr-FR" b="1" dirty="0">
                <a:sym typeface="Wingdings" panose="05000000000000000000" pitchFamily="2" charset="2"/>
              </a:rPr>
              <a:t>       </a:t>
            </a:r>
            <a:r>
              <a:rPr lang="fr-FR" dirty="0">
                <a:sym typeface="Wingdings" panose="05000000000000000000" pitchFamily="2" charset="2"/>
              </a:rPr>
              <a:t>  </a:t>
            </a:r>
            <a:r>
              <a:rPr lang="fr-FR" b="1" dirty="0">
                <a:sym typeface="Wingdings" panose="05000000000000000000" pitchFamily="2" charset="2"/>
              </a:rPr>
              <a:t>Transformation logarithmique</a:t>
            </a:r>
            <a:endParaRPr lang="fr-FR" b="1" dirty="0"/>
          </a:p>
          <a:p>
            <a:pPr lvl="2"/>
            <a:r>
              <a:rPr lang="fr-FR" dirty="0"/>
              <a:t>les autres deux variables </a:t>
            </a:r>
            <a:r>
              <a:rPr lang="fr-FR" b="1" dirty="0"/>
              <a:t>FS</a:t>
            </a:r>
            <a:r>
              <a:rPr lang="fr-FR" dirty="0"/>
              <a:t> et </a:t>
            </a:r>
            <a:r>
              <a:rPr lang="fr-FR" b="1" dirty="0"/>
              <a:t>Ia</a:t>
            </a:r>
            <a:r>
              <a:rPr lang="fr-FR" dirty="0"/>
              <a:t> présentent des distributions plus plates que normale </a:t>
            </a:r>
            <a:r>
              <a:rPr lang="fr-FR" dirty="0">
                <a:sym typeface="Wingdings" panose="05000000000000000000" pitchFamily="2" charset="2"/>
              </a:rPr>
              <a:t> </a:t>
            </a:r>
            <a:r>
              <a:rPr lang="fr-FR" b="1" dirty="0">
                <a:sym typeface="Wingdings" panose="05000000000000000000" pitchFamily="2" charset="2"/>
              </a:rPr>
              <a:t>pas de transformation logarithmique</a:t>
            </a:r>
          </a:p>
          <a:p>
            <a:pPr lvl="2"/>
            <a:r>
              <a:rPr lang="fr-FR" dirty="0">
                <a:sym typeface="Wingdings" panose="05000000000000000000" pitchFamily="2" charset="2"/>
              </a:rPr>
              <a:t>Elimination des points aberrantes  Base de données filtrées de </a:t>
            </a:r>
            <a:r>
              <a:rPr lang="fr-FR" b="1" dirty="0">
                <a:sym typeface="Wingdings" panose="05000000000000000000" pitchFamily="2" charset="2"/>
              </a:rPr>
              <a:t>7200 essaies</a:t>
            </a:r>
            <a:endParaRPr lang="fr-FR" b="1" dirty="0"/>
          </a:p>
          <a:p>
            <a:pPr marL="266700" lvl="2" indent="0">
              <a:lnSpc>
                <a:spcPct val="80000"/>
              </a:lnSpc>
              <a:spcBef>
                <a:spcPts val="500"/>
              </a:spcBef>
              <a:buSzPct val="90000"/>
              <a:buNone/>
            </a:pPr>
            <a:endParaRPr lang="fr-FR" sz="1400" dirty="0"/>
          </a:p>
          <a:p>
            <a:pPr lvl="1"/>
            <a:r>
              <a:rPr lang="fr-FR" sz="2100" b="1" dirty="0">
                <a:solidFill>
                  <a:srgbClr val="FF0000"/>
                </a:solidFill>
              </a:rPr>
              <a:t>Matrice de corrélation : </a:t>
            </a:r>
          </a:p>
          <a:p>
            <a:pPr lvl="2"/>
            <a:r>
              <a:rPr lang="fr-FR" dirty="0"/>
              <a:t>Les variables qui sont </a:t>
            </a:r>
            <a:r>
              <a:rPr lang="fr-FR" b="1" dirty="0"/>
              <a:t>fortement corrélées </a:t>
            </a:r>
            <a:r>
              <a:rPr lang="fr-FR" dirty="0"/>
              <a:t>sont : </a:t>
            </a:r>
            <a:r>
              <a:rPr lang="fr-FR" b="1" dirty="0"/>
              <a:t>PGD et NS </a:t>
            </a:r>
            <a:r>
              <a:rPr lang="fr-FR" dirty="0"/>
              <a:t>avec r= 0.915 ; </a:t>
            </a:r>
            <a:r>
              <a:rPr lang="fr-FR" b="1" dirty="0"/>
              <a:t>PGD et PGV </a:t>
            </a:r>
            <a:r>
              <a:rPr lang="fr-FR" dirty="0"/>
              <a:t>avec r=0.875 ; </a:t>
            </a:r>
            <a:r>
              <a:rPr lang="fr-FR" b="1" dirty="0"/>
              <a:t>PGA et Ia </a:t>
            </a:r>
            <a:r>
              <a:rPr lang="fr-FR" dirty="0"/>
              <a:t>avec r=0.817 ; PGV et PGA avec r=0.602 </a:t>
            </a:r>
          </a:p>
          <a:p>
            <a:pPr lvl="2"/>
            <a:r>
              <a:rPr lang="fr-FR" dirty="0"/>
              <a:t>Les variables qui sont </a:t>
            </a:r>
            <a:r>
              <a:rPr lang="fr-FR" b="1" dirty="0"/>
              <a:t>modérément corrélées </a:t>
            </a:r>
            <a:r>
              <a:rPr lang="fr-FR" dirty="0"/>
              <a:t>sont : </a:t>
            </a:r>
            <a:r>
              <a:rPr lang="fr-FR" b="1" dirty="0"/>
              <a:t>NED et PGV </a:t>
            </a:r>
            <a:r>
              <a:rPr lang="fr-FR" dirty="0"/>
              <a:t>avec r=0.696, </a:t>
            </a:r>
            <a:r>
              <a:rPr lang="fr-FR" b="1" dirty="0"/>
              <a:t>NED et PGD </a:t>
            </a:r>
            <a:r>
              <a:rPr lang="fr-FR" dirty="0"/>
              <a:t>avec r=0.668 et </a:t>
            </a:r>
            <a:r>
              <a:rPr lang="fr-FR" b="1" dirty="0"/>
              <a:t>NED et AAR </a:t>
            </a:r>
            <a:r>
              <a:rPr lang="fr-FR" dirty="0"/>
              <a:t>avec r=0.632</a:t>
            </a:r>
          </a:p>
          <a:p>
            <a:pPr lvl="2"/>
            <a:r>
              <a:rPr lang="fr-FR" dirty="0"/>
              <a:t>Les variables qui sont </a:t>
            </a:r>
            <a:r>
              <a:rPr lang="fr-FR" b="1" dirty="0"/>
              <a:t>faiblement corrélées </a:t>
            </a:r>
            <a:r>
              <a:rPr lang="fr-FR" dirty="0"/>
              <a:t>(légèrement négatif) sont : </a:t>
            </a:r>
            <a:r>
              <a:rPr lang="fr-FR" b="1" dirty="0"/>
              <a:t>FS avec NED et NS  </a:t>
            </a:r>
          </a:p>
          <a:p>
            <a:pPr marL="541338" lvl="2" indent="-274638">
              <a:lnSpc>
                <a:spcPct val="80000"/>
              </a:lnSpc>
              <a:spcBef>
                <a:spcPts val="500"/>
              </a:spcBef>
              <a:buSzPct val="90000"/>
              <a:buFont typeface="Arial" panose="020B0604020202020204" pitchFamily="34" charset="0"/>
              <a:buChar char="■"/>
            </a:pPr>
            <a:endParaRPr lang="fr-FR" sz="1400" dirty="0"/>
          </a:p>
          <a:p>
            <a:pPr marL="266700" lvl="2" indent="0">
              <a:lnSpc>
                <a:spcPct val="80000"/>
              </a:lnSpc>
              <a:spcBef>
                <a:spcPts val="500"/>
              </a:spcBef>
              <a:buSzPct val="90000"/>
              <a:buNone/>
            </a:pPr>
            <a:endParaRPr lang="fr-FR" dirty="0"/>
          </a:p>
        </p:txBody>
      </p:sp>
    </p:spTree>
    <p:extLst>
      <p:ext uri="{BB962C8B-B14F-4D97-AF65-F5344CB8AC3E}">
        <p14:creationId xmlns:p14="http://schemas.microsoft.com/office/powerpoint/2010/main" val="808337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FDEF78-7A02-492A-B4A4-2DACCEB4C775}"/>
              </a:ext>
            </a:extLst>
          </p:cNvPr>
          <p:cNvSpPr>
            <a:spLocks noGrp="1"/>
          </p:cNvSpPr>
          <p:nvPr>
            <p:ph type="sldNum" sz="quarter" idx="12"/>
          </p:nvPr>
        </p:nvSpPr>
        <p:spPr/>
        <p:txBody>
          <a:bodyPr/>
          <a:lstStyle/>
          <a:p>
            <a:fld id="{0CBC77A0-1F4E-42FF-9FFC-F45C3A64AF90}" type="slidenum">
              <a:rPr lang="fr-FR" smtClean="0"/>
              <a:t>27</a:t>
            </a:fld>
            <a:endParaRPr lang="fr-FR"/>
          </a:p>
        </p:txBody>
      </p:sp>
      <p:sp>
        <p:nvSpPr>
          <p:cNvPr id="5" name="Titre 12">
            <a:extLst>
              <a:ext uri="{FF2B5EF4-FFF2-40B4-BE49-F238E27FC236}">
                <a16:creationId xmlns:a16="http://schemas.microsoft.com/office/drawing/2014/main" id="{D88F7A7B-13DB-4EC3-BA0B-AA28EBD6E474}"/>
              </a:ext>
            </a:extLst>
          </p:cNvPr>
          <p:cNvSpPr txBox="1">
            <a:spLocks/>
          </p:cNvSpPr>
          <p:nvPr/>
        </p:nvSpPr>
        <p:spPr>
          <a:xfrm>
            <a:off x="168243" y="149225"/>
            <a:ext cx="10474357" cy="526636"/>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Application du modèle KNN</a:t>
            </a:r>
          </a:p>
        </p:txBody>
      </p:sp>
      <p:sp>
        <p:nvSpPr>
          <p:cNvPr id="6" name="Espace réservé du contenu 6">
            <a:extLst>
              <a:ext uri="{FF2B5EF4-FFF2-40B4-BE49-F238E27FC236}">
                <a16:creationId xmlns:a16="http://schemas.microsoft.com/office/drawing/2014/main" id="{27838898-C5D0-4BCC-9928-C443CF777C3C}"/>
              </a:ext>
            </a:extLst>
          </p:cNvPr>
          <p:cNvSpPr txBox="1">
            <a:spLocks/>
          </p:cNvSpPr>
          <p:nvPr/>
        </p:nvSpPr>
        <p:spPr>
          <a:xfrm>
            <a:off x="168243" y="901067"/>
            <a:ext cx="5448605" cy="896371"/>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600" b="1" dirty="0">
                <a:solidFill>
                  <a:srgbClr val="FF0000"/>
                </a:solidFill>
              </a:rPr>
              <a:t>Ajustement des hyperparamètres:</a:t>
            </a:r>
          </a:p>
          <a:p>
            <a:pPr lvl="2">
              <a:lnSpc>
                <a:spcPct val="80000"/>
              </a:lnSpc>
            </a:pPr>
            <a:r>
              <a:rPr lang="fr-FR" sz="1400" b="1" dirty="0" err="1"/>
              <a:t>n_Neighbors</a:t>
            </a:r>
            <a:r>
              <a:rPr lang="fr-FR" sz="1400" b="1" dirty="0"/>
              <a:t> </a:t>
            </a:r>
            <a:r>
              <a:rPr lang="fr-FR" sz="1400" dirty="0"/>
              <a:t>∈ {3,5,7,9,11,15,25}, </a:t>
            </a:r>
            <a:r>
              <a:rPr lang="fr-FR" sz="1400" b="1" dirty="0"/>
              <a:t>weights</a:t>
            </a:r>
            <a:r>
              <a:rPr lang="fr-FR" sz="1400" dirty="0"/>
              <a:t> ∈ {uniform, distance} et </a:t>
            </a:r>
            <a:r>
              <a:rPr lang="fr-FR" sz="1400" b="1" dirty="0"/>
              <a:t>p</a:t>
            </a:r>
            <a:r>
              <a:rPr lang="fr-FR" sz="1400" dirty="0"/>
              <a:t> ∈ {1 =Manhattan et 2= Euclidienne}. </a:t>
            </a:r>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sz="1600" dirty="0"/>
          </a:p>
        </p:txBody>
      </p:sp>
      <p:graphicFrame>
        <p:nvGraphicFramePr>
          <p:cNvPr id="8" name="Tableau 7">
            <a:extLst>
              <a:ext uri="{FF2B5EF4-FFF2-40B4-BE49-F238E27FC236}">
                <a16:creationId xmlns:a16="http://schemas.microsoft.com/office/drawing/2014/main" id="{FB82F89B-598B-4B7F-AF46-21DCA2935DAF}"/>
              </a:ext>
            </a:extLst>
          </p:cNvPr>
          <p:cNvGraphicFramePr>
            <a:graphicFrameLocks noGrp="1"/>
          </p:cNvGraphicFramePr>
          <p:nvPr>
            <p:extLst>
              <p:ext uri="{D42A27DB-BD31-4B8C-83A1-F6EECF244321}">
                <p14:modId xmlns:p14="http://schemas.microsoft.com/office/powerpoint/2010/main" val="159416535"/>
              </p:ext>
            </p:extLst>
          </p:nvPr>
        </p:nvGraphicFramePr>
        <p:xfrm>
          <a:off x="6242756" y="1029397"/>
          <a:ext cx="5000977" cy="1284824"/>
        </p:xfrm>
        <a:graphic>
          <a:graphicData uri="http://schemas.openxmlformats.org/drawingml/2006/table">
            <a:tbl>
              <a:tblPr firstRow="1" firstCol="1" bandRow="1"/>
              <a:tblGrid>
                <a:gridCol w="1330952">
                  <a:extLst>
                    <a:ext uri="{9D8B030D-6E8A-4147-A177-3AD203B41FA5}">
                      <a16:colId xmlns:a16="http://schemas.microsoft.com/office/drawing/2014/main" val="2720077891"/>
                    </a:ext>
                  </a:extLst>
                </a:gridCol>
                <a:gridCol w="1415093">
                  <a:extLst>
                    <a:ext uri="{9D8B030D-6E8A-4147-A177-3AD203B41FA5}">
                      <a16:colId xmlns:a16="http://schemas.microsoft.com/office/drawing/2014/main" val="180534777"/>
                    </a:ext>
                  </a:extLst>
                </a:gridCol>
                <a:gridCol w="1032530">
                  <a:extLst>
                    <a:ext uri="{9D8B030D-6E8A-4147-A177-3AD203B41FA5}">
                      <a16:colId xmlns:a16="http://schemas.microsoft.com/office/drawing/2014/main" val="2151339331"/>
                    </a:ext>
                  </a:extLst>
                </a:gridCol>
                <a:gridCol w="1222402">
                  <a:extLst>
                    <a:ext uri="{9D8B030D-6E8A-4147-A177-3AD203B41FA5}">
                      <a16:colId xmlns:a16="http://schemas.microsoft.com/office/drawing/2014/main" val="308812925"/>
                    </a:ext>
                  </a:extLst>
                </a:gridCol>
              </a:tblGrid>
              <a:tr h="321206">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Cible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err="1">
                          <a:solidFill>
                            <a:srgbClr val="000000"/>
                          </a:solidFill>
                          <a:effectLst/>
                          <a:latin typeface="+mn-lt"/>
                          <a:ea typeface="Times New Roman" panose="02020603050405020304" pitchFamily="18" charset="0"/>
                          <a:cs typeface="Times New Roman" panose="02020603050405020304" pitchFamily="18" charset="0"/>
                        </a:rPr>
                        <a:t>n_neighbors</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Weights</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P</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6151047"/>
                  </a:ext>
                </a:extLst>
              </a:tr>
              <a:tr h="321206">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NED</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25</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Distance </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Manhattan</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4557848"/>
                  </a:ext>
                </a:extLst>
              </a:tr>
              <a:tr h="321206">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NS</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15</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Distance </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Manhattan</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3107195"/>
                  </a:ext>
                </a:extLst>
              </a:tr>
              <a:tr h="321206">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AAR</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15</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Distance </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Manhattan</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2510667"/>
                  </a:ext>
                </a:extLst>
              </a:tr>
            </a:tbl>
          </a:graphicData>
        </a:graphic>
      </p:graphicFrame>
      <p:sp>
        <p:nvSpPr>
          <p:cNvPr id="11" name="Espace réservé du contenu 6">
            <a:extLst>
              <a:ext uri="{FF2B5EF4-FFF2-40B4-BE49-F238E27FC236}">
                <a16:creationId xmlns:a16="http://schemas.microsoft.com/office/drawing/2014/main" id="{B51D6223-AC8B-485E-A6F5-9A20B7058B12}"/>
              </a:ext>
            </a:extLst>
          </p:cNvPr>
          <p:cNvSpPr txBox="1">
            <a:spLocks/>
          </p:cNvSpPr>
          <p:nvPr/>
        </p:nvSpPr>
        <p:spPr>
          <a:xfrm>
            <a:off x="349024" y="1913704"/>
            <a:ext cx="4877731" cy="1097066"/>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600" b="1" dirty="0">
                <a:solidFill>
                  <a:srgbClr val="FF0000"/>
                </a:solidFill>
              </a:rPr>
              <a:t>Comparaison des mesures métriques :</a:t>
            </a:r>
          </a:p>
          <a:p>
            <a:pPr lvl="2">
              <a:lnSpc>
                <a:spcPct val="80000"/>
              </a:lnSpc>
            </a:pPr>
            <a:r>
              <a:rPr lang="fr-FR" sz="1400" b="1" dirty="0"/>
              <a:t>NS</a:t>
            </a:r>
            <a:r>
              <a:rPr lang="fr-FR" sz="1400" dirty="0"/>
              <a:t> est très </a:t>
            </a:r>
            <a:r>
              <a:rPr lang="fr-FR" sz="1400" b="1" dirty="0"/>
              <a:t>bien prédit </a:t>
            </a:r>
            <a:r>
              <a:rPr lang="fr-FR" sz="1400" dirty="0"/>
              <a:t>par KNN (R²≈0.91)</a:t>
            </a:r>
          </a:p>
          <a:p>
            <a:pPr lvl="2">
              <a:lnSpc>
                <a:spcPct val="80000"/>
              </a:lnSpc>
            </a:pPr>
            <a:r>
              <a:rPr lang="fr-FR" sz="1400" b="1" dirty="0"/>
              <a:t>NED</a:t>
            </a:r>
            <a:r>
              <a:rPr lang="fr-FR" sz="1400" dirty="0"/>
              <a:t> atteint </a:t>
            </a:r>
            <a:r>
              <a:rPr lang="fr-FR" sz="1400" b="1" dirty="0"/>
              <a:t>un niveau correct </a:t>
            </a:r>
            <a:r>
              <a:rPr lang="fr-FR" sz="1400" dirty="0"/>
              <a:t>(R²≈0.66)</a:t>
            </a:r>
          </a:p>
          <a:p>
            <a:pPr lvl="2">
              <a:lnSpc>
                <a:spcPct val="80000"/>
              </a:lnSpc>
            </a:pPr>
            <a:r>
              <a:rPr lang="fr-FR" sz="1400" b="1" dirty="0"/>
              <a:t>AAR</a:t>
            </a:r>
            <a:r>
              <a:rPr lang="fr-FR" sz="1400" dirty="0"/>
              <a:t> reste </a:t>
            </a:r>
            <a:r>
              <a:rPr lang="fr-FR" sz="1400" b="1" dirty="0"/>
              <a:t>difficile à prédire </a:t>
            </a:r>
            <a:r>
              <a:rPr lang="fr-FR" sz="1400" dirty="0"/>
              <a:t>avec KNN (R²≈0.43)</a:t>
            </a:r>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sz="1600" dirty="0"/>
          </a:p>
        </p:txBody>
      </p:sp>
      <p:pic>
        <p:nvPicPr>
          <p:cNvPr id="3" name="Image 2">
            <a:extLst>
              <a:ext uri="{FF2B5EF4-FFF2-40B4-BE49-F238E27FC236}">
                <a16:creationId xmlns:a16="http://schemas.microsoft.com/office/drawing/2014/main" id="{458E4F7B-AC2D-474A-BB09-0A12DC9EED5F}"/>
              </a:ext>
            </a:extLst>
          </p:cNvPr>
          <p:cNvPicPr>
            <a:picLocks noChangeAspect="1"/>
          </p:cNvPicPr>
          <p:nvPr/>
        </p:nvPicPr>
        <p:blipFill>
          <a:blip r:embed="rId2"/>
          <a:stretch>
            <a:fillRect/>
          </a:stretch>
        </p:blipFill>
        <p:spPr>
          <a:xfrm>
            <a:off x="980434" y="3173426"/>
            <a:ext cx="9724625" cy="3430574"/>
          </a:xfrm>
          <a:prstGeom prst="rect">
            <a:avLst/>
          </a:prstGeom>
        </p:spPr>
      </p:pic>
    </p:spTree>
    <p:extLst>
      <p:ext uri="{BB962C8B-B14F-4D97-AF65-F5344CB8AC3E}">
        <p14:creationId xmlns:p14="http://schemas.microsoft.com/office/powerpoint/2010/main" val="371267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FDEF78-7A02-492A-B4A4-2DACCEB4C775}"/>
              </a:ext>
            </a:extLst>
          </p:cNvPr>
          <p:cNvSpPr>
            <a:spLocks noGrp="1"/>
          </p:cNvSpPr>
          <p:nvPr>
            <p:ph type="sldNum" sz="quarter" idx="12"/>
          </p:nvPr>
        </p:nvSpPr>
        <p:spPr/>
        <p:txBody>
          <a:bodyPr/>
          <a:lstStyle/>
          <a:p>
            <a:fld id="{0CBC77A0-1F4E-42FF-9FFC-F45C3A64AF90}" type="slidenum">
              <a:rPr lang="fr-FR" smtClean="0"/>
              <a:t>28</a:t>
            </a:fld>
            <a:endParaRPr lang="fr-FR"/>
          </a:p>
        </p:txBody>
      </p:sp>
      <p:sp>
        <p:nvSpPr>
          <p:cNvPr id="5" name="Titre 12">
            <a:extLst>
              <a:ext uri="{FF2B5EF4-FFF2-40B4-BE49-F238E27FC236}">
                <a16:creationId xmlns:a16="http://schemas.microsoft.com/office/drawing/2014/main" id="{D88F7A7B-13DB-4EC3-BA0B-AA28EBD6E474}"/>
              </a:ext>
            </a:extLst>
          </p:cNvPr>
          <p:cNvSpPr txBox="1">
            <a:spLocks/>
          </p:cNvSpPr>
          <p:nvPr/>
        </p:nvSpPr>
        <p:spPr>
          <a:xfrm>
            <a:off x="168243" y="133281"/>
            <a:ext cx="10474357" cy="526636"/>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Application du modèle GB </a:t>
            </a:r>
          </a:p>
        </p:txBody>
      </p:sp>
      <p:sp>
        <p:nvSpPr>
          <p:cNvPr id="6" name="Espace réservé du contenu 6">
            <a:extLst>
              <a:ext uri="{FF2B5EF4-FFF2-40B4-BE49-F238E27FC236}">
                <a16:creationId xmlns:a16="http://schemas.microsoft.com/office/drawing/2014/main" id="{27838898-C5D0-4BCC-9928-C443CF777C3C}"/>
              </a:ext>
            </a:extLst>
          </p:cNvPr>
          <p:cNvSpPr txBox="1">
            <a:spLocks/>
          </p:cNvSpPr>
          <p:nvPr/>
        </p:nvSpPr>
        <p:spPr>
          <a:xfrm>
            <a:off x="34605" y="595257"/>
            <a:ext cx="6749254" cy="1523097"/>
          </a:xfrm>
          <a:prstGeom prst="rect">
            <a:avLst/>
          </a:prstGeom>
        </p:spPr>
        <p:txBody>
          <a:bodyPr vert="horz" lIns="0" tIns="45720" rIns="0" bIns="45720" rtlCol="0">
            <a:normAutofit fontScale="92500" lnSpcReduction="20000"/>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Ajustement des hyperparamètres:</a:t>
            </a:r>
          </a:p>
          <a:p>
            <a:pPr lvl="2">
              <a:lnSpc>
                <a:spcPct val="90000"/>
              </a:lnSpc>
            </a:pPr>
            <a:r>
              <a:rPr lang="fr-FR" sz="1500" b="1" dirty="0"/>
              <a:t>Learning rate </a:t>
            </a:r>
            <a:r>
              <a:rPr lang="fr-FR" sz="1500" dirty="0"/>
              <a:t>:Plus le taux est petit, plus l’apprentissage est lent </a:t>
            </a:r>
            <a:r>
              <a:rPr lang="fr-FR" sz="1500" dirty="0">
                <a:sym typeface="Wingdings" panose="05000000000000000000" pitchFamily="2" charset="2"/>
              </a:rPr>
              <a:t></a:t>
            </a:r>
            <a:r>
              <a:rPr lang="fr-FR" sz="1500" dirty="0"/>
              <a:t> sous-apprendre.</a:t>
            </a:r>
          </a:p>
          <a:p>
            <a:pPr lvl="2">
              <a:lnSpc>
                <a:spcPct val="90000"/>
              </a:lnSpc>
            </a:pPr>
            <a:r>
              <a:rPr lang="fr-FR" sz="1500" b="1" dirty="0"/>
              <a:t>Max </a:t>
            </a:r>
            <a:r>
              <a:rPr lang="fr-FR" sz="1500" b="1" dirty="0" err="1"/>
              <a:t>depth</a:t>
            </a:r>
            <a:r>
              <a:rPr lang="fr-FR" sz="1500" b="1" dirty="0"/>
              <a:t> </a:t>
            </a:r>
            <a:r>
              <a:rPr lang="fr-FR" sz="1500" dirty="0"/>
              <a:t>: Plus la profondeur est grande, plus le modèle apprend </a:t>
            </a:r>
            <a:r>
              <a:rPr lang="fr-FR" sz="1500" dirty="0">
                <a:sym typeface="Wingdings" panose="05000000000000000000" pitchFamily="2" charset="2"/>
              </a:rPr>
              <a:t> </a:t>
            </a:r>
            <a:r>
              <a:rPr lang="fr-FR" sz="1500" dirty="0"/>
              <a:t>sur-apprendre.</a:t>
            </a:r>
          </a:p>
          <a:p>
            <a:pPr lvl="2">
              <a:lnSpc>
                <a:spcPct val="90000"/>
              </a:lnSpc>
            </a:pPr>
            <a:r>
              <a:rPr lang="fr-FR" sz="1500" b="1" dirty="0"/>
              <a:t>N </a:t>
            </a:r>
            <a:r>
              <a:rPr lang="fr-FR" sz="1500" b="1" dirty="0" err="1"/>
              <a:t>estimator</a:t>
            </a:r>
            <a:r>
              <a:rPr lang="fr-FR" sz="1500" b="1" dirty="0"/>
              <a:t> </a:t>
            </a:r>
            <a:r>
              <a:rPr lang="fr-FR" sz="1500" dirty="0"/>
              <a:t>: Plus le nbr d’arbre augmente, plus ton modèle est flexible </a:t>
            </a:r>
            <a:r>
              <a:rPr lang="fr-FR" sz="1500" dirty="0">
                <a:sym typeface="Wingdings" panose="05000000000000000000" pitchFamily="2" charset="2"/>
              </a:rPr>
              <a:t> </a:t>
            </a:r>
            <a:r>
              <a:rPr lang="fr-FR" sz="1500" dirty="0"/>
              <a:t>sur-apprendre si Learning rate est élevé. </a:t>
            </a:r>
          </a:p>
          <a:p>
            <a:pPr lvl="2">
              <a:lnSpc>
                <a:spcPct val="90000"/>
              </a:lnSpc>
            </a:pPr>
            <a:endParaRPr lang="fr-FR" sz="1400" dirty="0"/>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sz="1600" dirty="0"/>
          </a:p>
        </p:txBody>
      </p:sp>
      <p:sp>
        <p:nvSpPr>
          <p:cNvPr id="11" name="Espace réservé du contenu 6">
            <a:extLst>
              <a:ext uri="{FF2B5EF4-FFF2-40B4-BE49-F238E27FC236}">
                <a16:creationId xmlns:a16="http://schemas.microsoft.com/office/drawing/2014/main" id="{B51D6223-AC8B-485E-A6F5-9A20B7058B12}"/>
              </a:ext>
            </a:extLst>
          </p:cNvPr>
          <p:cNvSpPr txBox="1">
            <a:spLocks/>
          </p:cNvSpPr>
          <p:nvPr/>
        </p:nvSpPr>
        <p:spPr>
          <a:xfrm>
            <a:off x="168243" y="2188897"/>
            <a:ext cx="4945624" cy="1039725"/>
          </a:xfrm>
          <a:prstGeom prst="rect">
            <a:avLst/>
          </a:prstGeom>
        </p:spPr>
        <p:txBody>
          <a:bodyPr vert="horz" lIns="0" tIns="45720" rIns="0" bIns="45720" rtlCol="0">
            <a:normAutofit fontScale="92500" lnSpcReduction="20000"/>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Comparaison des mesures métriques :</a:t>
            </a:r>
          </a:p>
          <a:p>
            <a:pPr lvl="2"/>
            <a:r>
              <a:rPr lang="fr-FR" sz="1500" b="1" dirty="0"/>
              <a:t>NS</a:t>
            </a:r>
            <a:r>
              <a:rPr lang="fr-FR" sz="1500" dirty="0"/>
              <a:t> : est </a:t>
            </a:r>
            <a:r>
              <a:rPr lang="fr-FR" sz="1500" b="1" dirty="0"/>
              <a:t>très bien modélisé </a:t>
            </a:r>
            <a:r>
              <a:rPr lang="fr-FR" sz="1500" dirty="0"/>
              <a:t>(R²≈0.95)</a:t>
            </a:r>
          </a:p>
          <a:p>
            <a:pPr lvl="2"/>
            <a:r>
              <a:rPr lang="fr-FR" sz="1500" b="1" dirty="0"/>
              <a:t>NED</a:t>
            </a:r>
            <a:r>
              <a:rPr lang="fr-FR" sz="1500" dirty="0"/>
              <a:t> : </a:t>
            </a:r>
            <a:r>
              <a:rPr lang="fr-FR" sz="1500" b="1" dirty="0"/>
              <a:t>progresse fortement  </a:t>
            </a:r>
            <a:r>
              <a:rPr lang="fr-FR" sz="1500" dirty="0"/>
              <a:t>avec GB (R²≈0.84)</a:t>
            </a:r>
          </a:p>
          <a:p>
            <a:pPr lvl="2"/>
            <a:r>
              <a:rPr lang="fr-FR" sz="1500" b="1" dirty="0"/>
              <a:t>AAR</a:t>
            </a:r>
            <a:r>
              <a:rPr lang="fr-FR" sz="1500" dirty="0"/>
              <a:t> : </a:t>
            </a:r>
            <a:r>
              <a:rPr lang="fr-FR" sz="1500" b="1" dirty="0"/>
              <a:t>s’améliore</a:t>
            </a:r>
            <a:r>
              <a:rPr lang="fr-FR" sz="1500" dirty="0"/>
              <a:t> nettement (R²≈0.82)</a:t>
            </a:r>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sz="1600" dirty="0"/>
          </a:p>
        </p:txBody>
      </p:sp>
      <p:graphicFrame>
        <p:nvGraphicFramePr>
          <p:cNvPr id="3" name="Tableau 2">
            <a:extLst>
              <a:ext uri="{FF2B5EF4-FFF2-40B4-BE49-F238E27FC236}">
                <a16:creationId xmlns:a16="http://schemas.microsoft.com/office/drawing/2014/main" id="{AFFE7595-8AC2-4848-B667-2DCD8881D42D}"/>
              </a:ext>
            </a:extLst>
          </p:cNvPr>
          <p:cNvGraphicFramePr>
            <a:graphicFrameLocks noGrp="1"/>
          </p:cNvGraphicFramePr>
          <p:nvPr>
            <p:extLst>
              <p:ext uri="{D42A27DB-BD31-4B8C-83A1-F6EECF244321}">
                <p14:modId xmlns:p14="http://schemas.microsoft.com/office/powerpoint/2010/main" val="377974164"/>
              </p:ext>
            </p:extLst>
          </p:nvPr>
        </p:nvGraphicFramePr>
        <p:xfrm>
          <a:off x="6961016" y="759304"/>
          <a:ext cx="4100926" cy="1523097"/>
        </p:xfrm>
        <a:graphic>
          <a:graphicData uri="http://schemas.openxmlformats.org/drawingml/2006/table">
            <a:tbl>
              <a:tblPr firstRow="1" firstCol="1" bandRow="1"/>
              <a:tblGrid>
                <a:gridCol w="638564">
                  <a:extLst>
                    <a:ext uri="{9D8B030D-6E8A-4147-A177-3AD203B41FA5}">
                      <a16:colId xmlns:a16="http://schemas.microsoft.com/office/drawing/2014/main" val="50651184"/>
                    </a:ext>
                  </a:extLst>
                </a:gridCol>
                <a:gridCol w="975583">
                  <a:extLst>
                    <a:ext uri="{9D8B030D-6E8A-4147-A177-3AD203B41FA5}">
                      <a16:colId xmlns:a16="http://schemas.microsoft.com/office/drawing/2014/main" val="3271459569"/>
                    </a:ext>
                  </a:extLst>
                </a:gridCol>
                <a:gridCol w="1190212">
                  <a:extLst>
                    <a:ext uri="{9D8B030D-6E8A-4147-A177-3AD203B41FA5}">
                      <a16:colId xmlns:a16="http://schemas.microsoft.com/office/drawing/2014/main" val="686660241"/>
                    </a:ext>
                  </a:extLst>
                </a:gridCol>
                <a:gridCol w="1296567">
                  <a:extLst>
                    <a:ext uri="{9D8B030D-6E8A-4147-A177-3AD203B41FA5}">
                      <a16:colId xmlns:a16="http://schemas.microsoft.com/office/drawing/2014/main" val="3480939369"/>
                    </a:ext>
                  </a:extLst>
                </a:gridCol>
              </a:tblGrid>
              <a:tr h="532410">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Cible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Learning</a:t>
                      </a:r>
                    </a:p>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rate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N</a:t>
                      </a:r>
                    </a:p>
                    <a:p>
                      <a:pPr algn="ctr">
                        <a:lnSpc>
                          <a:spcPct val="107000"/>
                        </a:lnSpc>
                      </a:pPr>
                      <a:r>
                        <a:rPr lang="fr-FR" sz="1300" b="1" dirty="0" err="1">
                          <a:solidFill>
                            <a:srgbClr val="000000"/>
                          </a:solidFill>
                          <a:effectLst/>
                          <a:latin typeface="+mn-lt"/>
                          <a:ea typeface="Times New Roman" panose="02020603050405020304" pitchFamily="18" charset="0"/>
                          <a:cs typeface="Times New Roman" panose="02020603050405020304" pitchFamily="18" charset="0"/>
                        </a:rPr>
                        <a:t>estimators</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Max</a:t>
                      </a:r>
                    </a:p>
                    <a:p>
                      <a:pPr algn="ctr">
                        <a:lnSpc>
                          <a:spcPct val="107000"/>
                        </a:lnSpc>
                      </a:pPr>
                      <a:r>
                        <a:rPr lang="fr-FR" sz="1300" b="1" dirty="0" err="1">
                          <a:solidFill>
                            <a:srgbClr val="000000"/>
                          </a:solidFill>
                          <a:effectLst/>
                          <a:latin typeface="+mn-lt"/>
                          <a:ea typeface="Times New Roman" panose="02020603050405020304" pitchFamily="18" charset="0"/>
                          <a:cs typeface="Times New Roman" panose="02020603050405020304" pitchFamily="18" charset="0"/>
                        </a:rPr>
                        <a:t>depth</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9425931"/>
                  </a:ext>
                </a:extLst>
              </a:tr>
              <a:tr h="330229">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NED</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0.1</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500</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4</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8866004"/>
                  </a:ext>
                </a:extLst>
              </a:tr>
              <a:tr h="330229">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NS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0.2</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300</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4</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6029886"/>
                  </a:ext>
                </a:extLst>
              </a:tr>
              <a:tr h="330229">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AAR</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0.05</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500</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4</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9950652"/>
                  </a:ext>
                </a:extLst>
              </a:tr>
            </a:tbl>
          </a:graphicData>
        </a:graphic>
      </p:graphicFrame>
      <p:pic>
        <p:nvPicPr>
          <p:cNvPr id="10" name="Image 9">
            <a:extLst>
              <a:ext uri="{FF2B5EF4-FFF2-40B4-BE49-F238E27FC236}">
                <a16:creationId xmlns:a16="http://schemas.microsoft.com/office/drawing/2014/main" id="{0E6BE15C-088F-49EC-8F8C-964F86D16252}"/>
              </a:ext>
            </a:extLst>
          </p:cNvPr>
          <p:cNvPicPr>
            <a:picLocks noChangeAspect="1"/>
          </p:cNvPicPr>
          <p:nvPr/>
        </p:nvPicPr>
        <p:blipFill>
          <a:blip r:embed="rId2"/>
          <a:stretch>
            <a:fillRect/>
          </a:stretch>
        </p:blipFill>
        <p:spPr>
          <a:xfrm>
            <a:off x="802659" y="3327441"/>
            <a:ext cx="9839941" cy="3471254"/>
          </a:xfrm>
          <a:prstGeom prst="rect">
            <a:avLst/>
          </a:prstGeom>
        </p:spPr>
      </p:pic>
    </p:spTree>
    <p:extLst>
      <p:ext uri="{BB962C8B-B14F-4D97-AF65-F5344CB8AC3E}">
        <p14:creationId xmlns:p14="http://schemas.microsoft.com/office/powerpoint/2010/main" val="3853266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FDEF78-7A02-492A-B4A4-2DACCEB4C775}"/>
              </a:ext>
            </a:extLst>
          </p:cNvPr>
          <p:cNvSpPr>
            <a:spLocks noGrp="1"/>
          </p:cNvSpPr>
          <p:nvPr>
            <p:ph type="sldNum" sz="quarter" idx="12"/>
          </p:nvPr>
        </p:nvSpPr>
        <p:spPr/>
        <p:txBody>
          <a:bodyPr/>
          <a:lstStyle/>
          <a:p>
            <a:fld id="{0CBC77A0-1F4E-42FF-9FFC-F45C3A64AF90}" type="slidenum">
              <a:rPr lang="fr-FR" smtClean="0"/>
              <a:t>29</a:t>
            </a:fld>
            <a:endParaRPr lang="fr-FR"/>
          </a:p>
        </p:txBody>
      </p:sp>
      <p:sp>
        <p:nvSpPr>
          <p:cNvPr id="5" name="Titre 12">
            <a:extLst>
              <a:ext uri="{FF2B5EF4-FFF2-40B4-BE49-F238E27FC236}">
                <a16:creationId xmlns:a16="http://schemas.microsoft.com/office/drawing/2014/main" id="{D88F7A7B-13DB-4EC3-BA0B-AA28EBD6E474}"/>
              </a:ext>
            </a:extLst>
          </p:cNvPr>
          <p:cNvSpPr txBox="1">
            <a:spLocks/>
          </p:cNvSpPr>
          <p:nvPr/>
        </p:nvSpPr>
        <p:spPr>
          <a:xfrm>
            <a:off x="168243" y="149225"/>
            <a:ext cx="10474357" cy="526636"/>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Application du modèle XGB</a:t>
            </a:r>
          </a:p>
        </p:txBody>
      </p:sp>
      <p:sp>
        <p:nvSpPr>
          <p:cNvPr id="6" name="Espace réservé du contenu 6">
            <a:extLst>
              <a:ext uri="{FF2B5EF4-FFF2-40B4-BE49-F238E27FC236}">
                <a16:creationId xmlns:a16="http://schemas.microsoft.com/office/drawing/2014/main" id="{27838898-C5D0-4BCC-9928-C443CF777C3C}"/>
              </a:ext>
            </a:extLst>
          </p:cNvPr>
          <p:cNvSpPr txBox="1">
            <a:spLocks/>
          </p:cNvSpPr>
          <p:nvPr/>
        </p:nvSpPr>
        <p:spPr>
          <a:xfrm>
            <a:off x="168243" y="675861"/>
            <a:ext cx="6082928" cy="1603080"/>
          </a:xfrm>
          <a:prstGeom prst="rect">
            <a:avLst/>
          </a:prstGeom>
        </p:spPr>
        <p:txBody>
          <a:bodyPr vert="horz" lIns="0" tIns="45720" rIns="0" bIns="45720" rtlCol="0">
            <a:normAutofit fontScale="92500"/>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Ajustement des hyperparamètres:</a:t>
            </a:r>
          </a:p>
          <a:p>
            <a:pPr lvl="2"/>
            <a:r>
              <a:rPr lang="fr-FR" sz="1500" b="1" dirty="0" err="1"/>
              <a:t>Colsample</a:t>
            </a:r>
            <a:r>
              <a:rPr lang="fr-FR" sz="1500" dirty="0"/>
              <a:t> : réduit les corrélations entre arbres</a:t>
            </a:r>
          </a:p>
          <a:p>
            <a:pPr lvl="2"/>
            <a:r>
              <a:rPr lang="fr-FR" sz="1500" b="1" dirty="0"/>
              <a:t>Min </a:t>
            </a:r>
            <a:r>
              <a:rPr lang="fr-FR" sz="1500" b="1" dirty="0" err="1"/>
              <a:t>Weight</a:t>
            </a:r>
            <a:r>
              <a:rPr lang="fr-FR" sz="1500" b="1" dirty="0"/>
              <a:t> </a:t>
            </a:r>
            <a:r>
              <a:rPr lang="fr-FR" sz="1500" dirty="0"/>
              <a:t>: poids minimal dans un nœud empêche la création de feuilles trop petites </a:t>
            </a:r>
            <a:r>
              <a:rPr lang="fr-FR" sz="1500" dirty="0">
                <a:sym typeface="Wingdings" panose="05000000000000000000" pitchFamily="2" charset="2"/>
              </a:rPr>
              <a:t> </a:t>
            </a:r>
            <a:r>
              <a:rPr lang="fr-FR" sz="1500" dirty="0"/>
              <a:t>empêche surapprentissage.</a:t>
            </a:r>
          </a:p>
          <a:p>
            <a:pPr lvl="2"/>
            <a:r>
              <a:rPr lang="fr-FR" sz="1500" b="1" dirty="0" err="1"/>
              <a:t>Rg</a:t>
            </a:r>
            <a:r>
              <a:rPr lang="fr-FR" sz="1500" b="1" dirty="0"/>
              <a:t> Lambda </a:t>
            </a:r>
            <a:r>
              <a:rPr lang="fr-FR" sz="1500" dirty="0"/>
              <a:t>: régularisation L2 pour diminuer la corrélation entre les variables d’entrées.</a:t>
            </a:r>
          </a:p>
          <a:p>
            <a:pPr marL="266700" lvl="2" indent="0">
              <a:lnSpc>
                <a:spcPct val="80000"/>
              </a:lnSpc>
              <a:spcBef>
                <a:spcPts val="500"/>
              </a:spcBef>
              <a:buSzPct val="90000"/>
              <a:buNone/>
            </a:pPr>
            <a:endParaRPr lang="fr-FR" sz="1600" dirty="0"/>
          </a:p>
        </p:txBody>
      </p:sp>
      <p:sp>
        <p:nvSpPr>
          <p:cNvPr id="11" name="Espace réservé du contenu 6">
            <a:extLst>
              <a:ext uri="{FF2B5EF4-FFF2-40B4-BE49-F238E27FC236}">
                <a16:creationId xmlns:a16="http://schemas.microsoft.com/office/drawing/2014/main" id="{B51D6223-AC8B-485E-A6F5-9A20B7058B12}"/>
              </a:ext>
            </a:extLst>
          </p:cNvPr>
          <p:cNvSpPr txBox="1">
            <a:spLocks/>
          </p:cNvSpPr>
          <p:nvPr/>
        </p:nvSpPr>
        <p:spPr>
          <a:xfrm>
            <a:off x="85116" y="2333300"/>
            <a:ext cx="7953292" cy="1101847"/>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Comparaison des mesures métriques :</a:t>
            </a:r>
          </a:p>
          <a:p>
            <a:pPr lvl="2">
              <a:lnSpc>
                <a:spcPct val="80000"/>
              </a:lnSpc>
            </a:pPr>
            <a:r>
              <a:rPr lang="fr-FR" sz="1400" b="1" dirty="0"/>
              <a:t>NS</a:t>
            </a:r>
            <a:r>
              <a:rPr lang="fr-FR" sz="1400" dirty="0"/>
              <a:t> : </a:t>
            </a:r>
            <a:r>
              <a:rPr lang="fr-FR" sz="1400" b="1" dirty="0"/>
              <a:t>meilleur score </a:t>
            </a:r>
            <a:r>
              <a:rPr lang="fr-FR" sz="1400" dirty="0"/>
              <a:t>(R²≈0.954), parmi les deux modèles KNN et GB</a:t>
            </a:r>
          </a:p>
          <a:p>
            <a:pPr lvl="2">
              <a:lnSpc>
                <a:spcPct val="80000"/>
              </a:lnSpc>
            </a:pPr>
            <a:r>
              <a:rPr lang="fr-FR" sz="1400" b="1" dirty="0"/>
              <a:t>NED</a:t>
            </a:r>
            <a:r>
              <a:rPr lang="fr-FR" sz="1400" dirty="0"/>
              <a:t> : </a:t>
            </a:r>
            <a:r>
              <a:rPr lang="fr-FR" sz="1400" b="1" dirty="0"/>
              <a:t>très bon </a:t>
            </a:r>
            <a:r>
              <a:rPr lang="fr-FR" sz="1400" dirty="0"/>
              <a:t>(R²≈0.846), légèrement supérieur au GB</a:t>
            </a:r>
          </a:p>
          <a:p>
            <a:pPr lvl="2">
              <a:lnSpc>
                <a:spcPct val="80000"/>
              </a:lnSpc>
            </a:pPr>
            <a:r>
              <a:rPr lang="fr-FR" sz="1400" b="1" dirty="0"/>
              <a:t>AAR</a:t>
            </a:r>
            <a:r>
              <a:rPr lang="fr-FR" sz="1400" dirty="0"/>
              <a:t> : </a:t>
            </a:r>
            <a:r>
              <a:rPr lang="fr-FR" sz="1400" b="1" dirty="0"/>
              <a:t>nettement meilleur que </a:t>
            </a:r>
            <a:r>
              <a:rPr lang="fr-FR" sz="1400" dirty="0"/>
              <a:t>KNN et supérieur à GB (R²≈0.836)</a:t>
            </a:r>
          </a:p>
          <a:p>
            <a:pPr marL="266700" lvl="2" indent="0">
              <a:lnSpc>
                <a:spcPct val="80000"/>
              </a:lnSpc>
              <a:spcBef>
                <a:spcPts val="500"/>
              </a:spcBef>
              <a:buSzPct val="90000"/>
              <a:buNone/>
            </a:pPr>
            <a:endParaRPr lang="fr-FR" sz="1600" dirty="0"/>
          </a:p>
        </p:txBody>
      </p:sp>
      <p:pic>
        <p:nvPicPr>
          <p:cNvPr id="7" name="Image 6">
            <a:extLst>
              <a:ext uri="{FF2B5EF4-FFF2-40B4-BE49-F238E27FC236}">
                <a16:creationId xmlns:a16="http://schemas.microsoft.com/office/drawing/2014/main" id="{7B32403D-499C-41ED-A9D4-A0D03F202D14}"/>
              </a:ext>
            </a:extLst>
          </p:cNvPr>
          <p:cNvPicPr>
            <a:picLocks noChangeAspect="1"/>
          </p:cNvPicPr>
          <p:nvPr/>
        </p:nvPicPr>
        <p:blipFill>
          <a:blip r:embed="rId2"/>
          <a:stretch>
            <a:fillRect/>
          </a:stretch>
        </p:blipFill>
        <p:spPr>
          <a:xfrm>
            <a:off x="882833" y="3493332"/>
            <a:ext cx="9502193" cy="3352106"/>
          </a:xfrm>
          <a:prstGeom prst="rect">
            <a:avLst/>
          </a:prstGeom>
        </p:spPr>
      </p:pic>
      <p:graphicFrame>
        <p:nvGraphicFramePr>
          <p:cNvPr id="10" name="Tableau 9">
            <a:extLst>
              <a:ext uri="{FF2B5EF4-FFF2-40B4-BE49-F238E27FC236}">
                <a16:creationId xmlns:a16="http://schemas.microsoft.com/office/drawing/2014/main" id="{C556330D-B057-4CD8-BB3B-7AE0B0FA216D}"/>
              </a:ext>
            </a:extLst>
          </p:cNvPr>
          <p:cNvGraphicFramePr>
            <a:graphicFrameLocks noGrp="1"/>
          </p:cNvGraphicFramePr>
          <p:nvPr>
            <p:extLst>
              <p:ext uri="{D42A27DB-BD31-4B8C-83A1-F6EECF244321}">
                <p14:modId xmlns:p14="http://schemas.microsoft.com/office/powerpoint/2010/main" val="1098479152"/>
              </p:ext>
            </p:extLst>
          </p:nvPr>
        </p:nvGraphicFramePr>
        <p:xfrm>
          <a:off x="6349166" y="818790"/>
          <a:ext cx="5565887" cy="1449859"/>
        </p:xfrm>
        <a:graphic>
          <a:graphicData uri="http://schemas.openxmlformats.org/drawingml/2006/table">
            <a:tbl>
              <a:tblPr firstRow="1" firstCol="1" bandRow="1"/>
              <a:tblGrid>
                <a:gridCol w="917605">
                  <a:extLst>
                    <a:ext uri="{9D8B030D-6E8A-4147-A177-3AD203B41FA5}">
                      <a16:colId xmlns:a16="http://schemas.microsoft.com/office/drawing/2014/main" val="183364807"/>
                    </a:ext>
                  </a:extLst>
                </a:gridCol>
                <a:gridCol w="600075">
                  <a:extLst>
                    <a:ext uri="{9D8B030D-6E8A-4147-A177-3AD203B41FA5}">
                      <a16:colId xmlns:a16="http://schemas.microsoft.com/office/drawing/2014/main" val="270095715"/>
                    </a:ext>
                  </a:extLst>
                </a:gridCol>
                <a:gridCol w="835025">
                  <a:extLst>
                    <a:ext uri="{9D8B030D-6E8A-4147-A177-3AD203B41FA5}">
                      <a16:colId xmlns:a16="http://schemas.microsoft.com/office/drawing/2014/main" val="2348037104"/>
                    </a:ext>
                  </a:extLst>
                </a:gridCol>
                <a:gridCol w="638175">
                  <a:extLst>
                    <a:ext uri="{9D8B030D-6E8A-4147-A177-3AD203B41FA5}">
                      <a16:colId xmlns:a16="http://schemas.microsoft.com/office/drawing/2014/main" val="2163438200"/>
                    </a:ext>
                  </a:extLst>
                </a:gridCol>
                <a:gridCol w="1046162">
                  <a:extLst>
                    <a:ext uri="{9D8B030D-6E8A-4147-A177-3AD203B41FA5}">
                      <a16:colId xmlns:a16="http://schemas.microsoft.com/office/drawing/2014/main" val="581054248"/>
                    </a:ext>
                  </a:extLst>
                </a:gridCol>
                <a:gridCol w="699273">
                  <a:extLst>
                    <a:ext uri="{9D8B030D-6E8A-4147-A177-3AD203B41FA5}">
                      <a16:colId xmlns:a16="http://schemas.microsoft.com/office/drawing/2014/main" val="475216532"/>
                    </a:ext>
                  </a:extLst>
                </a:gridCol>
                <a:gridCol w="829572">
                  <a:extLst>
                    <a:ext uri="{9D8B030D-6E8A-4147-A177-3AD203B41FA5}">
                      <a16:colId xmlns:a16="http://schemas.microsoft.com/office/drawing/2014/main" val="1960216745"/>
                    </a:ext>
                  </a:extLst>
                </a:gridCol>
              </a:tblGrid>
              <a:tr h="732769">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Cible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err="1">
                          <a:solidFill>
                            <a:srgbClr val="000000"/>
                          </a:solidFill>
                          <a:effectLst/>
                          <a:latin typeface="+mn-lt"/>
                          <a:ea typeface="Times New Roman" panose="02020603050405020304" pitchFamily="18" charset="0"/>
                          <a:cs typeface="Times New Roman" panose="02020603050405020304" pitchFamily="18" charset="0"/>
                        </a:rPr>
                        <a:t>Learn</a:t>
                      </a:r>
                      <a:endParaRPr lang="fr-FR" sz="1300" b="1" dirty="0">
                        <a:solidFill>
                          <a:srgbClr val="000000"/>
                        </a:solidFill>
                        <a:effectLst/>
                        <a:latin typeface="+mn-lt"/>
                        <a:ea typeface="Times New Roman" panose="02020603050405020304" pitchFamily="18" charset="0"/>
                        <a:cs typeface="Times New Roman" panose="02020603050405020304" pitchFamily="18" charset="0"/>
                      </a:endParaRPr>
                    </a:p>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rate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err="1">
                          <a:solidFill>
                            <a:srgbClr val="000000"/>
                          </a:solidFill>
                          <a:effectLst/>
                          <a:latin typeface="+mn-lt"/>
                          <a:ea typeface="Calibri" panose="020F0502020204030204" pitchFamily="34" charset="0"/>
                          <a:cs typeface="Times New Roman" panose="02020603050405020304" pitchFamily="18" charset="0"/>
                        </a:rPr>
                        <a:t>Tree</a:t>
                      </a:r>
                      <a:r>
                        <a:rPr lang="fr-FR" sz="1300" b="1" dirty="0">
                          <a:solidFill>
                            <a:srgbClr val="000000"/>
                          </a:solidFill>
                          <a:effectLst/>
                          <a:latin typeface="+mn-lt"/>
                          <a:ea typeface="Calibri" panose="020F0502020204030204" pitchFamily="34" charset="0"/>
                          <a:cs typeface="Times New Roman" panose="02020603050405020304" pitchFamily="18" charset="0"/>
                        </a:rPr>
                        <a:t> nbr</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Max</a:t>
                      </a:r>
                    </a:p>
                    <a:p>
                      <a:pPr algn="ctr">
                        <a:lnSpc>
                          <a:spcPct val="107000"/>
                        </a:lnSpc>
                      </a:pPr>
                      <a:r>
                        <a:rPr lang="fr-FR" sz="1300" b="1" dirty="0" err="1">
                          <a:solidFill>
                            <a:srgbClr val="000000"/>
                          </a:solidFill>
                          <a:effectLst/>
                          <a:latin typeface="+mn-lt"/>
                          <a:ea typeface="Times New Roman" panose="02020603050405020304" pitchFamily="18" charset="0"/>
                          <a:cs typeface="Times New Roman" panose="02020603050405020304" pitchFamily="18" charset="0"/>
                        </a:rPr>
                        <a:t>depth</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err="1">
                          <a:solidFill>
                            <a:srgbClr val="000000"/>
                          </a:solidFill>
                          <a:effectLst/>
                          <a:latin typeface="+mn-lt"/>
                          <a:ea typeface="Times New Roman" panose="02020603050405020304" pitchFamily="18" charset="0"/>
                          <a:cs typeface="Times New Roman" panose="02020603050405020304" pitchFamily="18" charset="0"/>
                        </a:rPr>
                        <a:t>Colsample</a:t>
                      </a:r>
                      <a:endParaRPr lang="fr-FR" sz="1300" b="1" dirty="0">
                        <a:solidFill>
                          <a:srgbClr val="000000"/>
                        </a:solidFill>
                        <a:effectLst/>
                        <a:latin typeface="+mn-lt"/>
                        <a:ea typeface="Times New Roman" panose="02020603050405020304" pitchFamily="18" charset="0"/>
                        <a:cs typeface="Times New Roman" panose="02020603050405020304" pitchFamily="18" charset="0"/>
                      </a:endParaRPr>
                    </a:p>
                    <a:p>
                      <a:pPr algn="ctr">
                        <a:lnSpc>
                          <a:spcPct val="107000"/>
                        </a:lnSpc>
                      </a:pPr>
                      <a:r>
                        <a:rPr lang="fr-FR" sz="1300" b="1" dirty="0" err="1">
                          <a:solidFill>
                            <a:srgbClr val="000000"/>
                          </a:solidFill>
                          <a:effectLst/>
                          <a:latin typeface="+mn-lt"/>
                          <a:ea typeface="Times New Roman" panose="02020603050405020304" pitchFamily="18" charset="0"/>
                          <a:cs typeface="Times New Roman" panose="02020603050405020304" pitchFamily="18" charset="0"/>
                        </a:rPr>
                        <a:t>bytree</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Min</a:t>
                      </a:r>
                    </a:p>
                    <a:p>
                      <a:pPr algn="ctr">
                        <a:lnSpc>
                          <a:spcPct val="107000"/>
                        </a:lnSpc>
                      </a:pPr>
                      <a:r>
                        <a:rPr lang="fr-FR" sz="1300" b="1" dirty="0" err="1">
                          <a:solidFill>
                            <a:srgbClr val="000000"/>
                          </a:solidFill>
                          <a:effectLst/>
                          <a:latin typeface="+mn-lt"/>
                          <a:ea typeface="Times New Roman" panose="02020603050405020304" pitchFamily="18" charset="0"/>
                          <a:cs typeface="Times New Roman" panose="02020603050405020304" pitchFamily="18" charset="0"/>
                        </a:rPr>
                        <a:t>weight</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reg </a:t>
                      </a:r>
                    </a:p>
                    <a:p>
                      <a:pPr algn="ctr">
                        <a:lnSpc>
                          <a:spcPct val="107000"/>
                        </a:lnSpc>
                      </a:pPr>
                      <a:r>
                        <a:rPr lang="fr-FR" sz="1300" b="1" dirty="0">
                          <a:solidFill>
                            <a:srgbClr val="000000"/>
                          </a:solidFill>
                          <a:effectLst/>
                          <a:latin typeface="+mn-lt"/>
                          <a:ea typeface="Times New Roman" panose="02020603050405020304" pitchFamily="18" charset="0"/>
                          <a:cs typeface="Times New Roman" panose="02020603050405020304" pitchFamily="18" charset="0"/>
                        </a:rPr>
                        <a:t>lambda</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318134"/>
                  </a:ext>
                </a:extLst>
              </a:tr>
              <a:tr h="239030">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NED</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0.1</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800</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4</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0.7</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5</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1</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6025693"/>
                  </a:ext>
                </a:extLst>
              </a:tr>
              <a:tr h="239030">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NS</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0.1</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800</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3</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1</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5</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1</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248613"/>
                  </a:ext>
                </a:extLst>
              </a:tr>
              <a:tr h="239030">
                <a:tc>
                  <a:txBody>
                    <a:bodyPr/>
                    <a:lstStyle/>
                    <a:p>
                      <a:pPr algn="ctr">
                        <a:lnSpc>
                          <a:spcPct val="107000"/>
                        </a:lnSpc>
                      </a:pPr>
                      <a:r>
                        <a:rPr lang="fr-FR" sz="1300" b="1">
                          <a:solidFill>
                            <a:srgbClr val="000000"/>
                          </a:solidFill>
                          <a:effectLst/>
                          <a:latin typeface="+mn-lt"/>
                          <a:ea typeface="Times New Roman" panose="02020603050405020304" pitchFamily="18" charset="0"/>
                          <a:cs typeface="Times New Roman" panose="02020603050405020304" pitchFamily="18" charset="0"/>
                        </a:rPr>
                        <a:t>AAR</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0.02</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800</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6</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0.9</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a:solidFill>
                            <a:srgbClr val="000000"/>
                          </a:solidFill>
                          <a:effectLst/>
                          <a:latin typeface="+mn-lt"/>
                          <a:ea typeface="Times New Roman" panose="02020603050405020304" pitchFamily="18" charset="0"/>
                          <a:cs typeface="Times New Roman" panose="02020603050405020304" pitchFamily="18" charset="0"/>
                        </a:rPr>
                        <a:t>1</a:t>
                      </a:r>
                      <a:endParaRPr lang="fr-FR" sz="130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pPr>
                      <a:r>
                        <a:rPr lang="fr-FR" sz="1300" dirty="0">
                          <a:solidFill>
                            <a:srgbClr val="000000"/>
                          </a:solidFill>
                          <a:effectLst/>
                          <a:latin typeface="+mn-lt"/>
                          <a:ea typeface="Times New Roman" panose="02020603050405020304" pitchFamily="18" charset="0"/>
                          <a:cs typeface="Times New Roman" panose="02020603050405020304" pitchFamily="18" charset="0"/>
                        </a:rPr>
                        <a:t>1</a:t>
                      </a:r>
                      <a:endParaRPr lang="fr-FR" sz="1300" dirty="0">
                        <a:effectLst/>
                        <a:latin typeface="+mn-lt"/>
                        <a:ea typeface="Calibri" panose="020F0502020204030204" pitchFamily="34" charset="0"/>
                        <a:cs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0190667"/>
                  </a:ext>
                </a:extLst>
              </a:tr>
            </a:tbl>
          </a:graphicData>
        </a:graphic>
      </p:graphicFrame>
    </p:spTree>
    <p:extLst>
      <p:ext uri="{BB962C8B-B14F-4D97-AF65-F5344CB8AC3E}">
        <p14:creationId xmlns:p14="http://schemas.microsoft.com/office/powerpoint/2010/main" val="185167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377699" y="43310"/>
            <a:ext cx="10728325" cy="589979"/>
          </a:xfrm>
        </p:spPr>
        <p:txBody>
          <a:bodyPr>
            <a:normAutofit fontScale="90000"/>
          </a:bodyPr>
          <a:lstStyle/>
          <a:p>
            <a:pPr algn="ctr"/>
            <a:r>
              <a:rPr lang="fr-FR" sz="3200" dirty="0"/>
              <a:t> Introduction</a:t>
            </a:r>
            <a:br>
              <a:rPr lang="fr-FR" sz="3200" dirty="0"/>
            </a:br>
            <a:endParaRPr lang="fr-FR" dirty="0"/>
          </a:p>
        </p:txBody>
      </p:sp>
      <p:grpSp>
        <p:nvGrpSpPr>
          <p:cNvPr id="30" name="Groupe 29"/>
          <p:cNvGrpSpPr/>
          <p:nvPr/>
        </p:nvGrpSpPr>
        <p:grpSpPr>
          <a:xfrm>
            <a:off x="1887157" y="3376246"/>
            <a:ext cx="8354647" cy="2766646"/>
            <a:chOff x="2679700" y="3022600"/>
            <a:chExt cx="6616700" cy="2565400"/>
          </a:xfrm>
        </p:grpSpPr>
        <p:sp>
          <p:nvSpPr>
            <p:cNvPr id="11" name="Forme libre 10"/>
            <p:cNvSpPr/>
            <p:nvPr/>
          </p:nvSpPr>
          <p:spPr>
            <a:xfrm>
              <a:off x="2781300" y="5362126"/>
              <a:ext cx="6515100" cy="225874"/>
            </a:xfrm>
            <a:custGeom>
              <a:avLst/>
              <a:gdLst>
                <a:gd name="connsiteX0" fmla="*/ 0 w 6515100"/>
                <a:gd name="connsiteY0" fmla="*/ 225874 h 225874"/>
                <a:gd name="connsiteX1" fmla="*/ 762000 w 6515100"/>
                <a:gd name="connsiteY1" fmla="*/ 213174 h 225874"/>
                <a:gd name="connsiteX2" fmla="*/ 1092200 w 6515100"/>
                <a:gd name="connsiteY2" fmla="*/ 200474 h 225874"/>
                <a:gd name="connsiteX3" fmla="*/ 1866900 w 6515100"/>
                <a:gd name="connsiteY3" fmla="*/ 175074 h 225874"/>
                <a:gd name="connsiteX4" fmla="*/ 2311400 w 6515100"/>
                <a:gd name="connsiteY4" fmla="*/ 149674 h 225874"/>
                <a:gd name="connsiteX5" fmla="*/ 2590800 w 6515100"/>
                <a:gd name="connsiteY5" fmla="*/ 124274 h 225874"/>
                <a:gd name="connsiteX6" fmla="*/ 2781300 w 6515100"/>
                <a:gd name="connsiteY6" fmla="*/ 111574 h 225874"/>
                <a:gd name="connsiteX7" fmla="*/ 2946400 w 6515100"/>
                <a:gd name="connsiteY7" fmla="*/ 98874 h 225874"/>
                <a:gd name="connsiteX8" fmla="*/ 3225800 w 6515100"/>
                <a:gd name="connsiteY8" fmla="*/ 86174 h 225874"/>
                <a:gd name="connsiteX9" fmla="*/ 5105400 w 6515100"/>
                <a:gd name="connsiteY9" fmla="*/ 48074 h 225874"/>
                <a:gd name="connsiteX10" fmla="*/ 6273800 w 6515100"/>
                <a:gd name="connsiteY10" fmla="*/ 60774 h 225874"/>
                <a:gd name="connsiteX11" fmla="*/ 6515100 w 6515100"/>
                <a:gd name="connsiteY11" fmla="*/ 73474 h 22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5100" h="225874">
                  <a:moveTo>
                    <a:pt x="0" y="225874"/>
                  </a:moveTo>
                  <a:lnTo>
                    <a:pt x="762000" y="213174"/>
                  </a:lnTo>
                  <a:cubicBezTo>
                    <a:pt x="872118" y="210613"/>
                    <a:pt x="982102" y="203810"/>
                    <a:pt x="1092200" y="200474"/>
                  </a:cubicBezTo>
                  <a:cubicBezTo>
                    <a:pt x="1749616" y="180552"/>
                    <a:pt x="1399247" y="198457"/>
                    <a:pt x="1866900" y="175074"/>
                  </a:cubicBezTo>
                  <a:lnTo>
                    <a:pt x="2311400" y="149674"/>
                  </a:lnTo>
                  <a:cubicBezTo>
                    <a:pt x="2404627" y="142314"/>
                    <a:pt x="2497490" y="130495"/>
                    <a:pt x="2590800" y="124274"/>
                  </a:cubicBezTo>
                  <a:lnTo>
                    <a:pt x="2781300" y="111574"/>
                  </a:lnTo>
                  <a:lnTo>
                    <a:pt x="2946400" y="98874"/>
                  </a:lnTo>
                  <a:cubicBezTo>
                    <a:pt x="3039478" y="93555"/>
                    <a:pt x="3132667" y="90407"/>
                    <a:pt x="3225800" y="86174"/>
                  </a:cubicBezTo>
                  <a:cubicBezTo>
                    <a:pt x="3899335" y="-82210"/>
                    <a:pt x="3344289" y="48074"/>
                    <a:pt x="5105400" y="48074"/>
                  </a:cubicBezTo>
                  <a:cubicBezTo>
                    <a:pt x="5494890" y="48074"/>
                    <a:pt x="5884333" y="56541"/>
                    <a:pt x="6273800" y="60774"/>
                  </a:cubicBezTo>
                  <a:cubicBezTo>
                    <a:pt x="6412989" y="80658"/>
                    <a:pt x="6332766" y="73474"/>
                    <a:pt x="6515100" y="7347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orme libre 11"/>
            <p:cNvSpPr/>
            <p:nvPr/>
          </p:nvSpPr>
          <p:spPr>
            <a:xfrm>
              <a:off x="2768600" y="4927600"/>
              <a:ext cx="6489700" cy="266702"/>
            </a:xfrm>
            <a:custGeom>
              <a:avLst/>
              <a:gdLst>
                <a:gd name="connsiteX0" fmla="*/ 0 w 6489700"/>
                <a:gd name="connsiteY0" fmla="*/ 139700 h 266702"/>
                <a:gd name="connsiteX1" fmla="*/ 63500 w 6489700"/>
                <a:gd name="connsiteY1" fmla="*/ 88900 h 266702"/>
                <a:gd name="connsiteX2" fmla="*/ 114300 w 6489700"/>
                <a:gd name="connsiteY2" fmla="*/ 76200 h 266702"/>
                <a:gd name="connsiteX3" fmla="*/ 177800 w 6489700"/>
                <a:gd name="connsiteY3" fmla="*/ 50800 h 266702"/>
                <a:gd name="connsiteX4" fmla="*/ 241300 w 6489700"/>
                <a:gd name="connsiteY4" fmla="*/ 38100 h 266702"/>
                <a:gd name="connsiteX5" fmla="*/ 292100 w 6489700"/>
                <a:gd name="connsiteY5" fmla="*/ 25400 h 266702"/>
                <a:gd name="connsiteX6" fmla="*/ 368300 w 6489700"/>
                <a:gd name="connsiteY6" fmla="*/ 12700 h 266702"/>
                <a:gd name="connsiteX7" fmla="*/ 431800 w 6489700"/>
                <a:gd name="connsiteY7" fmla="*/ 0 h 266702"/>
                <a:gd name="connsiteX8" fmla="*/ 774700 w 6489700"/>
                <a:gd name="connsiteY8" fmla="*/ 12700 h 266702"/>
                <a:gd name="connsiteX9" fmla="*/ 952500 w 6489700"/>
                <a:gd name="connsiteY9" fmla="*/ 63500 h 266702"/>
                <a:gd name="connsiteX10" fmla="*/ 990600 w 6489700"/>
                <a:gd name="connsiteY10" fmla="*/ 76200 h 266702"/>
                <a:gd name="connsiteX11" fmla="*/ 1054100 w 6489700"/>
                <a:gd name="connsiteY11" fmla="*/ 88900 h 266702"/>
                <a:gd name="connsiteX12" fmla="*/ 1181100 w 6489700"/>
                <a:gd name="connsiteY12" fmla="*/ 114300 h 266702"/>
                <a:gd name="connsiteX13" fmla="*/ 1333500 w 6489700"/>
                <a:gd name="connsiteY13" fmla="*/ 127000 h 266702"/>
                <a:gd name="connsiteX14" fmla="*/ 1397000 w 6489700"/>
                <a:gd name="connsiteY14" fmla="*/ 139700 h 266702"/>
                <a:gd name="connsiteX15" fmla="*/ 1485900 w 6489700"/>
                <a:gd name="connsiteY15" fmla="*/ 152400 h 266702"/>
                <a:gd name="connsiteX16" fmla="*/ 1536700 w 6489700"/>
                <a:gd name="connsiteY16" fmla="*/ 165100 h 266702"/>
                <a:gd name="connsiteX17" fmla="*/ 1689100 w 6489700"/>
                <a:gd name="connsiteY17" fmla="*/ 177800 h 266702"/>
                <a:gd name="connsiteX18" fmla="*/ 1841500 w 6489700"/>
                <a:gd name="connsiteY18" fmla="*/ 203200 h 266702"/>
                <a:gd name="connsiteX19" fmla="*/ 3619500 w 6489700"/>
                <a:gd name="connsiteY19" fmla="*/ 190500 h 266702"/>
                <a:gd name="connsiteX20" fmla="*/ 4775200 w 6489700"/>
                <a:gd name="connsiteY20" fmla="*/ 190500 h 266702"/>
                <a:gd name="connsiteX21" fmla="*/ 4876800 w 6489700"/>
                <a:gd name="connsiteY21" fmla="*/ 203200 h 266702"/>
                <a:gd name="connsiteX22" fmla="*/ 5067300 w 6489700"/>
                <a:gd name="connsiteY22" fmla="*/ 215900 h 266702"/>
                <a:gd name="connsiteX23" fmla="*/ 5168900 w 6489700"/>
                <a:gd name="connsiteY23" fmla="*/ 228600 h 266702"/>
                <a:gd name="connsiteX24" fmla="*/ 5245100 w 6489700"/>
                <a:gd name="connsiteY24" fmla="*/ 241300 h 266702"/>
                <a:gd name="connsiteX25" fmla="*/ 6489700 w 6489700"/>
                <a:gd name="connsiteY25" fmla="*/ 266700 h 26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89700" h="266702">
                  <a:moveTo>
                    <a:pt x="0" y="139700"/>
                  </a:moveTo>
                  <a:cubicBezTo>
                    <a:pt x="21167" y="122767"/>
                    <a:pt x="39805" y="102064"/>
                    <a:pt x="63500" y="88900"/>
                  </a:cubicBezTo>
                  <a:cubicBezTo>
                    <a:pt x="78758" y="80423"/>
                    <a:pt x="97741" y="81720"/>
                    <a:pt x="114300" y="76200"/>
                  </a:cubicBezTo>
                  <a:cubicBezTo>
                    <a:pt x="135927" y="68991"/>
                    <a:pt x="155964" y="57351"/>
                    <a:pt x="177800" y="50800"/>
                  </a:cubicBezTo>
                  <a:cubicBezTo>
                    <a:pt x="198475" y="44597"/>
                    <a:pt x="220228" y="42783"/>
                    <a:pt x="241300" y="38100"/>
                  </a:cubicBezTo>
                  <a:cubicBezTo>
                    <a:pt x="258339" y="34314"/>
                    <a:pt x="274984" y="28823"/>
                    <a:pt x="292100" y="25400"/>
                  </a:cubicBezTo>
                  <a:cubicBezTo>
                    <a:pt x="317350" y="20350"/>
                    <a:pt x="342965" y="17306"/>
                    <a:pt x="368300" y="12700"/>
                  </a:cubicBezTo>
                  <a:cubicBezTo>
                    <a:pt x="389538" y="8839"/>
                    <a:pt x="410633" y="4233"/>
                    <a:pt x="431800" y="0"/>
                  </a:cubicBezTo>
                  <a:cubicBezTo>
                    <a:pt x="546100" y="4233"/>
                    <a:pt x="660739" y="2932"/>
                    <a:pt x="774700" y="12700"/>
                  </a:cubicBezTo>
                  <a:cubicBezTo>
                    <a:pt x="817634" y="16380"/>
                    <a:pt x="908099" y="48700"/>
                    <a:pt x="952500" y="63500"/>
                  </a:cubicBezTo>
                  <a:cubicBezTo>
                    <a:pt x="965200" y="67733"/>
                    <a:pt x="977473" y="73575"/>
                    <a:pt x="990600" y="76200"/>
                  </a:cubicBezTo>
                  <a:cubicBezTo>
                    <a:pt x="1011767" y="80433"/>
                    <a:pt x="1033028" y="84217"/>
                    <a:pt x="1054100" y="88900"/>
                  </a:cubicBezTo>
                  <a:cubicBezTo>
                    <a:pt x="1117166" y="102915"/>
                    <a:pt x="1106442" y="106005"/>
                    <a:pt x="1181100" y="114300"/>
                  </a:cubicBezTo>
                  <a:cubicBezTo>
                    <a:pt x="1231764" y="119929"/>
                    <a:pt x="1282700" y="122767"/>
                    <a:pt x="1333500" y="127000"/>
                  </a:cubicBezTo>
                  <a:cubicBezTo>
                    <a:pt x="1354667" y="131233"/>
                    <a:pt x="1375708" y="136151"/>
                    <a:pt x="1397000" y="139700"/>
                  </a:cubicBezTo>
                  <a:cubicBezTo>
                    <a:pt x="1426527" y="144621"/>
                    <a:pt x="1456449" y="147045"/>
                    <a:pt x="1485900" y="152400"/>
                  </a:cubicBezTo>
                  <a:cubicBezTo>
                    <a:pt x="1503073" y="155522"/>
                    <a:pt x="1519380" y="162935"/>
                    <a:pt x="1536700" y="165100"/>
                  </a:cubicBezTo>
                  <a:cubicBezTo>
                    <a:pt x="1587282" y="171423"/>
                    <a:pt x="1638300" y="173567"/>
                    <a:pt x="1689100" y="177800"/>
                  </a:cubicBezTo>
                  <a:cubicBezTo>
                    <a:pt x="1748713" y="197671"/>
                    <a:pt x="1756430" y="203200"/>
                    <a:pt x="1841500" y="203200"/>
                  </a:cubicBezTo>
                  <a:lnTo>
                    <a:pt x="3619500" y="190500"/>
                  </a:lnTo>
                  <a:cubicBezTo>
                    <a:pt x="4046568" y="119322"/>
                    <a:pt x="3727164" y="167962"/>
                    <a:pt x="4775200" y="190500"/>
                  </a:cubicBezTo>
                  <a:cubicBezTo>
                    <a:pt x="4809322" y="191234"/>
                    <a:pt x="4842798" y="200243"/>
                    <a:pt x="4876800" y="203200"/>
                  </a:cubicBezTo>
                  <a:cubicBezTo>
                    <a:pt x="4940202" y="208713"/>
                    <a:pt x="5003898" y="210387"/>
                    <a:pt x="5067300" y="215900"/>
                  </a:cubicBezTo>
                  <a:cubicBezTo>
                    <a:pt x="5101302" y="218857"/>
                    <a:pt x="5135113" y="223773"/>
                    <a:pt x="5168900" y="228600"/>
                  </a:cubicBezTo>
                  <a:cubicBezTo>
                    <a:pt x="5194392" y="232242"/>
                    <a:pt x="5219362" y="240496"/>
                    <a:pt x="5245100" y="241300"/>
                  </a:cubicBezTo>
                  <a:cubicBezTo>
                    <a:pt x="6081977" y="267452"/>
                    <a:pt x="6037219" y="266700"/>
                    <a:pt x="6489700" y="266700"/>
                  </a:cubicBezTo>
                </a:path>
              </a:pathLst>
            </a:custGeom>
            <a:noFill/>
            <a:ln>
              <a:solidFill>
                <a:srgbClr val="3E4A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orme libre 12"/>
            <p:cNvSpPr/>
            <p:nvPr/>
          </p:nvSpPr>
          <p:spPr>
            <a:xfrm>
              <a:off x="2819400" y="4495800"/>
              <a:ext cx="6235700" cy="279400"/>
            </a:xfrm>
            <a:custGeom>
              <a:avLst/>
              <a:gdLst>
                <a:gd name="connsiteX0" fmla="*/ 6235700 w 6235700"/>
                <a:gd name="connsiteY0" fmla="*/ 228600 h 279400"/>
                <a:gd name="connsiteX1" fmla="*/ 6197600 w 6235700"/>
                <a:gd name="connsiteY1" fmla="*/ 165100 h 279400"/>
                <a:gd name="connsiteX2" fmla="*/ 6070600 w 6235700"/>
                <a:gd name="connsiteY2" fmla="*/ 88900 h 279400"/>
                <a:gd name="connsiteX3" fmla="*/ 6032500 w 6235700"/>
                <a:gd name="connsiteY3" fmla="*/ 50800 h 279400"/>
                <a:gd name="connsiteX4" fmla="*/ 5943600 w 6235700"/>
                <a:gd name="connsiteY4" fmla="*/ 0 h 279400"/>
                <a:gd name="connsiteX5" fmla="*/ 4927600 w 6235700"/>
                <a:gd name="connsiteY5" fmla="*/ 12700 h 279400"/>
                <a:gd name="connsiteX6" fmla="*/ 4889500 w 6235700"/>
                <a:gd name="connsiteY6" fmla="*/ 25400 h 279400"/>
                <a:gd name="connsiteX7" fmla="*/ 4826000 w 6235700"/>
                <a:gd name="connsiteY7" fmla="*/ 38100 h 279400"/>
                <a:gd name="connsiteX8" fmla="*/ 4787900 w 6235700"/>
                <a:gd name="connsiteY8" fmla="*/ 50800 h 279400"/>
                <a:gd name="connsiteX9" fmla="*/ 4686300 w 6235700"/>
                <a:gd name="connsiteY9" fmla="*/ 63500 h 279400"/>
                <a:gd name="connsiteX10" fmla="*/ 4648200 w 6235700"/>
                <a:gd name="connsiteY10" fmla="*/ 76200 h 279400"/>
                <a:gd name="connsiteX11" fmla="*/ 4597400 w 6235700"/>
                <a:gd name="connsiteY11" fmla="*/ 88900 h 279400"/>
                <a:gd name="connsiteX12" fmla="*/ 4533900 w 6235700"/>
                <a:gd name="connsiteY12" fmla="*/ 114300 h 279400"/>
                <a:gd name="connsiteX13" fmla="*/ 4457700 w 6235700"/>
                <a:gd name="connsiteY13" fmla="*/ 139700 h 279400"/>
                <a:gd name="connsiteX14" fmla="*/ 4419600 w 6235700"/>
                <a:gd name="connsiteY14" fmla="*/ 152400 h 279400"/>
                <a:gd name="connsiteX15" fmla="*/ 4279900 w 6235700"/>
                <a:gd name="connsiteY15" fmla="*/ 177800 h 279400"/>
                <a:gd name="connsiteX16" fmla="*/ 4191000 w 6235700"/>
                <a:gd name="connsiteY16" fmla="*/ 190500 h 279400"/>
                <a:gd name="connsiteX17" fmla="*/ 4127500 w 6235700"/>
                <a:gd name="connsiteY17" fmla="*/ 203200 h 279400"/>
                <a:gd name="connsiteX18" fmla="*/ 4000500 w 6235700"/>
                <a:gd name="connsiteY18" fmla="*/ 215900 h 279400"/>
                <a:gd name="connsiteX19" fmla="*/ 3937000 w 6235700"/>
                <a:gd name="connsiteY19" fmla="*/ 228600 h 279400"/>
                <a:gd name="connsiteX20" fmla="*/ 3860800 w 6235700"/>
                <a:gd name="connsiteY20" fmla="*/ 241300 h 279400"/>
                <a:gd name="connsiteX21" fmla="*/ 3810000 w 6235700"/>
                <a:gd name="connsiteY21" fmla="*/ 254000 h 279400"/>
                <a:gd name="connsiteX22" fmla="*/ 3771900 w 6235700"/>
                <a:gd name="connsiteY22" fmla="*/ 266700 h 279400"/>
                <a:gd name="connsiteX23" fmla="*/ 3657600 w 6235700"/>
                <a:gd name="connsiteY23" fmla="*/ 279400 h 279400"/>
                <a:gd name="connsiteX24" fmla="*/ 3086100 w 6235700"/>
                <a:gd name="connsiteY24" fmla="*/ 266700 h 279400"/>
                <a:gd name="connsiteX25" fmla="*/ 2921000 w 6235700"/>
                <a:gd name="connsiteY25" fmla="*/ 254000 h 279400"/>
                <a:gd name="connsiteX26" fmla="*/ 2832100 w 6235700"/>
                <a:gd name="connsiteY26" fmla="*/ 241300 h 279400"/>
                <a:gd name="connsiteX27" fmla="*/ 2476500 w 6235700"/>
                <a:gd name="connsiteY27" fmla="*/ 228600 h 279400"/>
                <a:gd name="connsiteX28" fmla="*/ 2298700 w 6235700"/>
                <a:gd name="connsiteY28" fmla="*/ 215900 h 279400"/>
                <a:gd name="connsiteX29" fmla="*/ 2159000 w 6235700"/>
                <a:gd name="connsiteY29" fmla="*/ 190500 h 279400"/>
                <a:gd name="connsiteX30" fmla="*/ 2108200 w 6235700"/>
                <a:gd name="connsiteY30" fmla="*/ 177800 h 279400"/>
                <a:gd name="connsiteX31" fmla="*/ 1879600 w 6235700"/>
                <a:gd name="connsiteY31" fmla="*/ 152400 h 279400"/>
                <a:gd name="connsiteX32" fmla="*/ 1828800 w 6235700"/>
                <a:gd name="connsiteY32" fmla="*/ 139700 h 279400"/>
                <a:gd name="connsiteX33" fmla="*/ 1778000 w 6235700"/>
                <a:gd name="connsiteY33" fmla="*/ 114300 h 279400"/>
                <a:gd name="connsiteX34" fmla="*/ 1689100 w 6235700"/>
                <a:gd name="connsiteY34" fmla="*/ 101600 h 279400"/>
                <a:gd name="connsiteX35" fmla="*/ 1397000 w 6235700"/>
                <a:gd name="connsiteY35" fmla="*/ 76200 h 279400"/>
                <a:gd name="connsiteX36" fmla="*/ 1168400 w 6235700"/>
                <a:gd name="connsiteY36" fmla="*/ 50800 h 279400"/>
                <a:gd name="connsiteX37" fmla="*/ 1092200 w 6235700"/>
                <a:gd name="connsiteY37" fmla="*/ 38100 h 279400"/>
                <a:gd name="connsiteX38" fmla="*/ 977900 w 6235700"/>
                <a:gd name="connsiteY38" fmla="*/ 25400 h 279400"/>
                <a:gd name="connsiteX39" fmla="*/ 876300 w 6235700"/>
                <a:gd name="connsiteY39" fmla="*/ 12700 h 279400"/>
                <a:gd name="connsiteX40" fmla="*/ 203200 w 6235700"/>
                <a:gd name="connsiteY40" fmla="*/ 25400 h 279400"/>
                <a:gd name="connsiteX41" fmla="*/ 165100 w 6235700"/>
                <a:gd name="connsiteY41" fmla="*/ 38100 h 279400"/>
                <a:gd name="connsiteX42" fmla="*/ 63500 w 6235700"/>
                <a:gd name="connsiteY42" fmla="*/ 63500 h 279400"/>
                <a:gd name="connsiteX43" fmla="*/ 0 w 6235700"/>
                <a:gd name="connsiteY43" fmla="*/ 76200 h 27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235700" h="279400">
                  <a:moveTo>
                    <a:pt x="6235700" y="228600"/>
                  </a:moveTo>
                  <a:cubicBezTo>
                    <a:pt x="6223000" y="207433"/>
                    <a:pt x="6215054" y="182554"/>
                    <a:pt x="6197600" y="165100"/>
                  </a:cubicBezTo>
                  <a:cubicBezTo>
                    <a:pt x="6118471" y="85971"/>
                    <a:pt x="6140751" y="139008"/>
                    <a:pt x="6070600" y="88900"/>
                  </a:cubicBezTo>
                  <a:cubicBezTo>
                    <a:pt x="6055985" y="78461"/>
                    <a:pt x="6046298" y="62298"/>
                    <a:pt x="6032500" y="50800"/>
                  </a:cubicBezTo>
                  <a:cubicBezTo>
                    <a:pt x="6005574" y="28361"/>
                    <a:pt x="5974654" y="15527"/>
                    <a:pt x="5943600" y="0"/>
                  </a:cubicBezTo>
                  <a:lnTo>
                    <a:pt x="4927600" y="12700"/>
                  </a:lnTo>
                  <a:cubicBezTo>
                    <a:pt x="4914217" y="13022"/>
                    <a:pt x="4902487" y="22153"/>
                    <a:pt x="4889500" y="25400"/>
                  </a:cubicBezTo>
                  <a:cubicBezTo>
                    <a:pt x="4868559" y="30635"/>
                    <a:pt x="4846941" y="32865"/>
                    <a:pt x="4826000" y="38100"/>
                  </a:cubicBezTo>
                  <a:cubicBezTo>
                    <a:pt x="4813013" y="41347"/>
                    <a:pt x="4801071" y="48405"/>
                    <a:pt x="4787900" y="50800"/>
                  </a:cubicBezTo>
                  <a:cubicBezTo>
                    <a:pt x="4754320" y="56905"/>
                    <a:pt x="4720167" y="59267"/>
                    <a:pt x="4686300" y="63500"/>
                  </a:cubicBezTo>
                  <a:cubicBezTo>
                    <a:pt x="4673600" y="67733"/>
                    <a:pt x="4661072" y="72522"/>
                    <a:pt x="4648200" y="76200"/>
                  </a:cubicBezTo>
                  <a:cubicBezTo>
                    <a:pt x="4631417" y="80995"/>
                    <a:pt x="4613959" y="83380"/>
                    <a:pt x="4597400" y="88900"/>
                  </a:cubicBezTo>
                  <a:cubicBezTo>
                    <a:pt x="4575773" y="96109"/>
                    <a:pt x="4555325" y="106509"/>
                    <a:pt x="4533900" y="114300"/>
                  </a:cubicBezTo>
                  <a:cubicBezTo>
                    <a:pt x="4508738" y="123450"/>
                    <a:pt x="4483100" y="131233"/>
                    <a:pt x="4457700" y="139700"/>
                  </a:cubicBezTo>
                  <a:cubicBezTo>
                    <a:pt x="4445000" y="143933"/>
                    <a:pt x="4432727" y="149775"/>
                    <a:pt x="4419600" y="152400"/>
                  </a:cubicBezTo>
                  <a:cubicBezTo>
                    <a:pt x="4353551" y="165610"/>
                    <a:pt x="4350311" y="166968"/>
                    <a:pt x="4279900" y="177800"/>
                  </a:cubicBezTo>
                  <a:cubicBezTo>
                    <a:pt x="4250314" y="182352"/>
                    <a:pt x="4220527" y="185579"/>
                    <a:pt x="4191000" y="190500"/>
                  </a:cubicBezTo>
                  <a:cubicBezTo>
                    <a:pt x="4169708" y="194049"/>
                    <a:pt x="4148896" y="200347"/>
                    <a:pt x="4127500" y="203200"/>
                  </a:cubicBezTo>
                  <a:cubicBezTo>
                    <a:pt x="4085329" y="208823"/>
                    <a:pt x="4042671" y="210277"/>
                    <a:pt x="4000500" y="215900"/>
                  </a:cubicBezTo>
                  <a:cubicBezTo>
                    <a:pt x="3979104" y="218753"/>
                    <a:pt x="3958238" y="224739"/>
                    <a:pt x="3937000" y="228600"/>
                  </a:cubicBezTo>
                  <a:cubicBezTo>
                    <a:pt x="3911665" y="233206"/>
                    <a:pt x="3886050" y="236250"/>
                    <a:pt x="3860800" y="241300"/>
                  </a:cubicBezTo>
                  <a:cubicBezTo>
                    <a:pt x="3843684" y="244723"/>
                    <a:pt x="3826783" y="249205"/>
                    <a:pt x="3810000" y="254000"/>
                  </a:cubicBezTo>
                  <a:cubicBezTo>
                    <a:pt x="3797128" y="257678"/>
                    <a:pt x="3785105" y="264499"/>
                    <a:pt x="3771900" y="266700"/>
                  </a:cubicBezTo>
                  <a:cubicBezTo>
                    <a:pt x="3734087" y="273002"/>
                    <a:pt x="3695700" y="275167"/>
                    <a:pt x="3657600" y="279400"/>
                  </a:cubicBezTo>
                  <a:lnTo>
                    <a:pt x="3086100" y="266700"/>
                  </a:lnTo>
                  <a:cubicBezTo>
                    <a:pt x="3030937" y="264798"/>
                    <a:pt x="2975922" y="259492"/>
                    <a:pt x="2921000" y="254000"/>
                  </a:cubicBezTo>
                  <a:cubicBezTo>
                    <a:pt x="2891214" y="251021"/>
                    <a:pt x="2861985" y="243008"/>
                    <a:pt x="2832100" y="241300"/>
                  </a:cubicBezTo>
                  <a:cubicBezTo>
                    <a:pt x="2713684" y="234533"/>
                    <a:pt x="2594975" y="234242"/>
                    <a:pt x="2476500" y="228600"/>
                  </a:cubicBezTo>
                  <a:cubicBezTo>
                    <a:pt x="2417150" y="225774"/>
                    <a:pt x="2357967" y="220133"/>
                    <a:pt x="2298700" y="215900"/>
                  </a:cubicBezTo>
                  <a:cubicBezTo>
                    <a:pt x="2216956" y="188652"/>
                    <a:pt x="2302604" y="214434"/>
                    <a:pt x="2159000" y="190500"/>
                  </a:cubicBezTo>
                  <a:cubicBezTo>
                    <a:pt x="2141783" y="187631"/>
                    <a:pt x="2125373" y="180922"/>
                    <a:pt x="2108200" y="177800"/>
                  </a:cubicBezTo>
                  <a:cubicBezTo>
                    <a:pt x="2030949" y="163754"/>
                    <a:pt x="1958609" y="159583"/>
                    <a:pt x="1879600" y="152400"/>
                  </a:cubicBezTo>
                  <a:cubicBezTo>
                    <a:pt x="1862667" y="148167"/>
                    <a:pt x="1845143" y="145829"/>
                    <a:pt x="1828800" y="139700"/>
                  </a:cubicBezTo>
                  <a:cubicBezTo>
                    <a:pt x="1811073" y="133053"/>
                    <a:pt x="1796265" y="119281"/>
                    <a:pt x="1778000" y="114300"/>
                  </a:cubicBezTo>
                  <a:cubicBezTo>
                    <a:pt x="1749121" y="106424"/>
                    <a:pt x="1718627" y="106521"/>
                    <a:pt x="1689100" y="101600"/>
                  </a:cubicBezTo>
                  <a:cubicBezTo>
                    <a:pt x="1509264" y="71627"/>
                    <a:pt x="1793880" y="98249"/>
                    <a:pt x="1397000" y="76200"/>
                  </a:cubicBezTo>
                  <a:cubicBezTo>
                    <a:pt x="1146716" y="40445"/>
                    <a:pt x="1517696" y="91894"/>
                    <a:pt x="1168400" y="50800"/>
                  </a:cubicBezTo>
                  <a:cubicBezTo>
                    <a:pt x="1142826" y="47791"/>
                    <a:pt x="1117724" y="41503"/>
                    <a:pt x="1092200" y="38100"/>
                  </a:cubicBezTo>
                  <a:cubicBezTo>
                    <a:pt x="1054202" y="33034"/>
                    <a:pt x="1015972" y="29879"/>
                    <a:pt x="977900" y="25400"/>
                  </a:cubicBezTo>
                  <a:lnTo>
                    <a:pt x="876300" y="12700"/>
                  </a:lnTo>
                  <a:lnTo>
                    <a:pt x="203200" y="25400"/>
                  </a:lnTo>
                  <a:cubicBezTo>
                    <a:pt x="189822" y="25878"/>
                    <a:pt x="178015" y="34578"/>
                    <a:pt x="165100" y="38100"/>
                  </a:cubicBezTo>
                  <a:cubicBezTo>
                    <a:pt x="131421" y="47285"/>
                    <a:pt x="97367" y="55033"/>
                    <a:pt x="63500" y="63500"/>
                  </a:cubicBezTo>
                  <a:cubicBezTo>
                    <a:pt x="8593" y="77227"/>
                    <a:pt x="30154" y="76200"/>
                    <a:pt x="0" y="76200"/>
                  </a:cubicBezTo>
                </a:path>
              </a:pathLst>
            </a:cu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p:cNvSpPr/>
            <p:nvPr/>
          </p:nvSpPr>
          <p:spPr>
            <a:xfrm>
              <a:off x="2679700" y="3022600"/>
              <a:ext cx="6375400" cy="1358900"/>
            </a:xfrm>
            <a:custGeom>
              <a:avLst/>
              <a:gdLst>
                <a:gd name="connsiteX0" fmla="*/ 0 w 6375400"/>
                <a:gd name="connsiteY0" fmla="*/ 1358900 h 1358900"/>
                <a:gd name="connsiteX1" fmla="*/ 12700 w 6375400"/>
                <a:gd name="connsiteY1" fmla="*/ 1295400 h 1358900"/>
                <a:gd name="connsiteX2" fmla="*/ 38100 w 6375400"/>
                <a:gd name="connsiteY2" fmla="*/ 1244600 h 1358900"/>
                <a:gd name="connsiteX3" fmla="*/ 76200 w 6375400"/>
                <a:gd name="connsiteY3" fmla="*/ 1168400 h 1358900"/>
                <a:gd name="connsiteX4" fmla="*/ 114300 w 6375400"/>
                <a:gd name="connsiteY4" fmla="*/ 1079500 h 1358900"/>
                <a:gd name="connsiteX5" fmla="*/ 139700 w 6375400"/>
                <a:gd name="connsiteY5" fmla="*/ 990600 h 1358900"/>
                <a:gd name="connsiteX6" fmla="*/ 165100 w 6375400"/>
                <a:gd name="connsiteY6" fmla="*/ 952500 h 1358900"/>
                <a:gd name="connsiteX7" fmla="*/ 190500 w 6375400"/>
                <a:gd name="connsiteY7" fmla="*/ 876300 h 1358900"/>
                <a:gd name="connsiteX8" fmla="*/ 203200 w 6375400"/>
                <a:gd name="connsiteY8" fmla="*/ 825500 h 1358900"/>
                <a:gd name="connsiteX9" fmla="*/ 228600 w 6375400"/>
                <a:gd name="connsiteY9" fmla="*/ 787400 h 1358900"/>
                <a:gd name="connsiteX10" fmla="*/ 254000 w 6375400"/>
                <a:gd name="connsiteY10" fmla="*/ 711200 h 1358900"/>
                <a:gd name="connsiteX11" fmla="*/ 304800 w 6375400"/>
                <a:gd name="connsiteY11" fmla="*/ 609600 h 1358900"/>
                <a:gd name="connsiteX12" fmla="*/ 330200 w 6375400"/>
                <a:gd name="connsiteY12" fmla="*/ 533400 h 1358900"/>
                <a:gd name="connsiteX13" fmla="*/ 368300 w 6375400"/>
                <a:gd name="connsiteY13" fmla="*/ 457200 h 1358900"/>
                <a:gd name="connsiteX14" fmla="*/ 419100 w 6375400"/>
                <a:gd name="connsiteY14" fmla="*/ 368300 h 1358900"/>
                <a:gd name="connsiteX15" fmla="*/ 482600 w 6375400"/>
                <a:gd name="connsiteY15" fmla="*/ 254000 h 1358900"/>
                <a:gd name="connsiteX16" fmla="*/ 596900 w 6375400"/>
                <a:gd name="connsiteY16" fmla="*/ 114300 h 1358900"/>
                <a:gd name="connsiteX17" fmla="*/ 673100 w 6375400"/>
                <a:gd name="connsiteY17" fmla="*/ 63500 h 1358900"/>
                <a:gd name="connsiteX18" fmla="*/ 762000 w 6375400"/>
                <a:gd name="connsiteY18" fmla="*/ 25400 h 1358900"/>
                <a:gd name="connsiteX19" fmla="*/ 850900 w 6375400"/>
                <a:gd name="connsiteY19" fmla="*/ 0 h 1358900"/>
                <a:gd name="connsiteX20" fmla="*/ 977900 w 6375400"/>
                <a:gd name="connsiteY20" fmla="*/ 12700 h 1358900"/>
                <a:gd name="connsiteX21" fmla="*/ 1041400 w 6375400"/>
                <a:gd name="connsiteY21" fmla="*/ 88900 h 1358900"/>
                <a:gd name="connsiteX22" fmla="*/ 1092200 w 6375400"/>
                <a:gd name="connsiteY22" fmla="*/ 139700 h 1358900"/>
                <a:gd name="connsiteX23" fmla="*/ 1168400 w 6375400"/>
                <a:gd name="connsiteY23" fmla="*/ 254000 h 1358900"/>
                <a:gd name="connsiteX24" fmla="*/ 1231900 w 6375400"/>
                <a:gd name="connsiteY24" fmla="*/ 342900 h 1358900"/>
                <a:gd name="connsiteX25" fmla="*/ 1270000 w 6375400"/>
                <a:gd name="connsiteY25" fmla="*/ 431800 h 1358900"/>
                <a:gd name="connsiteX26" fmla="*/ 1333500 w 6375400"/>
                <a:gd name="connsiteY26" fmla="*/ 520700 h 1358900"/>
                <a:gd name="connsiteX27" fmla="*/ 1358900 w 6375400"/>
                <a:gd name="connsiteY27" fmla="*/ 571500 h 1358900"/>
                <a:gd name="connsiteX28" fmla="*/ 1409700 w 6375400"/>
                <a:gd name="connsiteY28" fmla="*/ 647700 h 1358900"/>
                <a:gd name="connsiteX29" fmla="*/ 1460500 w 6375400"/>
                <a:gd name="connsiteY29" fmla="*/ 736600 h 1358900"/>
                <a:gd name="connsiteX30" fmla="*/ 1549400 w 6375400"/>
                <a:gd name="connsiteY30" fmla="*/ 812800 h 1358900"/>
                <a:gd name="connsiteX31" fmla="*/ 1587500 w 6375400"/>
                <a:gd name="connsiteY31" fmla="*/ 838200 h 1358900"/>
                <a:gd name="connsiteX32" fmla="*/ 1676400 w 6375400"/>
                <a:gd name="connsiteY32" fmla="*/ 927100 h 1358900"/>
                <a:gd name="connsiteX33" fmla="*/ 1765300 w 6375400"/>
                <a:gd name="connsiteY33" fmla="*/ 977900 h 1358900"/>
                <a:gd name="connsiteX34" fmla="*/ 1803400 w 6375400"/>
                <a:gd name="connsiteY34" fmla="*/ 990600 h 1358900"/>
                <a:gd name="connsiteX35" fmla="*/ 1879600 w 6375400"/>
                <a:gd name="connsiteY35" fmla="*/ 1028700 h 1358900"/>
                <a:gd name="connsiteX36" fmla="*/ 1955800 w 6375400"/>
                <a:gd name="connsiteY36" fmla="*/ 1079500 h 1358900"/>
                <a:gd name="connsiteX37" fmla="*/ 1993900 w 6375400"/>
                <a:gd name="connsiteY37" fmla="*/ 1104900 h 1358900"/>
                <a:gd name="connsiteX38" fmla="*/ 2070100 w 6375400"/>
                <a:gd name="connsiteY38" fmla="*/ 1130300 h 1358900"/>
                <a:gd name="connsiteX39" fmla="*/ 2159000 w 6375400"/>
                <a:gd name="connsiteY39" fmla="*/ 1168400 h 1358900"/>
                <a:gd name="connsiteX40" fmla="*/ 2235200 w 6375400"/>
                <a:gd name="connsiteY40" fmla="*/ 1193800 h 1358900"/>
                <a:gd name="connsiteX41" fmla="*/ 2387600 w 6375400"/>
                <a:gd name="connsiteY41" fmla="*/ 1244600 h 1358900"/>
                <a:gd name="connsiteX42" fmla="*/ 2463800 w 6375400"/>
                <a:gd name="connsiteY42" fmla="*/ 1270000 h 1358900"/>
                <a:gd name="connsiteX43" fmla="*/ 2501900 w 6375400"/>
                <a:gd name="connsiteY43" fmla="*/ 1282700 h 1358900"/>
                <a:gd name="connsiteX44" fmla="*/ 2540000 w 6375400"/>
                <a:gd name="connsiteY44" fmla="*/ 1308100 h 1358900"/>
                <a:gd name="connsiteX45" fmla="*/ 2628900 w 6375400"/>
                <a:gd name="connsiteY45" fmla="*/ 1320800 h 1358900"/>
                <a:gd name="connsiteX46" fmla="*/ 2679700 w 6375400"/>
                <a:gd name="connsiteY46" fmla="*/ 1333500 h 1358900"/>
                <a:gd name="connsiteX47" fmla="*/ 2882900 w 6375400"/>
                <a:gd name="connsiteY47" fmla="*/ 1346200 h 1358900"/>
                <a:gd name="connsiteX48" fmla="*/ 3276600 w 6375400"/>
                <a:gd name="connsiteY48" fmla="*/ 1333500 h 1358900"/>
                <a:gd name="connsiteX49" fmla="*/ 3429000 w 6375400"/>
                <a:gd name="connsiteY49" fmla="*/ 1257300 h 1358900"/>
                <a:gd name="connsiteX50" fmla="*/ 3505200 w 6375400"/>
                <a:gd name="connsiteY50" fmla="*/ 1219200 h 1358900"/>
                <a:gd name="connsiteX51" fmla="*/ 3543300 w 6375400"/>
                <a:gd name="connsiteY51" fmla="*/ 1181100 h 1358900"/>
                <a:gd name="connsiteX52" fmla="*/ 3619500 w 6375400"/>
                <a:gd name="connsiteY52" fmla="*/ 1155700 h 1358900"/>
                <a:gd name="connsiteX53" fmla="*/ 3695700 w 6375400"/>
                <a:gd name="connsiteY53" fmla="*/ 1104900 h 1358900"/>
                <a:gd name="connsiteX54" fmla="*/ 3733800 w 6375400"/>
                <a:gd name="connsiteY54" fmla="*/ 1079500 h 1358900"/>
                <a:gd name="connsiteX55" fmla="*/ 3873500 w 6375400"/>
                <a:gd name="connsiteY55" fmla="*/ 1041400 h 1358900"/>
                <a:gd name="connsiteX56" fmla="*/ 3911600 w 6375400"/>
                <a:gd name="connsiteY56" fmla="*/ 1028700 h 1358900"/>
                <a:gd name="connsiteX57" fmla="*/ 4013200 w 6375400"/>
                <a:gd name="connsiteY57" fmla="*/ 1003300 h 1358900"/>
                <a:gd name="connsiteX58" fmla="*/ 4127500 w 6375400"/>
                <a:gd name="connsiteY58" fmla="*/ 965200 h 1358900"/>
                <a:gd name="connsiteX59" fmla="*/ 4216400 w 6375400"/>
                <a:gd name="connsiteY59" fmla="*/ 927100 h 1358900"/>
                <a:gd name="connsiteX60" fmla="*/ 4305300 w 6375400"/>
                <a:gd name="connsiteY60" fmla="*/ 901700 h 1358900"/>
                <a:gd name="connsiteX61" fmla="*/ 4356100 w 6375400"/>
                <a:gd name="connsiteY61" fmla="*/ 876300 h 1358900"/>
                <a:gd name="connsiteX62" fmla="*/ 4483100 w 6375400"/>
                <a:gd name="connsiteY62" fmla="*/ 838200 h 1358900"/>
                <a:gd name="connsiteX63" fmla="*/ 4838700 w 6375400"/>
                <a:gd name="connsiteY63" fmla="*/ 863600 h 1358900"/>
                <a:gd name="connsiteX64" fmla="*/ 4876800 w 6375400"/>
                <a:gd name="connsiteY64" fmla="*/ 876300 h 1358900"/>
                <a:gd name="connsiteX65" fmla="*/ 4965700 w 6375400"/>
                <a:gd name="connsiteY65" fmla="*/ 901700 h 1358900"/>
                <a:gd name="connsiteX66" fmla="*/ 5041900 w 6375400"/>
                <a:gd name="connsiteY66" fmla="*/ 952500 h 1358900"/>
                <a:gd name="connsiteX67" fmla="*/ 5245100 w 6375400"/>
                <a:gd name="connsiteY67" fmla="*/ 1041400 h 1358900"/>
                <a:gd name="connsiteX68" fmla="*/ 5308600 w 6375400"/>
                <a:gd name="connsiteY68" fmla="*/ 1054100 h 1358900"/>
                <a:gd name="connsiteX69" fmla="*/ 5359400 w 6375400"/>
                <a:gd name="connsiteY69" fmla="*/ 1079500 h 1358900"/>
                <a:gd name="connsiteX70" fmla="*/ 5410200 w 6375400"/>
                <a:gd name="connsiteY70" fmla="*/ 1117600 h 1358900"/>
                <a:gd name="connsiteX71" fmla="*/ 5486400 w 6375400"/>
                <a:gd name="connsiteY71" fmla="*/ 1130300 h 1358900"/>
                <a:gd name="connsiteX72" fmla="*/ 5575300 w 6375400"/>
                <a:gd name="connsiteY72" fmla="*/ 1155700 h 1358900"/>
                <a:gd name="connsiteX73" fmla="*/ 5753100 w 6375400"/>
                <a:gd name="connsiteY73" fmla="*/ 1181100 h 1358900"/>
                <a:gd name="connsiteX74" fmla="*/ 5994400 w 6375400"/>
                <a:gd name="connsiteY74" fmla="*/ 1206500 h 1358900"/>
                <a:gd name="connsiteX75" fmla="*/ 6286500 w 6375400"/>
                <a:gd name="connsiteY75" fmla="*/ 1231900 h 1358900"/>
                <a:gd name="connsiteX76" fmla="*/ 6375400 w 6375400"/>
                <a:gd name="connsiteY76" fmla="*/ 1231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75400" h="1358900">
                  <a:moveTo>
                    <a:pt x="0" y="1358900"/>
                  </a:moveTo>
                  <a:cubicBezTo>
                    <a:pt x="4233" y="1337733"/>
                    <a:pt x="5874" y="1315878"/>
                    <a:pt x="12700" y="1295400"/>
                  </a:cubicBezTo>
                  <a:cubicBezTo>
                    <a:pt x="18687" y="1277439"/>
                    <a:pt x="30642" y="1262001"/>
                    <a:pt x="38100" y="1244600"/>
                  </a:cubicBezTo>
                  <a:cubicBezTo>
                    <a:pt x="69648" y="1170988"/>
                    <a:pt x="27387" y="1241619"/>
                    <a:pt x="76200" y="1168400"/>
                  </a:cubicBezTo>
                  <a:cubicBezTo>
                    <a:pt x="112661" y="1022557"/>
                    <a:pt x="61677" y="1202287"/>
                    <a:pt x="114300" y="1079500"/>
                  </a:cubicBezTo>
                  <a:cubicBezTo>
                    <a:pt x="138715" y="1022533"/>
                    <a:pt x="114986" y="1040028"/>
                    <a:pt x="139700" y="990600"/>
                  </a:cubicBezTo>
                  <a:cubicBezTo>
                    <a:pt x="146526" y="976948"/>
                    <a:pt x="158901" y="966448"/>
                    <a:pt x="165100" y="952500"/>
                  </a:cubicBezTo>
                  <a:cubicBezTo>
                    <a:pt x="175974" y="928034"/>
                    <a:pt x="184006" y="902275"/>
                    <a:pt x="190500" y="876300"/>
                  </a:cubicBezTo>
                  <a:cubicBezTo>
                    <a:pt x="194733" y="859367"/>
                    <a:pt x="196324" y="841543"/>
                    <a:pt x="203200" y="825500"/>
                  </a:cubicBezTo>
                  <a:cubicBezTo>
                    <a:pt x="209213" y="811471"/>
                    <a:pt x="222401" y="801348"/>
                    <a:pt x="228600" y="787400"/>
                  </a:cubicBezTo>
                  <a:cubicBezTo>
                    <a:pt x="239474" y="762934"/>
                    <a:pt x="242026" y="735147"/>
                    <a:pt x="254000" y="711200"/>
                  </a:cubicBezTo>
                  <a:cubicBezTo>
                    <a:pt x="270933" y="677333"/>
                    <a:pt x="292826" y="645521"/>
                    <a:pt x="304800" y="609600"/>
                  </a:cubicBezTo>
                  <a:cubicBezTo>
                    <a:pt x="313267" y="584200"/>
                    <a:pt x="315348" y="555677"/>
                    <a:pt x="330200" y="533400"/>
                  </a:cubicBezTo>
                  <a:cubicBezTo>
                    <a:pt x="402993" y="424211"/>
                    <a:pt x="315720" y="562360"/>
                    <a:pt x="368300" y="457200"/>
                  </a:cubicBezTo>
                  <a:cubicBezTo>
                    <a:pt x="414122" y="365557"/>
                    <a:pt x="374570" y="479626"/>
                    <a:pt x="419100" y="368300"/>
                  </a:cubicBezTo>
                  <a:cubicBezTo>
                    <a:pt x="495222" y="177994"/>
                    <a:pt x="395352" y="376147"/>
                    <a:pt x="482600" y="254000"/>
                  </a:cubicBezTo>
                  <a:cubicBezTo>
                    <a:pt x="541854" y="171045"/>
                    <a:pt x="461161" y="204793"/>
                    <a:pt x="596900" y="114300"/>
                  </a:cubicBezTo>
                  <a:cubicBezTo>
                    <a:pt x="622300" y="97367"/>
                    <a:pt x="644140" y="73153"/>
                    <a:pt x="673100" y="63500"/>
                  </a:cubicBezTo>
                  <a:cubicBezTo>
                    <a:pt x="762451" y="33716"/>
                    <a:pt x="652146" y="72480"/>
                    <a:pt x="762000" y="25400"/>
                  </a:cubicBezTo>
                  <a:cubicBezTo>
                    <a:pt x="787507" y="14468"/>
                    <a:pt x="825121" y="6445"/>
                    <a:pt x="850900" y="0"/>
                  </a:cubicBezTo>
                  <a:cubicBezTo>
                    <a:pt x="893233" y="4233"/>
                    <a:pt x="937237" y="188"/>
                    <a:pt x="977900" y="12700"/>
                  </a:cubicBezTo>
                  <a:cubicBezTo>
                    <a:pt x="1003534" y="20587"/>
                    <a:pt x="1025803" y="70704"/>
                    <a:pt x="1041400" y="88900"/>
                  </a:cubicBezTo>
                  <a:cubicBezTo>
                    <a:pt x="1056985" y="107082"/>
                    <a:pt x="1077240" y="121000"/>
                    <a:pt x="1092200" y="139700"/>
                  </a:cubicBezTo>
                  <a:cubicBezTo>
                    <a:pt x="1143000" y="203200"/>
                    <a:pt x="1130300" y="203200"/>
                    <a:pt x="1168400" y="254000"/>
                  </a:cubicBezTo>
                  <a:cubicBezTo>
                    <a:pt x="1177029" y="265505"/>
                    <a:pt x="1222615" y="324329"/>
                    <a:pt x="1231900" y="342900"/>
                  </a:cubicBezTo>
                  <a:cubicBezTo>
                    <a:pt x="1275110" y="429320"/>
                    <a:pt x="1203932" y="326091"/>
                    <a:pt x="1270000" y="431800"/>
                  </a:cubicBezTo>
                  <a:cubicBezTo>
                    <a:pt x="1315430" y="504488"/>
                    <a:pt x="1297677" y="458010"/>
                    <a:pt x="1333500" y="520700"/>
                  </a:cubicBezTo>
                  <a:cubicBezTo>
                    <a:pt x="1342893" y="537138"/>
                    <a:pt x="1349160" y="555266"/>
                    <a:pt x="1358900" y="571500"/>
                  </a:cubicBezTo>
                  <a:cubicBezTo>
                    <a:pt x="1374606" y="597677"/>
                    <a:pt x="1400047" y="618740"/>
                    <a:pt x="1409700" y="647700"/>
                  </a:cubicBezTo>
                  <a:cubicBezTo>
                    <a:pt x="1426441" y="697923"/>
                    <a:pt x="1418562" y="687672"/>
                    <a:pt x="1460500" y="736600"/>
                  </a:cubicBezTo>
                  <a:cubicBezTo>
                    <a:pt x="1489650" y="770609"/>
                    <a:pt x="1512418" y="786384"/>
                    <a:pt x="1549400" y="812800"/>
                  </a:cubicBezTo>
                  <a:cubicBezTo>
                    <a:pt x="1561820" y="821672"/>
                    <a:pt x="1576155" y="827989"/>
                    <a:pt x="1587500" y="838200"/>
                  </a:cubicBezTo>
                  <a:cubicBezTo>
                    <a:pt x="1618650" y="866235"/>
                    <a:pt x="1641531" y="903854"/>
                    <a:pt x="1676400" y="927100"/>
                  </a:cubicBezTo>
                  <a:cubicBezTo>
                    <a:pt x="1714664" y="952609"/>
                    <a:pt x="1720184" y="958564"/>
                    <a:pt x="1765300" y="977900"/>
                  </a:cubicBezTo>
                  <a:cubicBezTo>
                    <a:pt x="1777605" y="983173"/>
                    <a:pt x="1791426" y="984613"/>
                    <a:pt x="1803400" y="990600"/>
                  </a:cubicBezTo>
                  <a:cubicBezTo>
                    <a:pt x="1901877" y="1039839"/>
                    <a:pt x="1783835" y="996778"/>
                    <a:pt x="1879600" y="1028700"/>
                  </a:cubicBezTo>
                  <a:cubicBezTo>
                    <a:pt x="1951825" y="1100925"/>
                    <a:pt x="1882282" y="1042741"/>
                    <a:pt x="1955800" y="1079500"/>
                  </a:cubicBezTo>
                  <a:cubicBezTo>
                    <a:pt x="1969452" y="1086326"/>
                    <a:pt x="1979952" y="1098701"/>
                    <a:pt x="1993900" y="1104900"/>
                  </a:cubicBezTo>
                  <a:cubicBezTo>
                    <a:pt x="2018366" y="1115774"/>
                    <a:pt x="2047823" y="1115448"/>
                    <a:pt x="2070100" y="1130300"/>
                  </a:cubicBezTo>
                  <a:cubicBezTo>
                    <a:pt x="2130547" y="1170598"/>
                    <a:pt x="2084446" y="1146034"/>
                    <a:pt x="2159000" y="1168400"/>
                  </a:cubicBezTo>
                  <a:cubicBezTo>
                    <a:pt x="2184645" y="1176093"/>
                    <a:pt x="2209800" y="1185333"/>
                    <a:pt x="2235200" y="1193800"/>
                  </a:cubicBezTo>
                  <a:lnTo>
                    <a:pt x="2387600" y="1244600"/>
                  </a:lnTo>
                  <a:lnTo>
                    <a:pt x="2463800" y="1270000"/>
                  </a:lnTo>
                  <a:cubicBezTo>
                    <a:pt x="2476500" y="1274233"/>
                    <a:pt x="2490761" y="1275274"/>
                    <a:pt x="2501900" y="1282700"/>
                  </a:cubicBezTo>
                  <a:cubicBezTo>
                    <a:pt x="2514600" y="1291167"/>
                    <a:pt x="2525380" y="1303714"/>
                    <a:pt x="2540000" y="1308100"/>
                  </a:cubicBezTo>
                  <a:cubicBezTo>
                    <a:pt x="2568672" y="1316702"/>
                    <a:pt x="2599449" y="1315445"/>
                    <a:pt x="2628900" y="1320800"/>
                  </a:cubicBezTo>
                  <a:cubicBezTo>
                    <a:pt x="2646073" y="1323922"/>
                    <a:pt x="2662332" y="1331763"/>
                    <a:pt x="2679700" y="1333500"/>
                  </a:cubicBezTo>
                  <a:cubicBezTo>
                    <a:pt x="2747229" y="1340253"/>
                    <a:pt x="2815167" y="1341967"/>
                    <a:pt x="2882900" y="1346200"/>
                  </a:cubicBezTo>
                  <a:cubicBezTo>
                    <a:pt x="3014133" y="1341967"/>
                    <a:pt x="3145728" y="1344111"/>
                    <a:pt x="3276600" y="1333500"/>
                  </a:cubicBezTo>
                  <a:cubicBezTo>
                    <a:pt x="3390732" y="1324246"/>
                    <a:pt x="3320293" y="1293536"/>
                    <a:pt x="3429000" y="1257300"/>
                  </a:cubicBezTo>
                  <a:cubicBezTo>
                    <a:pt x="3467185" y="1244572"/>
                    <a:pt x="3472374" y="1246555"/>
                    <a:pt x="3505200" y="1219200"/>
                  </a:cubicBezTo>
                  <a:cubicBezTo>
                    <a:pt x="3518998" y="1207702"/>
                    <a:pt x="3527600" y="1189822"/>
                    <a:pt x="3543300" y="1181100"/>
                  </a:cubicBezTo>
                  <a:cubicBezTo>
                    <a:pt x="3566705" y="1168097"/>
                    <a:pt x="3597223" y="1170552"/>
                    <a:pt x="3619500" y="1155700"/>
                  </a:cubicBezTo>
                  <a:lnTo>
                    <a:pt x="3695700" y="1104900"/>
                  </a:lnTo>
                  <a:cubicBezTo>
                    <a:pt x="3708400" y="1096433"/>
                    <a:pt x="3719320" y="1084327"/>
                    <a:pt x="3733800" y="1079500"/>
                  </a:cubicBezTo>
                  <a:cubicBezTo>
                    <a:pt x="3897274" y="1025009"/>
                    <a:pt x="3729894" y="1077302"/>
                    <a:pt x="3873500" y="1041400"/>
                  </a:cubicBezTo>
                  <a:cubicBezTo>
                    <a:pt x="3886487" y="1038153"/>
                    <a:pt x="3898685" y="1032222"/>
                    <a:pt x="3911600" y="1028700"/>
                  </a:cubicBezTo>
                  <a:cubicBezTo>
                    <a:pt x="3945279" y="1019515"/>
                    <a:pt x="3980082" y="1014339"/>
                    <a:pt x="4013200" y="1003300"/>
                  </a:cubicBezTo>
                  <a:lnTo>
                    <a:pt x="4127500" y="965200"/>
                  </a:lnTo>
                  <a:cubicBezTo>
                    <a:pt x="4216851" y="935416"/>
                    <a:pt x="4106546" y="974180"/>
                    <a:pt x="4216400" y="927100"/>
                  </a:cubicBezTo>
                  <a:cubicBezTo>
                    <a:pt x="4288040" y="896397"/>
                    <a:pt x="4219371" y="933923"/>
                    <a:pt x="4305300" y="901700"/>
                  </a:cubicBezTo>
                  <a:cubicBezTo>
                    <a:pt x="4323027" y="895053"/>
                    <a:pt x="4338522" y="883331"/>
                    <a:pt x="4356100" y="876300"/>
                  </a:cubicBezTo>
                  <a:cubicBezTo>
                    <a:pt x="4407633" y="855687"/>
                    <a:pt x="4433202" y="850675"/>
                    <a:pt x="4483100" y="838200"/>
                  </a:cubicBezTo>
                  <a:cubicBezTo>
                    <a:pt x="4596878" y="843372"/>
                    <a:pt x="4723390" y="837975"/>
                    <a:pt x="4838700" y="863600"/>
                  </a:cubicBezTo>
                  <a:cubicBezTo>
                    <a:pt x="4851768" y="866504"/>
                    <a:pt x="4863928" y="872622"/>
                    <a:pt x="4876800" y="876300"/>
                  </a:cubicBezTo>
                  <a:cubicBezTo>
                    <a:pt x="4890340" y="880169"/>
                    <a:pt x="4949579" y="892744"/>
                    <a:pt x="4965700" y="901700"/>
                  </a:cubicBezTo>
                  <a:cubicBezTo>
                    <a:pt x="4992385" y="916525"/>
                    <a:pt x="5014596" y="938848"/>
                    <a:pt x="5041900" y="952500"/>
                  </a:cubicBezTo>
                  <a:cubicBezTo>
                    <a:pt x="5135760" y="999430"/>
                    <a:pt x="5156292" y="1017180"/>
                    <a:pt x="5245100" y="1041400"/>
                  </a:cubicBezTo>
                  <a:cubicBezTo>
                    <a:pt x="5265925" y="1047080"/>
                    <a:pt x="5287433" y="1049867"/>
                    <a:pt x="5308600" y="1054100"/>
                  </a:cubicBezTo>
                  <a:cubicBezTo>
                    <a:pt x="5325533" y="1062567"/>
                    <a:pt x="5343346" y="1069466"/>
                    <a:pt x="5359400" y="1079500"/>
                  </a:cubicBezTo>
                  <a:cubicBezTo>
                    <a:pt x="5377349" y="1090718"/>
                    <a:pt x="5390547" y="1109739"/>
                    <a:pt x="5410200" y="1117600"/>
                  </a:cubicBezTo>
                  <a:cubicBezTo>
                    <a:pt x="5434109" y="1127163"/>
                    <a:pt x="5461263" y="1124714"/>
                    <a:pt x="5486400" y="1130300"/>
                  </a:cubicBezTo>
                  <a:cubicBezTo>
                    <a:pt x="5576992" y="1150432"/>
                    <a:pt x="5464661" y="1137260"/>
                    <a:pt x="5575300" y="1155700"/>
                  </a:cubicBezTo>
                  <a:cubicBezTo>
                    <a:pt x="5634354" y="1165542"/>
                    <a:pt x="5693561" y="1174833"/>
                    <a:pt x="5753100" y="1181100"/>
                  </a:cubicBezTo>
                  <a:lnTo>
                    <a:pt x="5994400" y="1206500"/>
                  </a:lnTo>
                  <a:cubicBezTo>
                    <a:pt x="6084013" y="1215770"/>
                    <a:pt x="6198740" y="1227512"/>
                    <a:pt x="6286500" y="1231900"/>
                  </a:cubicBezTo>
                  <a:cubicBezTo>
                    <a:pt x="6316096" y="1233380"/>
                    <a:pt x="6345767" y="1231900"/>
                    <a:pt x="6375400" y="1231900"/>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p:cNvSpPr/>
            <p:nvPr/>
          </p:nvSpPr>
          <p:spPr>
            <a:xfrm>
              <a:off x="4876800" y="4152900"/>
              <a:ext cx="1422400" cy="52367"/>
            </a:xfrm>
            <a:custGeom>
              <a:avLst/>
              <a:gdLst>
                <a:gd name="connsiteX0" fmla="*/ 0 w 1422400"/>
                <a:gd name="connsiteY0" fmla="*/ 50800 h 52367"/>
                <a:gd name="connsiteX1" fmla="*/ 127000 w 1422400"/>
                <a:gd name="connsiteY1" fmla="*/ 12700 h 52367"/>
                <a:gd name="connsiteX2" fmla="*/ 228600 w 1422400"/>
                <a:gd name="connsiteY2" fmla="*/ 0 h 52367"/>
                <a:gd name="connsiteX3" fmla="*/ 749300 w 1422400"/>
                <a:gd name="connsiteY3" fmla="*/ 12700 h 52367"/>
                <a:gd name="connsiteX4" fmla="*/ 901700 w 1422400"/>
                <a:gd name="connsiteY4" fmla="*/ 38100 h 52367"/>
                <a:gd name="connsiteX5" fmla="*/ 1422400 w 1422400"/>
                <a:gd name="connsiteY5" fmla="*/ 50800 h 5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400" h="52367">
                  <a:moveTo>
                    <a:pt x="0" y="50800"/>
                  </a:moveTo>
                  <a:cubicBezTo>
                    <a:pt x="33875" y="39508"/>
                    <a:pt x="88613" y="19098"/>
                    <a:pt x="127000" y="12700"/>
                  </a:cubicBezTo>
                  <a:cubicBezTo>
                    <a:pt x="160666" y="7089"/>
                    <a:pt x="194733" y="4233"/>
                    <a:pt x="228600" y="0"/>
                  </a:cubicBezTo>
                  <a:lnTo>
                    <a:pt x="749300" y="12700"/>
                  </a:lnTo>
                  <a:cubicBezTo>
                    <a:pt x="875930" y="17976"/>
                    <a:pt x="797049" y="27084"/>
                    <a:pt x="901700" y="38100"/>
                  </a:cubicBezTo>
                  <a:cubicBezTo>
                    <a:pt x="1099714" y="58944"/>
                    <a:pt x="1200515" y="50800"/>
                    <a:pt x="1422400" y="5080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e libre 15"/>
            <p:cNvSpPr/>
            <p:nvPr/>
          </p:nvSpPr>
          <p:spPr>
            <a:xfrm>
              <a:off x="4292600" y="3848100"/>
              <a:ext cx="2628900" cy="128362"/>
            </a:xfrm>
            <a:custGeom>
              <a:avLst/>
              <a:gdLst>
                <a:gd name="connsiteX0" fmla="*/ 0 w 2628900"/>
                <a:gd name="connsiteY0" fmla="*/ 63500 h 128362"/>
                <a:gd name="connsiteX1" fmla="*/ 63500 w 2628900"/>
                <a:gd name="connsiteY1" fmla="*/ 25400 h 128362"/>
                <a:gd name="connsiteX2" fmla="*/ 165100 w 2628900"/>
                <a:gd name="connsiteY2" fmla="*/ 12700 h 128362"/>
                <a:gd name="connsiteX3" fmla="*/ 254000 w 2628900"/>
                <a:gd name="connsiteY3" fmla="*/ 0 h 128362"/>
                <a:gd name="connsiteX4" fmla="*/ 609600 w 2628900"/>
                <a:gd name="connsiteY4" fmla="*/ 25400 h 128362"/>
                <a:gd name="connsiteX5" fmla="*/ 673100 w 2628900"/>
                <a:gd name="connsiteY5" fmla="*/ 50800 h 128362"/>
                <a:gd name="connsiteX6" fmla="*/ 749300 w 2628900"/>
                <a:gd name="connsiteY6" fmla="*/ 63500 h 128362"/>
                <a:gd name="connsiteX7" fmla="*/ 876300 w 2628900"/>
                <a:gd name="connsiteY7" fmla="*/ 88900 h 128362"/>
                <a:gd name="connsiteX8" fmla="*/ 1041400 w 2628900"/>
                <a:gd name="connsiteY8" fmla="*/ 114300 h 128362"/>
                <a:gd name="connsiteX9" fmla="*/ 1320800 w 2628900"/>
                <a:gd name="connsiteY9" fmla="*/ 101600 h 128362"/>
                <a:gd name="connsiteX10" fmla="*/ 1460500 w 2628900"/>
                <a:gd name="connsiteY10" fmla="*/ 88900 h 128362"/>
                <a:gd name="connsiteX11" fmla="*/ 2006600 w 2628900"/>
                <a:gd name="connsiteY11" fmla="*/ 76200 h 128362"/>
                <a:gd name="connsiteX12" fmla="*/ 2374900 w 2628900"/>
                <a:gd name="connsiteY12" fmla="*/ 88900 h 128362"/>
                <a:gd name="connsiteX13" fmla="*/ 2413000 w 2628900"/>
                <a:gd name="connsiteY13" fmla="*/ 101600 h 128362"/>
                <a:gd name="connsiteX14" fmla="*/ 2489200 w 2628900"/>
                <a:gd name="connsiteY14" fmla="*/ 114300 h 128362"/>
                <a:gd name="connsiteX15" fmla="*/ 2527300 w 2628900"/>
                <a:gd name="connsiteY15" fmla="*/ 127000 h 128362"/>
                <a:gd name="connsiteX16" fmla="*/ 2628900 w 2628900"/>
                <a:gd name="connsiteY16" fmla="*/ 127000 h 1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8900" h="128362">
                  <a:moveTo>
                    <a:pt x="0" y="63500"/>
                  </a:moveTo>
                  <a:cubicBezTo>
                    <a:pt x="21167" y="50800"/>
                    <a:pt x="39907" y="32659"/>
                    <a:pt x="63500" y="25400"/>
                  </a:cubicBezTo>
                  <a:cubicBezTo>
                    <a:pt x="96121" y="15363"/>
                    <a:pt x="131269" y="17211"/>
                    <a:pt x="165100" y="12700"/>
                  </a:cubicBezTo>
                  <a:lnTo>
                    <a:pt x="254000" y="0"/>
                  </a:lnTo>
                  <a:cubicBezTo>
                    <a:pt x="272187" y="909"/>
                    <a:pt x="532547" y="7619"/>
                    <a:pt x="609600" y="25400"/>
                  </a:cubicBezTo>
                  <a:cubicBezTo>
                    <a:pt x="631813" y="30526"/>
                    <a:pt x="651106" y="44802"/>
                    <a:pt x="673100" y="50800"/>
                  </a:cubicBezTo>
                  <a:cubicBezTo>
                    <a:pt x="697943" y="57575"/>
                    <a:pt x="723991" y="58755"/>
                    <a:pt x="749300" y="63500"/>
                  </a:cubicBezTo>
                  <a:cubicBezTo>
                    <a:pt x="791732" y="71456"/>
                    <a:pt x="833462" y="83545"/>
                    <a:pt x="876300" y="88900"/>
                  </a:cubicBezTo>
                  <a:cubicBezTo>
                    <a:pt x="999319" y="104277"/>
                    <a:pt x="944433" y="94907"/>
                    <a:pt x="1041400" y="114300"/>
                  </a:cubicBezTo>
                  <a:lnTo>
                    <a:pt x="1320800" y="101600"/>
                  </a:lnTo>
                  <a:cubicBezTo>
                    <a:pt x="1367473" y="98771"/>
                    <a:pt x="1413773" y="90631"/>
                    <a:pt x="1460500" y="88900"/>
                  </a:cubicBezTo>
                  <a:cubicBezTo>
                    <a:pt x="1642458" y="82161"/>
                    <a:pt x="1824567" y="80433"/>
                    <a:pt x="2006600" y="76200"/>
                  </a:cubicBezTo>
                  <a:cubicBezTo>
                    <a:pt x="2129367" y="80433"/>
                    <a:pt x="2252300" y="81237"/>
                    <a:pt x="2374900" y="88900"/>
                  </a:cubicBezTo>
                  <a:cubicBezTo>
                    <a:pt x="2388261" y="89735"/>
                    <a:pt x="2399932" y="98696"/>
                    <a:pt x="2413000" y="101600"/>
                  </a:cubicBezTo>
                  <a:cubicBezTo>
                    <a:pt x="2438137" y="107186"/>
                    <a:pt x="2464063" y="108714"/>
                    <a:pt x="2489200" y="114300"/>
                  </a:cubicBezTo>
                  <a:cubicBezTo>
                    <a:pt x="2502268" y="117204"/>
                    <a:pt x="2513968" y="125788"/>
                    <a:pt x="2527300" y="127000"/>
                  </a:cubicBezTo>
                  <a:cubicBezTo>
                    <a:pt x="2561028" y="130066"/>
                    <a:pt x="2595033" y="127000"/>
                    <a:pt x="2628900" y="127000"/>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7"/>
            <p:cNvSpPr/>
            <p:nvPr/>
          </p:nvSpPr>
          <p:spPr>
            <a:xfrm>
              <a:off x="4127500" y="3733800"/>
              <a:ext cx="3187700" cy="114300"/>
            </a:xfrm>
            <a:custGeom>
              <a:avLst/>
              <a:gdLst>
                <a:gd name="connsiteX0" fmla="*/ 3187700 w 3187700"/>
                <a:gd name="connsiteY0" fmla="*/ 114300 h 114300"/>
                <a:gd name="connsiteX1" fmla="*/ 2882900 w 3187700"/>
                <a:gd name="connsiteY1" fmla="*/ 88900 h 114300"/>
                <a:gd name="connsiteX2" fmla="*/ 2336800 w 3187700"/>
                <a:gd name="connsiteY2" fmla="*/ 63500 h 114300"/>
                <a:gd name="connsiteX3" fmla="*/ 1943100 w 3187700"/>
                <a:gd name="connsiteY3" fmla="*/ 38100 h 114300"/>
                <a:gd name="connsiteX4" fmla="*/ 1765300 w 3187700"/>
                <a:gd name="connsiteY4" fmla="*/ 12700 h 114300"/>
                <a:gd name="connsiteX5" fmla="*/ 1155700 w 3187700"/>
                <a:gd name="connsiteY5" fmla="*/ 0 h 114300"/>
                <a:gd name="connsiteX6" fmla="*/ 0 w 3187700"/>
                <a:gd name="connsiteY6" fmla="*/ 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7700" h="114300">
                  <a:moveTo>
                    <a:pt x="3187700" y="114300"/>
                  </a:moveTo>
                  <a:cubicBezTo>
                    <a:pt x="3047192" y="86198"/>
                    <a:pt x="3138397" y="101263"/>
                    <a:pt x="2882900" y="88900"/>
                  </a:cubicBezTo>
                  <a:lnTo>
                    <a:pt x="2336800" y="63500"/>
                  </a:lnTo>
                  <a:cubicBezTo>
                    <a:pt x="2061585" y="47311"/>
                    <a:pt x="2192808" y="55936"/>
                    <a:pt x="1943100" y="38100"/>
                  </a:cubicBezTo>
                  <a:cubicBezTo>
                    <a:pt x="1898643" y="30690"/>
                    <a:pt x="1805757" y="14145"/>
                    <a:pt x="1765300" y="12700"/>
                  </a:cubicBezTo>
                  <a:cubicBezTo>
                    <a:pt x="1562185" y="5446"/>
                    <a:pt x="1358939" y="1462"/>
                    <a:pt x="1155700" y="0"/>
                  </a:cubicBezTo>
                  <a:lnTo>
                    <a:pt x="0" y="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5399088" y="3361531"/>
              <a:ext cx="101600" cy="3683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20" name="Rectangle 19"/>
            <p:cNvSpPr/>
            <p:nvPr/>
          </p:nvSpPr>
          <p:spPr>
            <a:xfrm>
              <a:off x="5553868" y="3616496"/>
              <a:ext cx="232568" cy="110331"/>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21" name="Rectangle 20"/>
            <p:cNvSpPr/>
            <p:nvPr/>
          </p:nvSpPr>
          <p:spPr>
            <a:xfrm>
              <a:off x="5722938" y="3457743"/>
              <a:ext cx="151606" cy="110331"/>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22" name="Rectangle 21"/>
            <p:cNvSpPr/>
            <p:nvPr/>
          </p:nvSpPr>
          <p:spPr>
            <a:xfrm>
              <a:off x="5211762" y="3545682"/>
              <a:ext cx="120253" cy="17587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23" name="Rectangle 22"/>
            <p:cNvSpPr/>
            <p:nvPr/>
          </p:nvSpPr>
          <p:spPr>
            <a:xfrm>
              <a:off x="4876800" y="3352800"/>
              <a:ext cx="267891" cy="3683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25" name="Rectangle 24"/>
            <p:cNvSpPr/>
            <p:nvPr/>
          </p:nvSpPr>
          <p:spPr>
            <a:xfrm>
              <a:off x="5539581" y="3424972"/>
              <a:ext cx="120253" cy="17587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26" name="Rectangle 25"/>
            <p:cNvSpPr/>
            <p:nvPr/>
          </p:nvSpPr>
          <p:spPr>
            <a:xfrm>
              <a:off x="5937249" y="3545226"/>
              <a:ext cx="120253" cy="17587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27" name="Rectangle 26"/>
            <p:cNvSpPr/>
            <p:nvPr/>
          </p:nvSpPr>
          <p:spPr>
            <a:xfrm>
              <a:off x="5119688" y="3402576"/>
              <a:ext cx="120253" cy="17587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28" name="Rectangle 27"/>
            <p:cNvSpPr/>
            <p:nvPr/>
          </p:nvSpPr>
          <p:spPr>
            <a:xfrm>
              <a:off x="6038851" y="3598974"/>
              <a:ext cx="315516" cy="160907"/>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grpSp>
      <p:grpSp>
        <p:nvGrpSpPr>
          <p:cNvPr id="42" name="Groupe 41"/>
          <p:cNvGrpSpPr/>
          <p:nvPr/>
        </p:nvGrpSpPr>
        <p:grpSpPr>
          <a:xfrm>
            <a:off x="2416590" y="5573792"/>
            <a:ext cx="427360" cy="432317"/>
            <a:chOff x="3897862" y="4972008"/>
            <a:chExt cx="427360" cy="432317"/>
          </a:xfrm>
        </p:grpSpPr>
        <p:sp>
          <p:nvSpPr>
            <p:cNvPr id="31" name="Étoile à 5 branches 30"/>
            <p:cNvSpPr/>
            <p:nvPr/>
          </p:nvSpPr>
          <p:spPr>
            <a:xfrm>
              <a:off x="4001477" y="5081974"/>
              <a:ext cx="242277" cy="250093"/>
            </a:xfrm>
            <a:prstGeom prst="star5">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grpSp>
          <p:nvGrpSpPr>
            <p:cNvPr id="38" name="Groupe 37"/>
            <p:cNvGrpSpPr/>
            <p:nvPr/>
          </p:nvGrpSpPr>
          <p:grpSpPr>
            <a:xfrm>
              <a:off x="4199459" y="4972008"/>
              <a:ext cx="125763" cy="360059"/>
              <a:chOff x="4199459" y="4972008"/>
              <a:chExt cx="125763" cy="360059"/>
            </a:xfrm>
          </p:grpSpPr>
          <p:cxnSp>
            <p:nvCxnSpPr>
              <p:cNvPr id="33" name="Connecteur droit 32"/>
              <p:cNvCxnSpPr/>
              <p:nvPr/>
            </p:nvCxnSpPr>
            <p:spPr>
              <a:xfrm>
                <a:off x="4199459" y="4972008"/>
                <a:ext cx="125763" cy="3600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flipV="1">
                <a:off x="4325222" y="5116526"/>
                <a:ext cx="0" cy="2155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e 38"/>
            <p:cNvGrpSpPr/>
            <p:nvPr/>
          </p:nvGrpSpPr>
          <p:grpSpPr>
            <a:xfrm rot="10800000">
              <a:off x="3897862" y="5044266"/>
              <a:ext cx="125763" cy="360059"/>
              <a:chOff x="4199459" y="4972008"/>
              <a:chExt cx="125763" cy="360059"/>
            </a:xfrm>
          </p:grpSpPr>
          <p:cxnSp>
            <p:nvCxnSpPr>
              <p:cNvPr id="40" name="Connecteur droit 39"/>
              <p:cNvCxnSpPr/>
              <p:nvPr/>
            </p:nvCxnSpPr>
            <p:spPr>
              <a:xfrm>
                <a:off x="4199459" y="4972008"/>
                <a:ext cx="125763" cy="3600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V="1">
                <a:off x="4325222" y="5116526"/>
                <a:ext cx="0" cy="2155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6" name="Groupe 45"/>
          <p:cNvGrpSpPr/>
          <p:nvPr/>
        </p:nvGrpSpPr>
        <p:grpSpPr>
          <a:xfrm>
            <a:off x="2645968" y="4545974"/>
            <a:ext cx="1105466" cy="1387877"/>
            <a:chOff x="4127240" y="3944190"/>
            <a:chExt cx="1105466" cy="1387877"/>
          </a:xfrm>
        </p:grpSpPr>
        <p:sp>
          <p:nvSpPr>
            <p:cNvPr id="43" name="Forme libre 42"/>
            <p:cNvSpPr/>
            <p:nvPr/>
          </p:nvSpPr>
          <p:spPr>
            <a:xfrm>
              <a:off x="4127240" y="4762967"/>
              <a:ext cx="367066" cy="538316"/>
            </a:xfrm>
            <a:custGeom>
              <a:avLst/>
              <a:gdLst>
                <a:gd name="connsiteX0" fmla="*/ 0 w 228600"/>
                <a:gd name="connsiteY0" fmla="*/ 0 h 533400"/>
                <a:gd name="connsiteX1" fmla="*/ 60960 w 228600"/>
                <a:gd name="connsiteY1" fmla="*/ 45720 h 533400"/>
                <a:gd name="connsiteX2" fmla="*/ 91440 w 228600"/>
                <a:gd name="connsiteY2" fmla="*/ 60960 h 533400"/>
                <a:gd name="connsiteX3" fmla="*/ 129540 w 228600"/>
                <a:gd name="connsiteY3" fmla="*/ 99060 h 533400"/>
                <a:gd name="connsiteX4" fmla="*/ 160020 w 228600"/>
                <a:gd name="connsiteY4" fmla="*/ 144780 h 533400"/>
                <a:gd name="connsiteX5" fmla="*/ 190500 w 228600"/>
                <a:gd name="connsiteY5" fmla="*/ 190500 h 533400"/>
                <a:gd name="connsiteX6" fmla="*/ 205740 w 228600"/>
                <a:gd name="connsiteY6" fmla="*/ 213360 h 533400"/>
                <a:gd name="connsiteX7" fmla="*/ 220980 w 228600"/>
                <a:gd name="connsiteY7" fmla="*/ 259080 h 533400"/>
                <a:gd name="connsiteX8" fmla="*/ 228600 w 228600"/>
                <a:gd name="connsiteY8" fmla="*/ 281940 h 533400"/>
                <a:gd name="connsiteX9" fmla="*/ 228600 w 228600"/>
                <a:gd name="connsiteY9"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533400">
                  <a:moveTo>
                    <a:pt x="0" y="0"/>
                  </a:moveTo>
                  <a:cubicBezTo>
                    <a:pt x="18322" y="14658"/>
                    <a:pt x="39731" y="33589"/>
                    <a:pt x="60960" y="45720"/>
                  </a:cubicBezTo>
                  <a:cubicBezTo>
                    <a:pt x="70823" y="51356"/>
                    <a:pt x="81280" y="55880"/>
                    <a:pt x="91440" y="60960"/>
                  </a:cubicBezTo>
                  <a:cubicBezTo>
                    <a:pt x="152400" y="152400"/>
                    <a:pt x="58420" y="17780"/>
                    <a:pt x="129540" y="99060"/>
                  </a:cubicBezTo>
                  <a:cubicBezTo>
                    <a:pt x="141601" y="112844"/>
                    <a:pt x="149860" y="129540"/>
                    <a:pt x="160020" y="144780"/>
                  </a:cubicBezTo>
                  <a:lnTo>
                    <a:pt x="190500" y="190500"/>
                  </a:lnTo>
                  <a:cubicBezTo>
                    <a:pt x="195580" y="198120"/>
                    <a:pt x="202844" y="204672"/>
                    <a:pt x="205740" y="213360"/>
                  </a:cubicBezTo>
                  <a:lnTo>
                    <a:pt x="220980" y="259080"/>
                  </a:lnTo>
                  <a:cubicBezTo>
                    <a:pt x="223520" y="266700"/>
                    <a:pt x="228600" y="273908"/>
                    <a:pt x="228600" y="281940"/>
                  </a:cubicBezTo>
                  <a:lnTo>
                    <a:pt x="228600" y="533400"/>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Forme libre 43"/>
            <p:cNvSpPr/>
            <p:nvPr/>
          </p:nvSpPr>
          <p:spPr>
            <a:xfrm>
              <a:off x="4127240" y="4383069"/>
              <a:ext cx="693164" cy="948998"/>
            </a:xfrm>
            <a:custGeom>
              <a:avLst/>
              <a:gdLst>
                <a:gd name="connsiteX0" fmla="*/ 0 w 228600"/>
                <a:gd name="connsiteY0" fmla="*/ 0 h 533400"/>
                <a:gd name="connsiteX1" fmla="*/ 60960 w 228600"/>
                <a:gd name="connsiteY1" fmla="*/ 45720 h 533400"/>
                <a:gd name="connsiteX2" fmla="*/ 91440 w 228600"/>
                <a:gd name="connsiteY2" fmla="*/ 60960 h 533400"/>
                <a:gd name="connsiteX3" fmla="*/ 129540 w 228600"/>
                <a:gd name="connsiteY3" fmla="*/ 99060 h 533400"/>
                <a:gd name="connsiteX4" fmla="*/ 160020 w 228600"/>
                <a:gd name="connsiteY4" fmla="*/ 144780 h 533400"/>
                <a:gd name="connsiteX5" fmla="*/ 190500 w 228600"/>
                <a:gd name="connsiteY5" fmla="*/ 190500 h 533400"/>
                <a:gd name="connsiteX6" fmla="*/ 205740 w 228600"/>
                <a:gd name="connsiteY6" fmla="*/ 213360 h 533400"/>
                <a:gd name="connsiteX7" fmla="*/ 220980 w 228600"/>
                <a:gd name="connsiteY7" fmla="*/ 259080 h 533400"/>
                <a:gd name="connsiteX8" fmla="*/ 228600 w 228600"/>
                <a:gd name="connsiteY8" fmla="*/ 281940 h 533400"/>
                <a:gd name="connsiteX9" fmla="*/ 228600 w 228600"/>
                <a:gd name="connsiteY9"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533400">
                  <a:moveTo>
                    <a:pt x="0" y="0"/>
                  </a:moveTo>
                  <a:cubicBezTo>
                    <a:pt x="18322" y="14658"/>
                    <a:pt x="39731" y="33589"/>
                    <a:pt x="60960" y="45720"/>
                  </a:cubicBezTo>
                  <a:cubicBezTo>
                    <a:pt x="70823" y="51356"/>
                    <a:pt x="81280" y="55880"/>
                    <a:pt x="91440" y="60960"/>
                  </a:cubicBezTo>
                  <a:cubicBezTo>
                    <a:pt x="152400" y="152400"/>
                    <a:pt x="58420" y="17780"/>
                    <a:pt x="129540" y="99060"/>
                  </a:cubicBezTo>
                  <a:cubicBezTo>
                    <a:pt x="141601" y="112844"/>
                    <a:pt x="149860" y="129540"/>
                    <a:pt x="160020" y="144780"/>
                  </a:cubicBezTo>
                  <a:lnTo>
                    <a:pt x="190500" y="190500"/>
                  </a:lnTo>
                  <a:cubicBezTo>
                    <a:pt x="195580" y="198120"/>
                    <a:pt x="202844" y="204672"/>
                    <a:pt x="205740" y="213360"/>
                  </a:cubicBezTo>
                  <a:lnTo>
                    <a:pt x="220980" y="259080"/>
                  </a:lnTo>
                  <a:cubicBezTo>
                    <a:pt x="223520" y="266700"/>
                    <a:pt x="228600" y="273908"/>
                    <a:pt x="228600" y="281940"/>
                  </a:cubicBezTo>
                  <a:lnTo>
                    <a:pt x="228600" y="533400"/>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Forme libre 44"/>
            <p:cNvSpPr/>
            <p:nvPr/>
          </p:nvSpPr>
          <p:spPr>
            <a:xfrm>
              <a:off x="4506261" y="3944190"/>
              <a:ext cx="726445" cy="1315618"/>
            </a:xfrm>
            <a:custGeom>
              <a:avLst/>
              <a:gdLst>
                <a:gd name="connsiteX0" fmla="*/ 0 w 228600"/>
                <a:gd name="connsiteY0" fmla="*/ 0 h 533400"/>
                <a:gd name="connsiteX1" fmla="*/ 60960 w 228600"/>
                <a:gd name="connsiteY1" fmla="*/ 45720 h 533400"/>
                <a:gd name="connsiteX2" fmla="*/ 91440 w 228600"/>
                <a:gd name="connsiteY2" fmla="*/ 60960 h 533400"/>
                <a:gd name="connsiteX3" fmla="*/ 129540 w 228600"/>
                <a:gd name="connsiteY3" fmla="*/ 99060 h 533400"/>
                <a:gd name="connsiteX4" fmla="*/ 160020 w 228600"/>
                <a:gd name="connsiteY4" fmla="*/ 144780 h 533400"/>
                <a:gd name="connsiteX5" fmla="*/ 190500 w 228600"/>
                <a:gd name="connsiteY5" fmla="*/ 190500 h 533400"/>
                <a:gd name="connsiteX6" fmla="*/ 205740 w 228600"/>
                <a:gd name="connsiteY6" fmla="*/ 213360 h 533400"/>
                <a:gd name="connsiteX7" fmla="*/ 220980 w 228600"/>
                <a:gd name="connsiteY7" fmla="*/ 259080 h 533400"/>
                <a:gd name="connsiteX8" fmla="*/ 228600 w 228600"/>
                <a:gd name="connsiteY8" fmla="*/ 281940 h 533400"/>
                <a:gd name="connsiteX9" fmla="*/ 228600 w 228600"/>
                <a:gd name="connsiteY9"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533400">
                  <a:moveTo>
                    <a:pt x="0" y="0"/>
                  </a:moveTo>
                  <a:cubicBezTo>
                    <a:pt x="18322" y="14658"/>
                    <a:pt x="39731" y="33589"/>
                    <a:pt x="60960" y="45720"/>
                  </a:cubicBezTo>
                  <a:cubicBezTo>
                    <a:pt x="70823" y="51356"/>
                    <a:pt x="81280" y="55880"/>
                    <a:pt x="91440" y="60960"/>
                  </a:cubicBezTo>
                  <a:cubicBezTo>
                    <a:pt x="152400" y="152400"/>
                    <a:pt x="58420" y="17780"/>
                    <a:pt x="129540" y="99060"/>
                  </a:cubicBezTo>
                  <a:cubicBezTo>
                    <a:pt x="141601" y="112844"/>
                    <a:pt x="149860" y="129540"/>
                    <a:pt x="160020" y="144780"/>
                  </a:cubicBezTo>
                  <a:lnTo>
                    <a:pt x="190500" y="190500"/>
                  </a:lnTo>
                  <a:cubicBezTo>
                    <a:pt x="195580" y="198120"/>
                    <a:pt x="202844" y="204672"/>
                    <a:pt x="205740" y="213360"/>
                  </a:cubicBezTo>
                  <a:lnTo>
                    <a:pt x="220980" y="259080"/>
                  </a:lnTo>
                  <a:cubicBezTo>
                    <a:pt x="223520" y="266700"/>
                    <a:pt x="228600" y="273908"/>
                    <a:pt x="228600" y="281940"/>
                  </a:cubicBezTo>
                  <a:lnTo>
                    <a:pt x="228600" y="533400"/>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4" name="Groupe 83"/>
          <p:cNvGrpSpPr/>
          <p:nvPr/>
        </p:nvGrpSpPr>
        <p:grpSpPr>
          <a:xfrm>
            <a:off x="2007626" y="3120325"/>
            <a:ext cx="6326689" cy="1417978"/>
            <a:chOff x="2019606" y="2807710"/>
            <a:chExt cx="6326689" cy="1417978"/>
          </a:xfrm>
        </p:grpSpPr>
        <p:sp>
          <p:nvSpPr>
            <p:cNvPr id="56" name="Multiplication 55"/>
            <p:cNvSpPr/>
            <p:nvPr/>
          </p:nvSpPr>
          <p:spPr>
            <a:xfrm>
              <a:off x="2854652" y="2989024"/>
              <a:ext cx="182317" cy="179108"/>
            </a:xfrm>
            <a:prstGeom prst="mathMultiply">
              <a:avLst>
                <a:gd name="adj1" fmla="val 102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57" name="Multiplication 56"/>
            <p:cNvSpPr/>
            <p:nvPr/>
          </p:nvSpPr>
          <p:spPr>
            <a:xfrm>
              <a:off x="7284368" y="3828504"/>
              <a:ext cx="182317" cy="179108"/>
            </a:xfrm>
            <a:prstGeom prst="mathMultiply">
              <a:avLst>
                <a:gd name="adj1" fmla="val 102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58" name="Multiplication 57"/>
            <p:cNvSpPr/>
            <p:nvPr/>
          </p:nvSpPr>
          <p:spPr>
            <a:xfrm>
              <a:off x="4369274" y="3746859"/>
              <a:ext cx="182317" cy="179108"/>
            </a:xfrm>
            <a:prstGeom prst="mathMultiply">
              <a:avLst>
                <a:gd name="adj1" fmla="val 1022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pic>
          <p:nvPicPr>
            <p:cNvPr id="61" name="Image 60"/>
            <p:cNvPicPr>
              <a:picLocks noChangeAspect="1"/>
            </p:cNvPicPr>
            <p:nvPr/>
          </p:nvPicPr>
          <p:blipFill>
            <a:blip r:embed="rId3"/>
            <a:stretch>
              <a:fillRect/>
            </a:stretch>
          </p:blipFill>
          <p:spPr>
            <a:xfrm>
              <a:off x="2019606" y="2807710"/>
              <a:ext cx="899579" cy="541735"/>
            </a:xfrm>
            <a:prstGeom prst="rect">
              <a:avLst/>
            </a:prstGeom>
          </p:spPr>
        </p:pic>
        <p:pic>
          <p:nvPicPr>
            <p:cNvPr id="62" name="Image 61"/>
            <p:cNvPicPr>
              <a:picLocks noChangeAspect="1"/>
            </p:cNvPicPr>
            <p:nvPr/>
          </p:nvPicPr>
          <p:blipFill>
            <a:blip r:embed="rId4"/>
            <a:stretch>
              <a:fillRect/>
            </a:stretch>
          </p:blipFill>
          <p:spPr>
            <a:xfrm>
              <a:off x="7443620" y="3682088"/>
              <a:ext cx="902675" cy="543600"/>
            </a:xfrm>
            <a:prstGeom prst="rect">
              <a:avLst/>
            </a:prstGeom>
          </p:spPr>
        </p:pic>
        <p:pic>
          <p:nvPicPr>
            <p:cNvPr id="63" name="Image 62"/>
            <p:cNvPicPr>
              <a:picLocks noChangeAspect="1"/>
            </p:cNvPicPr>
            <p:nvPr/>
          </p:nvPicPr>
          <p:blipFill>
            <a:blip r:embed="rId5"/>
            <a:stretch>
              <a:fillRect/>
            </a:stretch>
          </p:blipFill>
          <p:spPr>
            <a:xfrm>
              <a:off x="3428596" y="3542529"/>
              <a:ext cx="902675" cy="543600"/>
            </a:xfrm>
            <a:prstGeom prst="rect">
              <a:avLst/>
            </a:prstGeom>
          </p:spPr>
        </p:pic>
      </p:grpSp>
      <p:grpSp>
        <p:nvGrpSpPr>
          <p:cNvPr id="86" name="Groupe 85"/>
          <p:cNvGrpSpPr/>
          <p:nvPr/>
        </p:nvGrpSpPr>
        <p:grpSpPr>
          <a:xfrm>
            <a:off x="544995" y="2811282"/>
            <a:ext cx="11565649" cy="3680814"/>
            <a:chOff x="-794099" y="2385281"/>
            <a:chExt cx="11565649" cy="3680814"/>
          </a:xfrm>
        </p:grpSpPr>
        <p:sp>
          <p:nvSpPr>
            <p:cNvPr id="85" name="Rectangle 84"/>
            <p:cNvSpPr/>
            <p:nvPr/>
          </p:nvSpPr>
          <p:spPr>
            <a:xfrm>
              <a:off x="148034" y="2385281"/>
              <a:ext cx="9018954" cy="36808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grpSp>
          <p:nvGrpSpPr>
            <p:cNvPr id="83" name="Groupe 82"/>
            <p:cNvGrpSpPr/>
            <p:nvPr/>
          </p:nvGrpSpPr>
          <p:grpSpPr>
            <a:xfrm>
              <a:off x="-794099" y="2474692"/>
              <a:ext cx="11565649" cy="2368403"/>
              <a:chOff x="3879933" y="1129650"/>
              <a:chExt cx="8143454" cy="1667609"/>
            </a:xfrm>
          </p:grpSpPr>
          <p:grpSp>
            <p:nvGrpSpPr>
              <p:cNvPr id="64" name="Groupe 63"/>
              <p:cNvGrpSpPr/>
              <p:nvPr/>
            </p:nvGrpSpPr>
            <p:grpSpPr>
              <a:xfrm>
                <a:off x="3942524" y="1195059"/>
                <a:ext cx="8049967" cy="1465501"/>
                <a:chOff x="2679700" y="3022600"/>
                <a:chExt cx="6375400" cy="1358900"/>
              </a:xfrm>
            </p:grpSpPr>
            <p:sp>
              <p:nvSpPr>
                <p:cNvPr id="68" name="Forme libre 67"/>
                <p:cNvSpPr/>
                <p:nvPr/>
              </p:nvSpPr>
              <p:spPr>
                <a:xfrm>
                  <a:off x="2679700" y="3022600"/>
                  <a:ext cx="6375400" cy="1358900"/>
                </a:xfrm>
                <a:custGeom>
                  <a:avLst/>
                  <a:gdLst>
                    <a:gd name="connsiteX0" fmla="*/ 0 w 6375400"/>
                    <a:gd name="connsiteY0" fmla="*/ 1358900 h 1358900"/>
                    <a:gd name="connsiteX1" fmla="*/ 12700 w 6375400"/>
                    <a:gd name="connsiteY1" fmla="*/ 1295400 h 1358900"/>
                    <a:gd name="connsiteX2" fmla="*/ 38100 w 6375400"/>
                    <a:gd name="connsiteY2" fmla="*/ 1244600 h 1358900"/>
                    <a:gd name="connsiteX3" fmla="*/ 76200 w 6375400"/>
                    <a:gd name="connsiteY3" fmla="*/ 1168400 h 1358900"/>
                    <a:gd name="connsiteX4" fmla="*/ 114300 w 6375400"/>
                    <a:gd name="connsiteY4" fmla="*/ 1079500 h 1358900"/>
                    <a:gd name="connsiteX5" fmla="*/ 139700 w 6375400"/>
                    <a:gd name="connsiteY5" fmla="*/ 990600 h 1358900"/>
                    <a:gd name="connsiteX6" fmla="*/ 165100 w 6375400"/>
                    <a:gd name="connsiteY6" fmla="*/ 952500 h 1358900"/>
                    <a:gd name="connsiteX7" fmla="*/ 190500 w 6375400"/>
                    <a:gd name="connsiteY7" fmla="*/ 876300 h 1358900"/>
                    <a:gd name="connsiteX8" fmla="*/ 203200 w 6375400"/>
                    <a:gd name="connsiteY8" fmla="*/ 825500 h 1358900"/>
                    <a:gd name="connsiteX9" fmla="*/ 228600 w 6375400"/>
                    <a:gd name="connsiteY9" fmla="*/ 787400 h 1358900"/>
                    <a:gd name="connsiteX10" fmla="*/ 254000 w 6375400"/>
                    <a:gd name="connsiteY10" fmla="*/ 711200 h 1358900"/>
                    <a:gd name="connsiteX11" fmla="*/ 304800 w 6375400"/>
                    <a:gd name="connsiteY11" fmla="*/ 609600 h 1358900"/>
                    <a:gd name="connsiteX12" fmla="*/ 330200 w 6375400"/>
                    <a:gd name="connsiteY12" fmla="*/ 533400 h 1358900"/>
                    <a:gd name="connsiteX13" fmla="*/ 368300 w 6375400"/>
                    <a:gd name="connsiteY13" fmla="*/ 457200 h 1358900"/>
                    <a:gd name="connsiteX14" fmla="*/ 419100 w 6375400"/>
                    <a:gd name="connsiteY14" fmla="*/ 368300 h 1358900"/>
                    <a:gd name="connsiteX15" fmla="*/ 482600 w 6375400"/>
                    <a:gd name="connsiteY15" fmla="*/ 254000 h 1358900"/>
                    <a:gd name="connsiteX16" fmla="*/ 596900 w 6375400"/>
                    <a:gd name="connsiteY16" fmla="*/ 114300 h 1358900"/>
                    <a:gd name="connsiteX17" fmla="*/ 673100 w 6375400"/>
                    <a:gd name="connsiteY17" fmla="*/ 63500 h 1358900"/>
                    <a:gd name="connsiteX18" fmla="*/ 762000 w 6375400"/>
                    <a:gd name="connsiteY18" fmla="*/ 25400 h 1358900"/>
                    <a:gd name="connsiteX19" fmla="*/ 850900 w 6375400"/>
                    <a:gd name="connsiteY19" fmla="*/ 0 h 1358900"/>
                    <a:gd name="connsiteX20" fmla="*/ 977900 w 6375400"/>
                    <a:gd name="connsiteY20" fmla="*/ 12700 h 1358900"/>
                    <a:gd name="connsiteX21" fmla="*/ 1041400 w 6375400"/>
                    <a:gd name="connsiteY21" fmla="*/ 88900 h 1358900"/>
                    <a:gd name="connsiteX22" fmla="*/ 1092200 w 6375400"/>
                    <a:gd name="connsiteY22" fmla="*/ 139700 h 1358900"/>
                    <a:gd name="connsiteX23" fmla="*/ 1168400 w 6375400"/>
                    <a:gd name="connsiteY23" fmla="*/ 254000 h 1358900"/>
                    <a:gd name="connsiteX24" fmla="*/ 1231900 w 6375400"/>
                    <a:gd name="connsiteY24" fmla="*/ 342900 h 1358900"/>
                    <a:gd name="connsiteX25" fmla="*/ 1270000 w 6375400"/>
                    <a:gd name="connsiteY25" fmla="*/ 431800 h 1358900"/>
                    <a:gd name="connsiteX26" fmla="*/ 1333500 w 6375400"/>
                    <a:gd name="connsiteY26" fmla="*/ 520700 h 1358900"/>
                    <a:gd name="connsiteX27" fmla="*/ 1358900 w 6375400"/>
                    <a:gd name="connsiteY27" fmla="*/ 571500 h 1358900"/>
                    <a:gd name="connsiteX28" fmla="*/ 1409700 w 6375400"/>
                    <a:gd name="connsiteY28" fmla="*/ 647700 h 1358900"/>
                    <a:gd name="connsiteX29" fmla="*/ 1460500 w 6375400"/>
                    <a:gd name="connsiteY29" fmla="*/ 736600 h 1358900"/>
                    <a:gd name="connsiteX30" fmla="*/ 1549400 w 6375400"/>
                    <a:gd name="connsiteY30" fmla="*/ 812800 h 1358900"/>
                    <a:gd name="connsiteX31" fmla="*/ 1587500 w 6375400"/>
                    <a:gd name="connsiteY31" fmla="*/ 838200 h 1358900"/>
                    <a:gd name="connsiteX32" fmla="*/ 1676400 w 6375400"/>
                    <a:gd name="connsiteY32" fmla="*/ 927100 h 1358900"/>
                    <a:gd name="connsiteX33" fmla="*/ 1765300 w 6375400"/>
                    <a:gd name="connsiteY33" fmla="*/ 977900 h 1358900"/>
                    <a:gd name="connsiteX34" fmla="*/ 1803400 w 6375400"/>
                    <a:gd name="connsiteY34" fmla="*/ 990600 h 1358900"/>
                    <a:gd name="connsiteX35" fmla="*/ 1879600 w 6375400"/>
                    <a:gd name="connsiteY35" fmla="*/ 1028700 h 1358900"/>
                    <a:gd name="connsiteX36" fmla="*/ 1955800 w 6375400"/>
                    <a:gd name="connsiteY36" fmla="*/ 1079500 h 1358900"/>
                    <a:gd name="connsiteX37" fmla="*/ 1993900 w 6375400"/>
                    <a:gd name="connsiteY37" fmla="*/ 1104900 h 1358900"/>
                    <a:gd name="connsiteX38" fmla="*/ 2070100 w 6375400"/>
                    <a:gd name="connsiteY38" fmla="*/ 1130300 h 1358900"/>
                    <a:gd name="connsiteX39" fmla="*/ 2159000 w 6375400"/>
                    <a:gd name="connsiteY39" fmla="*/ 1168400 h 1358900"/>
                    <a:gd name="connsiteX40" fmla="*/ 2235200 w 6375400"/>
                    <a:gd name="connsiteY40" fmla="*/ 1193800 h 1358900"/>
                    <a:gd name="connsiteX41" fmla="*/ 2387600 w 6375400"/>
                    <a:gd name="connsiteY41" fmla="*/ 1244600 h 1358900"/>
                    <a:gd name="connsiteX42" fmla="*/ 2463800 w 6375400"/>
                    <a:gd name="connsiteY42" fmla="*/ 1270000 h 1358900"/>
                    <a:gd name="connsiteX43" fmla="*/ 2501900 w 6375400"/>
                    <a:gd name="connsiteY43" fmla="*/ 1282700 h 1358900"/>
                    <a:gd name="connsiteX44" fmla="*/ 2540000 w 6375400"/>
                    <a:gd name="connsiteY44" fmla="*/ 1308100 h 1358900"/>
                    <a:gd name="connsiteX45" fmla="*/ 2628900 w 6375400"/>
                    <a:gd name="connsiteY45" fmla="*/ 1320800 h 1358900"/>
                    <a:gd name="connsiteX46" fmla="*/ 2679700 w 6375400"/>
                    <a:gd name="connsiteY46" fmla="*/ 1333500 h 1358900"/>
                    <a:gd name="connsiteX47" fmla="*/ 2882900 w 6375400"/>
                    <a:gd name="connsiteY47" fmla="*/ 1346200 h 1358900"/>
                    <a:gd name="connsiteX48" fmla="*/ 3276600 w 6375400"/>
                    <a:gd name="connsiteY48" fmla="*/ 1333500 h 1358900"/>
                    <a:gd name="connsiteX49" fmla="*/ 3429000 w 6375400"/>
                    <a:gd name="connsiteY49" fmla="*/ 1257300 h 1358900"/>
                    <a:gd name="connsiteX50" fmla="*/ 3505200 w 6375400"/>
                    <a:gd name="connsiteY50" fmla="*/ 1219200 h 1358900"/>
                    <a:gd name="connsiteX51" fmla="*/ 3543300 w 6375400"/>
                    <a:gd name="connsiteY51" fmla="*/ 1181100 h 1358900"/>
                    <a:gd name="connsiteX52" fmla="*/ 3619500 w 6375400"/>
                    <a:gd name="connsiteY52" fmla="*/ 1155700 h 1358900"/>
                    <a:gd name="connsiteX53" fmla="*/ 3695700 w 6375400"/>
                    <a:gd name="connsiteY53" fmla="*/ 1104900 h 1358900"/>
                    <a:gd name="connsiteX54" fmla="*/ 3733800 w 6375400"/>
                    <a:gd name="connsiteY54" fmla="*/ 1079500 h 1358900"/>
                    <a:gd name="connsiteX55" fmla="*/ 3873500 w 6375400"/>
                    <a:gd name="connsiteY55" fmla="*/ 1041400 h 1358900"/>
                    <a:gd name="connsiteX56" fmla="*/ 3911600 w 6375400"/>
                    <a:gd name="connsiteY56" fmla="*/ 1028700 h 1358900"/>
                    <a:gd name="connsiteX57" fmla="*/ 4013200 w 6375400"/>
                    <a:gd name="connsiteY57" fmla="*/ 1003300 h 1358900"/>
                    <a:gd name="connsiteX58" fmla="*/ 4127500 w 6375400"/>
                    <a:gd name="connsiteY58" fmla="*/ 965200 h 1358900"/>
                    <a:gd name="connsiteX59" fmla="*/ 4216400 w 6375400"/>
                    <a:gd name="connsiteY59" fmla="*/ 927100 h 1358900"/>
                    <a:gd name="connsiteX60" fmla="*/ 4305300 w 6375400"/>
                    <a:gd name="connsiteY60" fmla="*/ 901700 h 1358900"/>
                    <a:gd name="connsiteX61" fmla="*/ 4356100 w 6375400"/>
                    <a:gd name="connsiteY61" fmla="*/ 876300 h 1358900"/>
                    <a:gd name="connsiteX62" fmla="*/ 4483100 w 6375400"/>
                    <a:gd name="connsiteY62" fmla="*/ 838200 h 1358900"/>
                    <a:gd name="connsiteX63" fmla="*/ 4838700 w 6375400"/>
                    <a:gd name="connsiteY63" fmla="*/ 863600 h 1358900"/>
                    <a:gd name="connsiteX64" fmla="*/ 4876800 w 6375400"/>
                    <a:gd name="connsiteY64" fmla="*/ 876300 h 1358900"/>
                    <a:gd name="connsiteX65" fmla="*/ 4965700 w 6375400"/>
                    <a:gd name="connsiteY65" fmla="*/ 901700 h 1358900"/>
                    <a:gd name="connsiteX66" fmla="*/ 5041900 w 6375400"/>
                    <a:gd name="connsiteY66" fmla="*/ 952500 h 1358900"/>
                    <a:gd name="connsiteX67" fmla="*/ 5245100 w 6375400"/>
                    <a:gd name="connsiteY67" fmla="*/ 1041400 h 1358900"/>
                    <a:gd name="connsiteX68" fmla="*/ 5308600 w 6375400"/>
                    <a:gd name="connsiteY68" fmla="*/ 1054100 h 1358900"/>
                    <a:gd name="connsiteX69" fmla="*/ 5359400 w 6375400"/>
                    <a:gd name="connsiteY69" fmla="*/ 1079500 h 1358900"/>
                    <a:gd name="connsiteX70" fmla="*/ 5410200 w 6375400"/>
                    <a:gd name="connsiteY70" fmla="*/ 1117600 h 1358900"/>
                    <a:gd name="connsiteX71" fmla="*/ 5486400 w 6375400"/>
                    <a:gd name="connsiteY71" fmla="*/ 1130300 h 1358900"/>
                    <a:gd name="connsiteX72" fmla="*/ 5575300 w 6375400"/>
                    <a:gd name="connsiteY72" fmla="*/ 1155700 h 1358900"/>
                    <a:gd name="connsiteX73" fmla="*/ 5753100 w 6375400"/>
                    <a:gd name="connsiteY73" fmla="*/ 1181100 h 1358900"/>
                    <a:gd name="connsiteX74" fmla="*/ 5994400 w 6375400"/>
                    <a:gd name="connsiteY74" fmla="*/ 1206500 h 1358900"/>
                    <a:gd name="connsiteX75" fmla="*/ 6286500 w 6375400"/>
                    <a:gd name="connsiteY75" fmla="*/ 1231900 h 1358900"/>
                    <a:gd name="connsiteX76" fmla="*/ 6375400 w 6375400"/>
                    <a:gd name="connsiteY76" fmla="*/ 1231900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75400" h="1358900">
                      <a:moveTo>
                        <a:pt x="0" y="1358900"/>
                      </a:moveTo>
                      <a:cubicBezTo>
                        <a:pt x="4233" y="1337733"/>
                        <a:pt x="5874" y="1315878"/>
                        <a:pt x="12700" y="1295400"/>
                      </a:cubicBezTo>
                      <a:cubicBezTo>
                        <a:pt x="18687" y="1277439"/>
                        <a:pt x="30642" y="1262001"/>
                        <a:pt x="38100" y="1244600"/>
                      </a:cubicBezTo>
                      <a:cubicBezTo>
                        <a:pt x="69648" y="1170988"/>
                        <a:pt x="27387" y="1241619"/>
                        <a:pt x="76200" y="1168400"/>
                      </a:cubicBezTo>
                      <a:cubicBezTo>
                        <a:pt x="112661" y="1022557"/>
                        <a:pt x="61677" y="1202287"/>
                        <a:pt x="114300" y="1079500"/>
                      </a:cubicBezTo>
                      <a:cubicBezTo>
                        <a:pt x="138715" y="1022533"/>
                        <a:pt x="114986" y="1040028"/>
                        <a:pt x="139700" y="990600"/>
                      </a:cubicBezTo>
                      <a:cubicBezTo>
                        <a:pt x="146526" y="976948"/>
                        <a:pt x="158901" y="966448"/>
                        <a:pt x="165100" y="952500"/>
                      </a:cubicBezTo>
                      <a:cubicBezTo>
                        <a:pt x="175974" y="928034"/>
                        <a:pt x="184006" y="902275"/>
                        <a:pt x="190500" y="876300"/>
                      </a:cubicBezTo>
                      <a:cubicBezTo>
                        <a:pt x="194733" y="859367"/>
                        <a:pt x="196324" y="841543"/>
                        <a:pt x="203200" y="825500"/>
                      </a:cubicBezTo>
                      <a:cubicBezTo>
                        <a:pt x="209213" y="811471"/>
                        <a:pt x="222401" y="801348"/>
                        <a:pt x="228600" y="787400"/>
                      </a:cubicBezTo>
                      <a:cubicBezTo>
                        <a:pt x="239474" y="762934"/>
                        <a:pt x="242026" y="735147"/>
                        <a:pt x="254000" y="711200"/>
                      </a:cubicBezTo>
                      <a:cubicBezTo>
                        <a:pt x="270933" y="677333"/>
                        <a:pt x="292826" y="645521"/>
                        <a:pt x="304800" y="609600"/>
                      </a:cubicBezTo>
                      <a:cubicBezTo>
                        <a:pt x="313267" y="584200"/>
                        <a:pt x="315348" y="555677"/>
                        <a:pt x="330200" y="533400"/>
                      </a:cubicBezTo>
                      <a:cubicBezTo>
                        <a:pt x="402993" y="424211"/>
                        <a:pt x="315720" y="562360"/>
                        <a:pt x="368300" y="457200"/>
                      </a:cubicBezTo>
                      <a:cubicBezTo>
                        <a:pt x="414122" y="365557"/>
                        <a:pt x="374570" y="479626"/>
                        <a:pt x="419100" y="368300"/>
                      </a:cubicBezTo>
                      <a:cubicBezTo>
                        <a:pt x="495222" y="177994"/>
                        <a:pt x="395352" y="376147"/>
                        <a:pt x="482600" y="254000"/>
                      </a:cubicBezTo>
                      <a:cubicBezTo>
                        <a:pt x="541854" y="171045"/>
                        <a:pt x="461161" y="204793"/>
                        <a:pt x="596900" y="114300"/>
                      </a:cubicBezTo>
                      <a:cubicBezTo>
                        <a:pt x="622300" y="97367"/>
                        <a:pt x="644140" y="73153"/>
                        <a:pt x="673100" y="63500"/>
                      </a:cubicBezTo>
                      <a:cubicBezTo>
                        <a:pt x="762451" y="33716"/>
                        <a:pt x="652146" y="72480"/>
                        <a:pt x="762000" y="25400"/>
                      </a:cubicBezTo>
                      <a:cubicBezTo>
                        <a:pt x="787507" y="14468"/>
                        <a:pt x="825121" y="6445"/>
                        <a:pt x="850900" y="0"/>
                      </a:cubicBezTo>
                      <a:cubicBezTo>
                        <a:pt x="893233" y="4233"/>
                        <a:pt x="937237" y="188"/>
                        <a:pt x="977900" y="12700"/>
                      </a:cubicBezTo>
                      <a:cubicBezTo>
                        <a:pt x="1003534" y="20587"/>
                        <a:pt x="1025803" y="70704"/>
                        <a:pt x="1041400" y="88900"/>
                      </a:cubicBezTo>
                      <a:cubicBezTo>
                        <a:pt x="1056985" y="107082"/>
                        <a:pt x="1077240" y="121000"/>
                        <a:pt x="1092200" y="139700"/>
                      </a:cubicBezTo>
                      <a:cubicBezTo>
                        <a:pt x="1143000" y="203200"/>
                        <a:pt x="1130300" y="203200"/>
                        <a:pt x="1168400" y="254000"/>
                      </a:cubicBezTo>
                      <a:cubicBezTo>
                        <a:pt x="1177029" y="265505"/>
                        <a:pt x="1222615" y="324329"/>
                        <a:pt x="1231900" y="342900"/>
                      </a:cubicBezTo>
                      <a:cubicBezTo>
                        <a:pt x="1275110" y="429320"/>
                        <a:pt x="1203932" y="326091"/>
                        <a:pt x="1270000" y="431800"/>
                      </a:cubicBezTo>
                      <a:cubicBezTo>
                        <a:pt x="1315430" y="504488"/>
                        <a:pt x="1297677" y="458010"/>
                        <a:pt x="1333500" y="520700"/>
                      </a:cubicBezTo>
                      <a:cubicBezTo>
                        <a:pt x="1342893" y="537138"/>
                        <a:pt x="1349160" y="555266"/>
                        <a:pt x="1358900" y="571500"/>
                      </a:cubicBezTo>
                      <a:cubicBezTo>
                        <a:pt x="1374606" y="597677"/>
                        <a:pt x="1400047" y="618740"/>
                        <a:pt x="1409700" y="647700"/>
                      </a:cubicBezTo>
                      <a:cubicBezTo>
                        <a:pt x="1426441" y="697923"/>
                        <a:pt x="1418562" y="687672"/>
                        <a:pt x="1460500" y="736600"/>
                      </a:cubicBezTo>
                      <a:cubicBezTo>
                        <a:pt x="1489650" y="770609"/>
                        <a:pt x="1512418" y="786384"/>
                        <a:pt x="1549400" y="812800"/>
                      </a:cubicBezTo>
                      <a:cubicBezTo>
                        <a:pt x="1561820" y="821672"/>
                        <a:pt x="1576155" y="827989"/>
                        <a:pt x="1587500" y="838200"/>
                      </a:cubicBezTo>
                      <a:cubicBezTo>
                        <a:pt x="1618650" y="866235"/>
                        <a:pt x="1641531" y="903854"/>
                        <a:pt x="1676400" y="927100"/>
                      </a:cubicBezTo>
                      <a:cubicBezTo>
                        <a:pt x="1714664" y="952609"/>
                        <a:pt x="1720184" y="958564"/>
                        <a:pt x="1765300" y="977900"/>
                      </a:cubicBezTo>
                      <a:cubicBezTo>
                        <a:pt x="1777605" y="983173"/>
                        <a:pt x="1791426" y="984613"/>
                        <a:pt x="1803400" y="990600"/>
                      </a:cubicBezTo>
                      <a:cubicBezTo>
                        <a:pt x="1901877" y="1039839"/>
                        <a:pt x="1783835" y="996778"/>
                        <a:pt x="1879600" y="1028700"/>
                      </a:cubicBezTo>
                      <a:cubicBezTo>
                        <a:pt x="1951825" y="1100925"/>
                        <a:pt x="1882282" y="1042741"/>
                        <a:pt x="1955800" y="1079500"/>
                      </a:cubicBezTo>
                      <a:cubicBezTo>
                        <a:pt x="1969452" y="1086326"/>
                        <a:pt x="1979952" y="1098701"/>
                        <a:pt x="1993900" y="1104900"/>
                      </a:cubicBezTo>
                      <a:cubicBezTo>
                        <a:pt x="2018366" y="1115774"/>
                        <a:pt x="2047823" y="1115448"/>
                        <a:pt x="2070100" y="1130300"/>
                      </a:cubicBezTo>
                      <a:cubicBezTo>
                        <a:pt x="2130547" y="1170598"/>
                        <a:pt x="2084446" y="1146034"/>
                        <a:pt x="2159000" y="1168400"/>
                      </a:cubicBezTo>
                      <a:cubicBezTo>
                        <a:pt x="2184645" y="1176093"/>
                        <a:pt x="2209800" y="1185333"/>
                        <a:pt x="2235200" y="1193800"/>
                      </a:cubicBezTo>
                      <a:lnTo>
                        <a:pt x="2387600" y="1244600"/>
                      </a:lnTo>
                      <a:lnTo>
                        <a:pt x="2463800" y="1270000"/>
                      </a:lnTo>
                      <a:cubicBezTo>
                        <a:pt x="2476500" y="1274233"/>
                        <a:pt x="2490761" y="1275274"/>
                        <a:pt x="2501900" y="1282700"/>
                      </a:cubicBezTo>
                      <a:cubicBezTo>
                        <a:pt x="2514600" y="1291167"/>
                        <a:pt x="2525380" y="1303714"/>
                        <a:pt x="2540000" y="1308100"/>
                      </a:cubicBezTo>
                      <a:cubicBezTo>
                        <a:pt x="2568672" y="1316702"/>
                        <a:pt x="2599449" y="1315445"/>
                        <a:pt x="2628900" y="1320800"/>
                      </a:cubicBezTo>
                      <a:cubicBezTo>
                        <a:pt x="2646073" y="1323922"/>
                        <a:pt x="2662332" y="1331763"/>
                        <a:pt x="2679700" y="1333500"/>
                      </a:cubicBezTo>
                      <a:cubicBezTo>
                        <a:pt x="2747229" y="1340253"/>
                        <a:pt x="2815167" y="1341967"/>
                        <a:pt x="2882900" y="1346200"/>
                      </a:cubicBezTo>
                      <a:cubicBezTo>
                        <a:pt x="3014133" y="1341967"/>
                        <a:pt x="3145728" y="1344111"/>
                        <a:pt x="3276600" y="1333500"/>
                      </a:cubicBezTo>
                      <a:cubicBezTo>
                        <a:pt x="3390732" y="1324246"/>
                        <a:pt x="3320293" y="1293536"/>
                        <a:pt x="3429000" y="1257300"/>
                      </a:cubicBezTo>
                      <a:cubicBezTo>
                        <a:pt x="3467185" y="1244572"/>
                        <a:pt x="3472374" y="1246555"/>
                        <a:pt x="3505200" y="1219200"/>
                      </a:cubicBezTo>
                      <a:cubicBezTo>
                        <a:pt x="3518998" y="1207702"/>
                        <a:pt x="3527600" y="1189822"/>
                        <a:pt x="3543300" y="1181100"/>
                      </a:cubicBezTo>
                      <a:cubicBezTo>
                        <a:pt x="3566705" y="1168097"/>
                        <a:pt x="3597223" y="1170552"/>
                        <a:pt x="3619500" y="1155700"/>
                      </a:cubicBezTo>
                      <a:lnTo>
                        <a:pt x="3695700" y="1104900"/>
                      </a:lnTo>
                      <a:cubicBezTo>
                        <a:pt x="3708400" y="1096433"/>
                        <a:pt x="3719320" y="1084327"/>
                        <a:pt x="3733800" y="1079500"/>
                      </a:cubicBezTo>
                      <a:cubicBezTo>
                        <a:pt x="3897274" y="1025009"/>
                        <a:pt x="3729894" y="1077302"/>
                        <a:pt x="3873500" y="1041400"/>
                      </a:cubicBezTo>
                      <a:cubicBezTo>
                        <a:pt x="3886487" y="1038153"/>
                        <a:pt x="3898685" y="1032222"/>
                        <a:pt x="3911600" y="1028700"/>
                      </a:cubicBezTo>
                      <a:cubicBezTo>
                        <a:pt x="3945279" y="1019515"/>
                        <a:pt x="3980082" y="1014339"/>
                        <a:pt x="4013200" y="1003300"/>
                      </a:cubicBezTo>
                      <a:lnTo>
                        <a:pt x="4127500" y="965200"/>
                      </a:lnTo>
                      <a:cubicBezTo>
                        <a:pt x="4216851" y="935416"/>
                        <a:pt x="4106546" y="974180"/>
                        <a:pt x="4216400" y="927100"/>
                      </a:cubicBezTo>
                      <a:cubicBezTo>
                        <a:pt x="4288040" y="896397"/>
                        <a:pt x="4219371" y="933923"/>
                        <a:pt x="4305300" y="901700"/>
                      </a:cubicBezTo>
                      <a:cubicBezTo>
                        <a:pt x="4323027" y="895053"/>
                        <a:pt x="4338522" y="883331"/>
                        <a:pt x="4356100" y="876300"/>
                      </a:cubicBezTo>
                      <a:cubicBezTo>
                        <a:pt x="4407633" y="855687"/>
                        <a:pt x="4433202" y="850675"/>
                        <a:pt x="4483100" y="838200"/>
                      </a:cubicBezTo>
                      <a:cubicBezTo>
                        <a:pt x="4596878" y="843372"/>
                        <a:pt x="4723390" y="837975"/>
                        <a:pt x="4838700" y="863600"/>
                      </a:cubicBezTo>
                      <a:cubicBezTo>
                        <a:pt x="4851768" y="866504"/>
                        <a:pt x="4863928" y="872622"/>
                        <a:pt x="4876800" y="876300"/>
                      </a:cubicBezTo>
                      <a:cubicBezTo>
                        <a:pt x="4890340" y="880169"/>
                        <a:pt x="4949579" y="892744"/>
                        <a:pt x="4965700" y="901700"/>
                      </a:cubicBezTo>
                      <a:cubicBezTo>
                        <a:pt x="4992385" y="916525"/>
                        <a:pt x="5014596" y="938848"/>
                        <a:pt x="5041900" y="952500"/>
                      </a:cubicBezTo>
                      <a:cubicBezTo>
                        <a:pt x="5135760" y="999430"/>
                        <a:pt x="5156292" y="1017180"/>
                        <a:pt x="5245100" y="1041400"/>
                      </a:cubicBezTo>
                      <a:cubicBezTo>
                        <a:pt x="5265925" y="1047080"/>
                        <a:pt x="5287433" y="1049867"/>
                        <a:pt x="5308600" y="1054100"/>
                      </a:cubicBezTo>
                      <a:cubicBezTo>
                        <a:pt x="5325533" y="1062567"/>
                        <a:pt x="5343346" y="1069466"/>
                        <a:pt x="5359400" y="1079500"/>
                      </a:cubicBezTo>
                      <a:cubicBezTo>
                        <a:pt x="5377349" y="1090718"/>
                        <a:pt x="5390547" y="1109739"/>
                        <a:pt x="5410200" y="1117600"/>
                      </a:cubicBezTo>
                      <a:cubicBezTo>
                        <a:pt x="5434109" y="1127163"/>
                        <a:pt x="5461263" y="1124714"/>
                        <a:pt x="5486400" y="1130300"/>
                      </a:cubicBezTo>
                      <a:cubicBezTo>
                        <a:pt x="5576992" y="1150432"/>
                        <a:pt x="5464661" y="1137260"/>
                        <a:pt x="5575300" y="1155700"/>
                      </a:cubicBezTo>
                      <a:cubicBezTo>
                        <a:pt x="5634354" y="1165542"/>
                        <a:pt x="5693561" y="1174833"/>
                        <a:pt x="5753100" y="1181100"/>
                      </a:cubicBezTo>
                      <a:lnTo>
                        <a:pt x="5994400" y="1206500"/>
                      </a:lnTo>
                      <a:cubicBezTo>
                        <a:pt x="6084013" y="1215770"/>
                        <a:pt x="6198740" y="1227512"/>
                        <a:pt x="6286500" y="1231900"/>
                      </a:cubicBezTo>
                      <a:cubicBezTo>
                        <a:pt x="6316096" y="1233380"/>
                        <a:pt x="6345767" y="1231900"/>
                        <a:pt x="6375400" y="1231900"/>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Forme libre 68"/>
                <p:cNvSpPr/>
                <p:nvPr/>
              </p:nvSpPr>
              <p:spPr>
                <a:xfrm>
                  <a:off x="4876800" y="4152900"/>
                  <a:ext cx="1422400" cy="52367"/>
                </a:xfrm>
                <a:custGeom>
                  <a:avLst/>
                  <a:gdLst>
                    <a:gd name="connsiteX0" fmla="*/ 0 w 1422400"/>
                    <a:gd name="connsiteY0" fmla="*/ 50800 h 52367"/>
                    <a:gd name="connsiteX1" fmla="*/ 127000 w 1422400"/>
                    <a:gd name="connsiteY1" fmla="*/ 12700 h 52367"/>
                    <a:gd name="connsiteX2" fmla="*/ 228600 w 1422400"/>
                    <a:gd name="connsiteY2" fmla="*/ 0 h 52367"/>
                    <a:gd name="connsiteX3" fmla="*/ 749300 w 1422400"/>
                    <a:gd name="connsiteY3" fmla="*/ 12700 h 52367"/>
                    <a:gd name="connsiteX4" fmla="*/ 901700 w 1422400"/>
                    <a:gd name="connsiteY4" fmla="*/ 38100 h 52367"/>
                    <a:gd name="connsiteX5" fmla="*/ 1422400 w 1422400"/>
                    <a:gd name="connsiteY5" fmla="*/ 50800 h 5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400" h="52367">
                      <a:moveTo>
                        <a:pt x="0" y="50800"/>
                      </a:moveTo>
                      <a:cubicBezTo>
                        <a:pt x="33875" y="39508"/>
                        <a:pt x="88613" y="19098"/>
                        <a:pt x="127000" y="12700"/>
                      </a:cubicBezTo>
                      <a:cubicBezTo>
                        <a:pt x="160666" y="7089"/>
                        <a:pt x="194733" y="4233"/>
                        <a:pt x="228600" y="0"/>
                      </a:cubicBezTo>
                      <a:lnTo>
                        <a:pt x="749300" y="12700"/>
                      </a:lnTo>
                      <a:cubicBezTo>
                        <a:pt x="875930" y="17976"/>
                        <a:pt x="797049" y="27084"/>
                        <a:pt x="901700" y="38100"/>
                      </a:cubicBezTo>
                      <a:cubicBezTo>
                        <a:pt x="1099714" y="58944"/>
                        <a:pt x="1200515" y="50800"/>
                        <a:pt x="1422400" y="5080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Forme libre 69"/>
                <p:cNvSpPr/>
                <p:nvPr/>
              </p:nvSpPr>
              <p:spPr>
                <a:xfrm>
                  <a:off x="4292600" y="3848100"/>
                  <a:ext cx="2628900" cy="128362"/>
                </a:xfrm>
                <a:custGeom>
                  <a:avLst/>
                  <a:gdLst>
                    <a:gd name="connsiteX0" fmla="*/ 0 w 2628900"/>
                    <a:gd name="connsiteY0" fmla="*/ 63500 h 128362"/>
                    <a:gd name="connsiteX1" fmla="*/ 63500 w 2628900"/>
                    <a:gd name="connsiteY1" fmla="*/ 25400 h 128362"/>
                    <a:gd name="connsiteX2" fmla="*/ 165100 w 2628900"/>
                    <a:gd name="connsiteY2" fmla="*/ 12700 h 128362"/>
                    <a:gd name="connsiteX3" fmla="*/ 254000 w 2628900"/>
                    <a:gd name="connsiteY3" fmla="*/ 0 h 128362"/>
                    <a:gd name="connsiteX4" fmla="*/ 609600 w 2628900"/>
                    <a:gd name="connsiteY4" fmla="*/ 25400 h 128362"/>
                    <a:gd name="connsiteX5" fmla="*/ 673100 w 2628900"/>
                    <a:gd name="connsiteY5" fmla="*/ 50800 h 128362"/>
                    <a:gd name="connsiteX6" fmla="*/ 749300 w 2628900"/>
                    <a:gd name="connsiteY6" fmla="*/ 63500 h 128362"/>
                    <a:gd name="connsiteX7" fmla="*/ 876300 w 2628900"/>
                    <a:gd name="connsiteY7" fmla="*/ 88900 h 128362"/>
                    <a:gd name="connsiteX8" fmla="*/ 1041400 w 2628900"/>
                    <a:gd name="connsiteY8" fmla="*/ 114300 h 128362"/>
                    <a:gd name="connsiteX9" fmla="*/ 1320800 w 2628900"/>
                    <a:gd name="connsiteY9" fmla="*/ 101600 h 128362"/>
                    <a:gd name="connsiteX10" fmla="*/ 1460500 w 2628900"/>
                    <a:gd name="connsiteY10" fmla="*/ 88900 h 128362"/>
                    <a:gd name="connsiteX11" fmla="*/ 2006600 w 2628900"/>
                    <a:gd name="connsiteY11" fmla="*/ 76200 h 128362"/>
                    <a:gd name="connsiteX12" fmla="*/ 2374900 w 2628900"/>
                    <a:gd name="connsiteY12" fmla="*/ 88900 h 128362"/>
                    <a:gd name="connsiteX13" fmla="*/ 2413000 w 2628900"/>
                    <a:gd name="connsiteY13" fmla="*/ 101600 h 128362"/>
                    <a:gd name="connsiteX14" fmla="*/ 2489200 w 2628900"/>
                    <a:gd name="connsiteY14" fmla="*/ 114300 h 128362"/>
                    <a:gd name="connsiteX15" fmla="*/ 2527300 w 2628900"/>
                    <a:gd name="connsiteY15" fmla="*/ 127000 h 128362"/>
                    <a:gd name="connsiteX16" fmla="*/ 2628900 w 2628900"/>
                    <a:gd name="connsiteY16" fmla="*/ 127000 h 1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28900" h="128362">
                      <a:moveTo>
                        <a:pt x="0" y="63500"/>
                      </a:moveTo>
                      <a:cubicBezTo>
                        <a:pt x="21167" y="50800"/>
                        <a:pt x="39907" y="32659"/>
                        <a:pt x="63500" y="25400"/>
                      </a:cubicBezTo>
                      <a:cubicBezTo>
                        <a:pt x="96121" y="15363"/>
                        <a:pt x="131269" y="17211"/>
                        <a:pt x="165100" y="12700"/>
                      </a:cubicBezTo>
                      <a:lnTo>
                        <a:pt x="254000" y="0"/>
                      </a:lnTo>
                      <a:cubicBezTo>
                        <a:pt x="272187" y="909"/>
                        <a:pt x="532547" y="7619"/>
                        <a:pt x="609600" y="25400"/>
                      </a:cubicBezTo>
                      <a:cubicBezTo>
                        <a:pt x="631813" y="30526"/>
                        <a:pt x="651106" y="44802"/>
                        <a:pt x="673100" y="50800"/>
                      </a:cubicBezTo>
                      <a:cubicBezTo>
                        <a:pt x="697943" y="57575"/>
                        <a:pt x="723991" y="58755"/>
                        <a:pt x="749300" y="63500"/>
                      </a:cubicBezTo>
                      <a:cubicBezTo>
                        <a:pt x="791732" y="71456"/>
                        <a:pt x="833462" y="83545"/>
                        <a:pt x="876300" y="88900"/>
                      </a:cubicBezTo>
                      <a:cubicBezTo>
                        <a:pt x="999319" y="104277"/>
                        <a:pt x="944433" y="94907"/>
                        <a:pt x="1041400" y="114300"/>
                      </a:cubicBezTo>
                      <a:lnTo>
                        <a:pt x="1320800" y="101600"/>
                      </a:lnTo>
                      <a:cubicBezTo>
                        <a:pt x="1367473" y="98771"/>
                        <a:pt x="1413773" y="90631"/>
                        <a:pt x="1460500" y="88900"/>
                      </a:cubicBezTo>
                      <a:cubicBezTo>
                        <a:pt x="1642458" y="82161"/>
                        <a:pt x="1824567" y="80433"/>
                        <a:pt x="2006600" y="76200"/>
                      </a:cubicBezTo>
                      <a:cubicBezTo>
                        <a:pt x="2129367" y="80433"/>
                        <a:pt x="2252300" y="81237"/>
                        <a:pt x="2374900" y="88900"/>
                      </a:cubicBezTo>
                      <a:cubicBezTo>
                        <a:pt x="2388261" y="89735"/>
                        <a:pt x="2399932" y="98696"/>
                        <a:pt x="2413000" y="101600"/>
                      </a:cubicBezTo>
                      <a:cubicBezTo>
                        <a:pt x="2438137" y="107186"/>
                        <a:pt x="2464063" y="108714"/>
                        <a:pt x="2489200" y="114300"/>
                      </a:cubicBezTo>
                      <a:cubicBezTo>
                        <a:pt x="2502268" y="117204"/>
                        <a:pt x="2513968" y="125788"/>
                        <a:pt x="2527300" y="127000"/>
                      </a:cubicBezTo>
                      <a:cubicBezTo>
                        <a:pt x="2561028" y="130066"/>
                        <a:pt x="2595033" y="127000"/>
                        <a:pt x="2628900" y="127000"/>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Forme libre 70"/>
                <p:cNvSpPr/>
                <p:nvPr/>
              </p:nvSpPr>
              <p:spPr>
                <a:xfrm>
                  <a:off x="4127500" y="3733800"/>
                  <a:ext cx="3187700" cy="114300"/>
                </a:xfrm>
                <a:custGeom>
                  <a:avLst/>
                  <a:gdLst>
                    <a:gd name="connsiteX0" fmla="*/ 3187700 w 3187700"/>
                    <a:gd name="connsiteY0" fmla="*/ 114300 h 114300"/>
                    <a:gd name="connsiteX1" fmla="*/ 2882900 w 3187700"/>
                    <a:gd name="connsiteY1" fmla="*/ 88900 h 114300"/>
                    <a:gd name="connsiteX2" fmla="*/ 2336800 w 3187700"/>
                    <a:gd name="connsiteY2" fmla="*/ 63500 h 114300"/>
                    <a:gd name="connsiteX3" fmla="*/ 1943100 w 3187700"/>
                    <a:gd name="connsiteY3" fmla="*/ 38100 h 114300"/>
                    <a:gd name="connsiteX4" fmla="*/ 1765300 w 3187700"/>
                    <a:gd name="connsiteY4" fmla="*/ 12700 h 114300"/>
                    <a:gd name="connsiteX5" fmla="*/ 1155700 w 3187700"/>
                    <a:gd name="connsiteY5" fmla="*/ 0 h 114300"/>
                    <a:gd name="connsiteX6" fmla="*/ 0 w 3187700"/>
                    <a:gd name="connsiteY6" fmla="*/ 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7700" h="114300">
                      <a:moveTo>
                        <a:pt x="3187700" y="114300"/>
                      </a:moveTo>
                      <a:cubicBezTo>
                        <a:pt x="3047192" y="86198"/>
                        <a:pt x="3138397" y="101263"/>
                        <a:pt x="2882900" y="88900"/>
                      </a:cubicBezTo>
                      <a:lnTo>
                        <a:pt x="2336800" y="63500"/>
                      </a:lnTo>
                      <a:cubicBezTo>
                        <a:pt x="2061585" y="47311"/>
                        <a:pt x="2192808" y="55936"/>
                        <a:pt x="1943100" y="38100"/>
                      </a:cubicBezTo>
                      <a:cubicBezTo>
                        <a:pt x="1898643" y="30690"/>
                        <a:pt x="1805757" y="14145"/>
                        <a:pt x="1765300" y="12700"/>
                      </a:cubicBezTo>
                      <a:cubicBezTo>
                        <a:pt x="1562185" y="5446"/>
                        <a:pt x="1358939" y="1462"/>
                        <a:pt x="1155700" y="0"/>
                      </a:cubicBezTo>
                      <a:lnTo>
                        <a:pt x="0" y="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5399088" y="3361531"/>
                  <a:ext cx="101600" cy="3683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73" name="Rectangle 72"/>
                <p:cNvSpPr/>
                <p:nvPr/>
              </p:nvSpPr>
              <p:spPr>
                <a:xfrm>
                  <a:off x="5553868" y="3616496"/>
                  <a:ext cx="232568" cy="110331"/>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74" name="Rectangle 73"/>
                <p:cNvSpPr/>
                <p:nvPr/>
              </p:nvSpPr>
              <p:spPr>
                <a:xfrm>
                  <a:off x="5722938" y="3457743"/>
                  <a:ext cx="151606" cy="110331"/>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75" name="Rectangle 74"/>
                <p:cNvSpPr/>
                <p:nvPr/>
              </p:nvSpPr>
              <p:spPr>
                <a:xfrm>
                  <a:off x="5211762" y="3545682"/>
                  <a:ext cx="120253" cy="17587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76" name="Rectangle 75"/>
                <p:cNvSpPr/>
                <p:nvPr/>
              </p:nvSpPr>
              <p:spPr>
                <a:xfrm>
                  <a:off x="4876800" y="3352800"/>
                  <a:ext cx="267891" cy="3683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77" name="Rectangle 76"/>
                <p:cNvSpPr/>
                <p:nvPr/>
              </p:nvSpPr>
              <p:spPr>
                <a:xfrm>
                  <a:off x="5539581" y="3424972"/>
                  <a:ext cx="120253" cy="17587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78" name="Rectangle 77"/>
                <p:cNvSpPr/>
                <p:nvPr/>
              </p:nvSpPr>
              <p:spPr>
                <a:xfrm>
                  <a:off x="5937249" y="3545226"/>
                  <a:ext cx="120253" cy="17587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79" name="Rectangle 78"/>
                <p:cNvSpPr/>
                <p:nvPr/>
              </p:nvSpPr>
              <p:spPr>
                <a:xfrm>
                  <a:off x="5119688" y="3402576"/>
                  <a:ext cx="120253" cy="17587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80" name="Rectangle 79"/>
                <p:cNvSpPr/>
                <p:nvPr/>
              </p:nvSpPr>
              <p:spPr>
                <a:xfrm>
                  <a:off x="6038851" y="3598974"/>
                  <a:ext cx="315516" cy="160907"/>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grpSp>
          <p:sp>
            <p:nvSpPr>
              <p:cNvPr id="81" name="Rectangle 80"/>
              <p:cNvSpPr/>
              <p:nvPr/>
            </p:nvSpPr>
            <p:spPr>
              <a:xfrm>
                <a:off x="3879933" y="1129650"/>
                <a:ext cx="1859775" cy="160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sp>
            <p:nvSpPr>
              <p:cNvPr id="82" name="Rectangle 81"/>
              <p:cNvSpPr/>
              <p:nvPr/>
            </p:nvSpPr>
            <p:spPr>
              <a:xfrm>
                <a:off x="9617193" y="1195059"/>
                <a:ext cx="2406194" cy="160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grpSp>
      </p:grpSp>
      <p:grpSp>
        <p:nvGrpSpPr>
          <p:cNvPr id="114" name="Groupe 113"/>
          <p:cNvGrpSpPr/>
          <p:nvPr/>
        </p:nvGrpSpPr>
        <p:grpSpPr>
          <a:xfrm>
            <a:off x="4449473" y="4075461"/>
            <a:ext cx="2683426" cy="650737"/>
            <a:chOff x="4461453" y="3762846"/>
            <a:chExt cx="2683426" cy="650737"/>
          </a:xfrm>
        </p:grpSpPr>
        <p:cxnSp>
          <p:nvCxnSpPr>
            <p:cNvPr id="88" name="Connecteur droit avec flèche 87"/>
            <p:cNvCxnSpPr/>
            <p:nvPr/>
          </p:nvCxnSpPr>
          <p:spPr>
            <a:xfrm flipV="1">
              <a:off x="4461453" y="3786830"/>
              <a:ext cx="381003" cy="45685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p:cNvCxnSpPr/>
            <p:nvPr/>
          </p:nvCxnSpPr>
          <p:spPr>
            <a:xfrm>
              <a:off x="4896660" y="3789600"/>
              <a:ext cx="377691" cy="51808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eur droit avec flèche 93"/>
            <p:cNvCxnSpPr/>
            <p:nvPr/>
          </p:nvCxnSpPr>
          <p:spPr>
            <a:xfrm flipV="1">
              <a:off x="5093999" y="3790093"/>
              <a:ext cx="163109" cy="1955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eur droit avec flèche 94"/>
            <p:cNvCxnSpPr/>
            <p:nvPr/>
          </p:nvCxnSpPr>
          <p:spPr>
            <a:xfrm>
              <a:off x="5311312" y="3792863"/>
              <a:ext cx="86153" cy="12004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p:cNvCxnSpPr/>
            <p:nvPr/>
          </p:nvCxnSpPr>
          <p:spPr>
            <a:xfrm flipV="1">
              <a:off x="5717373" y="3794938"/>
              <a:ext cx="246854" cy="26759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eur droit avec flèche 100"/>
            <p:cNvCxnSpPr/>
            <p:nvPr/>
          </p:nvCxnSpPr>
          <p:spPr>
            <a:xfrm>
              <a:off x="6018431" y="3797707"/>
              <a:ext cx="188846" cy="25904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p:cNvCxnSpPr/>
            <p:nvPr/>
          </p:nvCxnSpPr>
          <p:spPr>
            <a:xfrm flipV="1">
              <a:off x="5425975" y="3762846"/>
              <a:ext cx="163109" cy="1955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eur droit avec flèche 102"/>
            <p:cNvCxnSpPr>
              <a:endCxn id="70" idx="9"/>
            </p:cNvCxnSpPr>
            <p:nvPr/>
          </p:nvCxnSpPr>
          <p:spPr>
            <a:xfrm>
              <a:off x="5631308" y="4078231"/>
              <a:ext cx="263526" cy="33535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eur droit avec flèche 103"/>
            <p:cNvCxnSpPr/>
            <p:nvPr/>
          </p:nvCxnSpPr>
          <p:spPr>
            <a:xfrm flipV="1">
              <a:off x="6527185" y="3832851"/>
              <a:ext cx="374644" cy="31851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p:cNvCxnSpPr/>
            <p:nvPr/>
          </p:nvCxnSpPr>
          <p:spPr>
            <a:xfrm>
              <a:off x="6956033" y="3835620"/>
              <a:ext cx="188846" cy="25904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eur droit avec flèche 105"/>
            <p:cNvCxnSpPr/>
            <p:nvPr/>
          </p:nvCxnSpPr>
          <p:spPr>
            <a:xfrm flipV="1">
              <a:off x="6168957" y="3778227"/>
              <a:ext cx="163109" cy="1955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eur droit avec flèche 106"/>
            <p:cNvCxnSpPr/>
            <p:nvPr/>
          </p:nvCxnSpPr>
          <p:spPr>
            <a:xfrm>
              <a:off x="6386270" y="3780997"/>
              <a:ext cx="319676" cy="4385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Groupe 132"/>
          <p:cNvGrpSpPr/>
          <p:nvPr/>
        </p:nvGrpSpPr>
        <p:grpSpPr>
          <a:xfrm>
            <a:off x="4768111" y="3389026"/>
            <a:ext cx="2335288" cy="321148"/>
            <a:chOff x="4780091" y="3076411"/>
            <a:chExt cx="2335288" cy="321148"/>
          </a:xfrm>
        </p:grpSpPr>
        <p:grpSp>
          <p:nvGrpSpPr>
            <p:cNvPr id="121" name="Groupe 120"/>
            <p:cNvGrpSpPr/>
            <p:nvPr/>
          </p:nvGrpSpPr>
          <p:grpSpPr>
            <a:xfrm>
              <a:off x="4780091" y="3076411"/>
              <a:ext cx="512372" cy="720"/>
              <a:chOff x="817807" y="2497947"/>
              <a:chExt cx="512372" cy="720"/>
            </a:xfrm>
          </p:grpSpPr>
          <p:cxnSp>
            <p:nvCxnSpPr>
              <p:cNvPr id="122" name="Connecteur droit avec flèche 121"/>
              <p:cNvCxnSpPr/>
              <p:nvPr/>
            </p:nvCxnSpPr>
            <p:spPr>
              <a:xfrm flipV="1">
                <a:off x="906585" y="2497947"/>
                <a:ext cx="423594" cy="7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p:cNvCxnSpPr/>
              <p:nvPr/>
            </p:nvCxnSpPr>
            <p:spPr>
              <a:xfrm flipH="1" flipV="1">
                <a:off x="817807" y="2497947"/>
                <a:ext cx="32714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4" name="Groupe 123"/>
            <p:cNvGrpSpPr/>
            <p:nvPr/>
          </p:nvGrpSpPr>
          <p:grpSpPr>
            <a:xfrm>
              <a:off x="5525162" y="3104860"/>
              <a:ext cx="324000" cy="720"/>
              <a:chOff x="817807" y="2497947"/>
              <a:chExt cx="512372" cy="720"/>
            </a:xfrm>
          </p:grpSpPr>
          <p:cxnSp>
            <p:nvCxnSpPr>
              <p:cNvPr id="125" name="Connecteur droit avec flèche 124"/>
              <p:cNvCxnSpPr/>
              <p:nvPr/>
            </p:nvCxnSpPr>
            <p:spPr>
              <a:xfrm flipV="1">
                <a:off x="906585" y="2497947"/>
                <a:ext cx="423594" cy="7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p:cNvCxnSpPr/>
              <p:nvPr/>
            </p:nvCxnSpPr>
            <p:spPr>
              <a:xfrm flipH="1" flipV="1">
                <a:off x="817807" y="2497947"/>
                <a:ext cx="32714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e 126"/>
            <p:cNvGrpSpPr/>
            <p:nvPr/>
          </p:nvGrpSpPr>
          <p:grpSpPr>
            <a:xfrm>
              <a:off x="5937648" y="3225558"/>
              <a:ext cx="252000" cy="720"/>
              <a:chOff x="817807" y="2497947"/>
              <a:chExt cx="512372" cy="720"/>
            </a:xfrm>
          </p:grpSpPr>
          <p:cxnSp>
            <p:nvCxnSpPr>
              <p:cNvPr id="128" name="Connecteur droit avec flèche 127"/>
              <p:cNvCxnSpPr/>
              <p:nvPr/>
            </p:nvCxnSpPr>
            <p:spPr>
              <a:xfrm flipV="1">
                <a:off x="906585" y="2497947"/>
                <a:ext cx="423594" cy="7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eur droit avec flèche 128"/>
              <p:cNvCxnSpPr/>
              <p:nvPr/>
            </p:nvCxnSpPr>
            <p:spPr>
              <a:xfrm flipH="1" flipV="1">
                <a:off x="817807" y="2497947"/>
                <a:ext cx="32714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0" name="Groupe 129"/>
            <p:cNvGrpSpPr/>
            <p:nvPr/>
          </p:nvGrpSpPr>
          <p:grpSpPr>
            <a:xfrm>
              <a:off x="6575379" y="3396839"/>
              <a:ext cx="540000" cy="720"/>
              <a:chOff x="817807" y="2497947"/>
              <a:chExt cx="512372" cy="720"/>
            </a:xfrm>
          </p:grpSpPr>
          <p:cxnSp>
            <p:nvCxnSpPr>
              <p:cNvPr id="131" name="Connecteur droit avec flèche 130"/>
              <p:cNvCxnSpPr/>
              <p:nvPr/>
            </p:nvCxnSpPr>
            <p:spPr>
              <a:xfrm flipV="1">
                <a:off x="906585" y="2497947"/>
                <a:ext cx="423594" cy="72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p:nvPr/>
            </p:nvCxnSpPr>
            <p:spPr>
              <a:xfrm flipH="1" flipV="1">
                <a:off x="817807" y="2497947"/>
                <a:ext cx="32714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37" name="Espace réservé du pied de page 3"/>
          <p:cNvSpPr>
            <a:spLocks noGrp="1"/>
          </p:cNvSpPr>
          <p:nvPr>
            <p:ph type="ftr" sz="quarter" idx="11"/>
          </p:nvPr>
        </p:nvSpPr>
        <p:spPr>
          <a:xfrm>
            <a:off x="736600" y="6343650"/>
            <a:ext cx="8839200" cy="365125"/>
          </a:xfrm>
        </p:spPr>
        <p:txBody>
          <a:bodyPr/>
          <a:lstStyle/>
          <a:p>
            <a:r>
              <a:rPr lang="fr-FR" dirty="0">
                <a:latin typeface="Arial Black" panose="020B0A04020102020204" pitchFamily="34" charset="0"/>
              </a:rPr>
              <a:t> Introduction</a:t>
            </a:r>
            <a:endParaRPr lang="fr-FR" b="1" dirty="0"/>
          </a:p>
        </p:txBody>
      </p:sp>
      <p:sp>
        <p:nvSpPr>
          <p:cNvPr id="138" name="Espace réservé de la date 2"/>
          <p:cNvSpPr>
            <a:spLocks noGrp="1"/>
          </p:cNvSpPr>
          <p:nvPr>
            <p:ph type="dt" sz="half" idx="10"/>
          </p:nvPr>
        </p:nvSpPr>
        <p:spPr>
          <a:xfrm>
            <a:off x="9626599" y="6343650"/>
            <a:ext cx="1267069" cy="365125"/>
          </a:xfrm>
        </p:spPr>
        <p:txBody>
          <a:bodyPr/>
          <a:lstStyle/>
          <a:p>
            <a:r>
              <a:rPr lang="fr-FR" dirty="0"/>
              <a:t>25/09/2025</a:t>
            </a:r>
          </a:p>
        </p:txBody>
      </p:sp>
      <p:sp>
        <p:nvSpPr>
          <p:cNvPr id="139" name="Espace réservé du numéro de diapositive 4"/>
          <p:cNvSpPr>
            <a:spLocks noGrp="1"/>
          </p:cNvSpPr>
          <p:nvPr>
            <p:ph type="sldNum" sz="quarter" idx="12"/>
          </p:nvPr>
        </p:nvSpPr>
        <p:spPr>
          <a:xfrm>
            <a:off x="10999334" y="6343650"/>
            <a:ext cx="693738" cy="365125"/>
          </a:xfrm>
        </p:spPr>
        <p:txBody>
          <a:bodyPr/>
          <a:lstStyle/>
          <a:p>
            <a:fld id="{0CBC77A0-1F4E-42FF-9FFC-F45C3A64AF90}" type="slidenum">
              <a:rPr lang="fr-FR" smtClean="0"/>
              <a:t>3</a:t>
            </a:fld>
            <a:endParaRPr lang="fr-FR"/>
          </a:p>
        </p:txBody>
      </p:sp>
      <p:sp>
        <p:nvSpPr>
          <p:cNvPr id="96" name="Espace réservé du contenu 1">
            <a:extLst>
              <a:ext uri="{FF2B5EF4-FFF2-40B4-BE49-F238E27FC236}">
                <a16:creationId xmlns:a16="http://schemas.microsoft.com/office/drawing/2014/main" id="{E366C12D-A45B-4876-8196-812522A37399}"/>
              </a:ext>
            </a:extLst>
          </p:cNvPr>
          <p:cNvSpPr>
            <a:spLocks noGrp="1"/>
          </p:cNvSpPr>
          <p:nvPr>
            <p:ph idx="1"/>
          </p:nvPr>
        </p:nvSpPr>
        <p:spPr>
          <a:xfrm>
            <a:off x="312453" y="728135"/>
            <a:ext cx="11334552" cy="2351115"/>
          </a:xfrm>
        </p:spPr>
        <p:txBody>
          <a:bodyPr>
            <a:normAutofit/>
          </a:bodyPr>
          <a:lstStyle/>
          <a:p>
            <a:pPr lvl="1"/>
            <a:r>
              <a:rPr lang="fr-FR" sz="1600" b="1" dirty="0"/>
              <a:t>Séisme : </a:t>
            </a:r>
            <a:r>
              <a:rPr lang="fr-FR" sz="1400" dirty="0"/>
              <a:t>Le mouvement de faille engendre </a:t>
            </a:r>
            <a:r>
              <a:rPr lang="fr-FR" sz="1400" b="1" dirty="0"/>
              <a:t>la propagation des ondes sismiques </a:t>
            </a:r>
            <a:r>
              <a:rPr lang="fr-FR" sz="1400" dirty="0"/>
              <a:t>à travers les couches géologiques profondes, modifiant ainsi les conditions dynamiques du milieu.</a:t>
            </a:r>
          </a:p>
          <a:p>
            <a:pPr lvl="1"/>
            <a:endParaRPr lang="fr-FR" sz="1400" dirty="0"/>
          </a:p>
          <a:p>
            <a:pPr lvl="1"/>
            <a:r>
              <a:rPr lang="fr-FR" sz="1600" b="1" dirty="0"/>
              <a:t>Basculement Superficiel : </a:t>
            </a:r>
            <a:r>
              <a:rPr lang="fr-FR" sz="1400" dirty="0"/>
              <a:t>C’est un </a:t>
            </a:r>
            <a:r>
              <a:rPr lang="fr-FR" sz="1400" b="1" dirty="0"/>
              <a:t>mécanisme non linéaire </a:t>
            </a:r>
            <a:r>
              <a:rPr lang="fr-FR" sz="1400" dirty="0"/>
              <a:t>de type géométrie observé lors de secousses sismiques où le système fondation-structure bascule</a:t>
            </a:r>
          </a:p>
          <a:p>
            <a:pPr lvl="1"/>
            <a:endParaRPr lang="fr-FR" sz="1400" dirty="0"/>
          </a:p>
          <a:p>
            <a:pPr lvl="1">
              <a:lnSpc>
                <a:spcPct val="110000"/>
              </a:lnSpc>
            </a:pPr>
            <a:r>
              <a:rPr lang="fr-FR" sz="1600" b="1" dirty="0"/>
              <a:t>Système sol-fondation-structure : </a:t>
            </a:r>
            <a:r>
              <a:rPr lang="fr-FR" sz="1400" dirty="0"/>
              <a:t>La réponse dynamique résulte une </a:t>
            </a:r>
            <a:r>
              <a:rPr lang="fr-FR" sz="1400" b="1" dirty="0"/>
              <a:t>interaction sol-structure </a:t>
            </a:r>
            <a:r>
              <a:rPr lang="fr-FR" sz="1400" dirty="0"/>
              <a:t>qui est un phénomène complexe a modéliser, vu qu’il dépend de nombreuses caractéristiques mécaniques du sol et de la structure.</a:t>
            </a:r>
          </a:p>
          <a:p>
            <a:pPr lvl="1">
              <a:lnSpc>
                <a:spcPct val="110000"/>
              </a:lnSpc>
            </a:pPr>
            <a:endParaRPr lang="fr-FR" dirty="0"/>
          </a:p>
          <a:p>
            <a:pPr marL="0" lvl="1" indent="0">
              <a:lnSpc>
                <a:spcPct val="110000"/>
              </a:lnSpc>
              <a:buNone/>
            </a:pPr>
            <a:endParaRPr lang="fr-FR" dirty="0"/>
          </a:p>
          <a:p>
            <a:pPr marL="266700" lvl="1" indent="-266700">
              <a:spcBef>
                <a:spcPts val="500"/>
              </a:spcBef>
              <a:buClr>
                <a:schemeClr val="tx2"/>
              </a:buClr>
              <a:buSzPct val="9000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27413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27AD483-D84B-471C-AF0E-ECB6631A5D45}"/>
              </a:ext>
            </a:extLst>
          </p:cNvPr>
          <p:cNvSpPr>
            <a:spLocks noGrp="1"/>
          </p:cNvSpPr>
          <p:nvPr>
            <p:ph type="dt" sz="half" idx="10"/>
          </p:nvPr>
        </p:nvSpPr>
        <p:spPr>
          <a:xfrm>
            <a:off x="9626599" y="6343650"/>
            <a:ext cx="1216891"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8F3687A6-707C-4D95-ABEB-9700BFBCD529}"/>
              </a:ext>
            </a:extLst>
          </p:cNvPr>
          <p:cNvSpPr>
            <a:spLocks noGrp="1"/>
          </p:cNvSpPr>
          <p:nvPr>
            <p:ph type="ftr" sz="quarter" idx="11"/>
          </p:nvPr>
        </p:nvSpPr>
        <p:spPr/>
        <p:txBody>
          <a:bodyPr/>
          <a:lstStyle/>
          <a:p>
            <a:r>
              <a:rPr lang="fr-FR" b="1" dirty="0"/>
              <a:t>Base de données numériques</a:t>
            </a:r>
          </a:p>
        </p:txBody>
      </p:sp>
      <p:sp>
        <p:nvSpPr>
          <p:cNvPr id="4" name="Espace réservé du numéro de diapositive 3">
            <a:extLst>
              <a:ext uri="{FF2B5EF4-FFF2-40B4-BE49-F238E27FC236}">
                <a16:creationId xmlns:a16="http://schemas.microsoft.com/office/drawing/2014/main" id="{6A8A33F8-8E3F-4E5F-81A2-41E1429F9ED8}"/>
              </a:ext>
            </a:extLst>
          </p:cNvPr>
          <p:cNvSpPr>
            <a:spLocks noGrp="1"/>
          </p:cNvSpPr>
          <p:nvPr>
            <p:ph type="sldNum" sz="quarter" idx="12"/>
          </p:nvPr>
        </p:nvSpPr>
        <p:spPr/>
        <p:txBody>
          <a:bodyPr/>
          <a:lstStyle/>
          <a:p>
            <a:fld id="{0CBC77A0-1F4E-42FF-9FFC-F45C3A64AF90}" type="slidenum">
              <a:rPr lang="fr-FR" smtClean="0"/>
              <a:t>30</a:t>
            </a:fld>
            <a:endParaRPr lang="fr-FR"/>
          </a:p>
        </p:txBody>
      </p:sp>
      <p:sp>
        <p:nvSpPr>
          <p:cNvPr id="5" name="Espace réservé du contenu 6">
            <a:extLst>
              <a:ext uri="{FF2B5EF4-FFF2-40B4-BE49-F238E27FC236}">
                <a16:creationId xmlns:a16="http://schemas.microsoft.com/office/drawing/2014/main" id="{5882FA05-B15A-4081-BD08-9B32B954ED5C}"/>
              </a:ext>
            </a:extLst>
          </p:cNvPr>
          <p:cNvSpPr txBox="1">
            <a:spLocks/>
          </p:cNvSpPr>
          <p:nvPr/>
        </p:nvSpPr>
        <p:spPr>
          <a:xfrm>
            <a:off x="7554692" y="1353890"/>
            <a:ext cx="4442191" cy="1444693"/>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Pour NED :</a:t>
            </a:r>
          </a:p>
          <a:p>
            <a:pPr lvl="2">
              <a:lnSpc>
                <a:spcPct val="80000"/>
              </a:lnSpc>
            </a:pPr>
            <a:r>
              <a:rPr lang="fr-FR" sz="1400" dirty="0"/>
              <a:t>C’est piloté par </a:t>
            </a:r>
            <a:r>
              <a:rPr lang="fr-FR" sz="1400" b="1" dirty="0"/>
              <a:t>FS</a:t>
            </a:r>
            <a:r>
              <a:rPr lang="fr-FR" sz="1400" dirty="0"/>
              <a:t> (0.436) </a:t>
            </a:r>
            <a:r>
              <a:rPr lang="fr-FR" sz="1400" dirty="0">
                <a:sym typeface="Wingdings" panose="05000000000000000000" pitchFamily="2" charset="2"/>
              </a:rPr>
              <a:t></a:t>
            </a:r>
            <a:r>
              <a:rPr lang="fr-FR" sz="1400" dirty="0"/>
              <a:t> </a:t>
            </a:r>
            <a:r>
              <a:rPr lang="fr-FR" sz="1400" b="1" dirty="0"/>
              <a:t>PGD</a:t>
            </a:r>
            <a:r>
              <a:rPr lang="fr-FR" sz="1400" dirty="0"/>
              <a:t> (0.247) </a:t>
            </a:r>
            <a:r>
              <a:rPr lang="fr-FR" sz="1400" dirty="0">
                <a:sym typeface="Wingdings" panose="05000000000000000000" pitchFamily="2" charset="2"/>
              </a:rPr>
              <a:t></a:t>
            </a:r>
            <a:r>
              <a:rPr lang="fr-FR" sz="1400" dirty="0"/>
              <a:t> </a:t>
            </a:r>
            <a:r>
              <a:rPr lang="fr-FR" sz="1400" b="1" dirty="0"/>
              <a:t>PGA</a:t>
            </a:r>
            <a:r>
              <a:rPr lang="fr-FR" sz="1400" dirty="0"/>
              <a:t> (0.202) </a:t>
            </a:r>
            <a:r>
              <a:rPr lang="fr-FR" sz="1400" dirty="0">
                <a:sym typeface="Wingdings" panose="05000000000000000000" pitchFamily="2" charset="2"/>
              </a:rPr>
              <a:t></a:t>
            </a:r>
            <a:r>
              <a:rPr lang="fr-FR" sz="1400" dirty="0"/>
              <a:t> </a:t>
            </a:r>
            <a:r>
              <a:rPr lang="fr-FR" sz="1400" b="1" dirty="0"/>
              <a:t>PGV</a:t>
            </a:r>
            <a:r>
              <a:rPr lang="fr-FR" sz="1400" dirty="0"/>
              <a:t> (0.158) </a:t>
            </a:r>
            <a:r>
              <a:rPr lang="fr-FR" sz="1400" dirty="0">
                <a:sym typeface="Wingdings" panose="05000000000000000000" pitchFamily="2" charset="2"/>
              </a:rPr>
              <a:t></a:t>
            </a:r>
            <a:r>
              <a:rPr lang="fr-FR" sz="1400" dirty="0"/>
              <a:t> </a:t>
            </a:r>
            <a:r>
              <a:rPr lang="fr-FR" sz="1400" b="1" dirty="0"/>
              <a:t>Ia</a:t>
            </a:r>
            <a:r>
              <a:rPr lang="fr-FR" sz="1400" dirty="0"/>
              <a:t> (0.118). </a:t>
            </a:r>
          </a:p>
          <a:p>
            <a:pPr lvl="2">
              <a:lnSpc>
                <a:spcPct val="80000"/>
              </a:lnSpc>
            </a:pPr>
            <a:r>
              <a:rPr lang="fr-FR" sz="1400" dirty="0"/>
              <a:t>Ce qui montre </a:t>
            </a:r>
            <a:r>
              <a:rPr lang="fr-FR" sz="1400" b="1" dirty="0"/>
              <a:t>la capacité structurelle (FS) domine, puis l’amplitude (PGD/PGA/PGV)</a:t>
            </a:r>
            <a:r>
              <a:rPr lang="fr-FR" sz="1400" dirty="0"/>
              <a:t> Cohérent avec GB.</a:t>
            </a:r>
          </a:p>
        </p:txBody>
      </p:sp>
      <p:sp>
        <p:nvSpPr>
          <p:cNvPr id="8" name="Titre 12">
            <a:extLst>
              <a:ext uri="{FF2B5EF4-FFF2-40B4-BE49-F238E27FC236}">
                <a16:creationId xmlns:a16="http://schemas.microsoft.com/office/drawing/2014/main" id="{54BB4C99-C7B6-4890-95BF-AA0686FF049B}"/>
              </a:ext>
            </a:extLst>
          </p:cNvPr>
          <p:cNvSpPr txBox="1">
            <a:spLocks/>
          </p:cNvSpPr>
          <p:nvPr/>
        </p:nvSpPr>
        <p:spPr>
          <a:xfrm>
            <a:off x="168243" y="133281"/>
            <a:ext cx="10474357" cy="526636"/>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Comparaison d’importances des variables</a:t>
            </a:r>
          </a:p>
        </p:txBody>
      </p:sp>
      <p:pic>
        <p:nvPicPr>
          <p:cNvPr id="14" name="Image 13">
            <a:extLst>
              <a:ext uri="{FF2B5EF4-FFF2-40B4-BE49-F238E27FC236}">
                <a16:creationId xmlns:a16="http://schemas.microsoft.com/office/drawing/2014/main" id="{4AF36BB4-40AE-425A-9A97-824FC19D1EDB}"/>
              </a:ext>
            </a:extLst>
          </p:cNvPr>
          <p:cNvPicPr>
            <a:picLocks noChangeAspect="1"/>
          </p:cNvPicPr>
          <p:nvPr/>
        </p:nvPicPr>
        <p:blipFill>
          <a:blip r:embed="rId2"/>
          <a:stretch>
            <a:fillRect/>
          </a:stretch>
        </p:blipFill>
        <p:spPr>
          <a:xfrm>
            <a:off x="20153" y="1581590"/>
            <a:ext cx="7439154" cy="4111640"/>
          </a:xfrm>
          <a:prstGeom prst="rect">
            <a:avLst/>
          </a:prstGeom>
        </p:spPr>
      </p:pic>
      <p:sp>
        <p:nvSpPr>
          <p:cNvPr id="15" name="Espace réservé du contenu 6">
            <a:extLst>
              <a:ext uri="{FF2B5EF4-FFF2-40B4-BE49-F238E27FC236}">
                <a16:creationId xmlns:a16="http://schemas.microsoft.com/office/drawing/2014/main" id="{783E7B88-750C-4C37-8501-531C306D314A}"/>
              </a:ext>
            </a:extLst>
          </p:cNvPr>
          <p:cNvSpPr txBox="1">
            <a:spLocks/>
          </p:cNvSpPr>
          <p:nvPr/>
        </p:nvSpPr>
        <p:spPr>
          <a:xfrm>
            <a:off x="367935" y="818635"/>
            <a:ext cx="7091372" cy="838775"/>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fr-FR" sz="1600" b="1" dirty="0"/>
              <a:t>En se basant sur les mesures métrique, XGB est le meilleur modèle alors comparons l’importance des variables</a:t>
            </a:r>
          </a:p>
          <a:p>
            <a:pPr marL="0" lvl="1" indent="0">
              <a:buNone/>
            </a:pPr>
            <a:endParaRPr lang="fr-FR" sz="1050" b="1" dirty="0">
              <a:solidFill>
                <a:srgbClr val="FF0000"/>
              </a:solidFill>
            </a:endParaRPr>
          </a:p>
          <a:p>
            <a:pPr marL="266700" lvl="2" indent="0">
              <a:lnSpc>
                <a:spcPct val="80000"/>
              </a:lnSpc>
              <a:spcBef>
                <a:spcPts val="500"/>
              </a:spcBef>
              <a:buSzPct val="90000"/>
              <a:buNone/>
            </a:pPr>
            <a:endParaRPr lang="fr-FR" sz="1400" dirty="0"/>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sz="1600" dirty="0"/>
          </a:p>
        </p:txBody>
      </p:sp>
      <p:sp>
        <p:nvSpPr>
          <p:cNvPr id="16" name="Espace réservé du contenu 6">
            <a:extLst>
              <a:ext uri="{FF2B5EF4-FFF2-40B4-BE49-F238E27FC236}">
                <a16:creationId xmlns:a16="http://schemas.microsoft.com/office/drawing/2014/main" id="{5EAC860B-E3A8-4EBA-B556-3ABBD35D8BB6}"/>
              </a:ext>
            </a:extLst>
          </p:cNvPr>
          <p:cNvSpPr txBox="1">
            <a:spLocks/>
          </p:cNvSpPr>
          <p:nvPr/>
        </p:nvSpPr>
        <p:spPr>
          <a:xfrm>
            <a:off x="7605478" y="2996565"/>
            <a:ext cx="4391405" cy="1222958"/>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Pour NS :</a:t>
            </a:r>
          </a:p>
          <a:p>
            <a:pPr lvl="2">
              <a:lnSpc>
                <a:spcPct val="90000"/>
              </a:lnSpc>
            </a:pPr>
            <a:r>
              <a:rPr lang="fr-FR" sz="1500" dirty="0"/>
              <a:t>C’est piloté par </a:t>
            </a:r>
            <a:r>
              <a:rPr lang="fr-FR" sz="1500" b="1" dirty="0"/>
              <a:t>PGD</a:t>
            </a:r>
            <a:r>
              <a:rPr lang="fr-FR" sz="1500" dirty="0"/>
              <a:t> (1.666) </a:t>
            </a:r>
            <a:r>
              <a:rPr lang="fr-FR" sz="1500" dirty="0">
                <a:sym typeface="Wingdings" panose="05000000000000000000" pitchFamily="2" charset="2"/>
              </a:rPr>
              <a:t></a:t>
            </a:r>
            <a:r>
              <a:rPr lang="fr-FR" sz="1500" dirty="0"/>
              <a:t> </a:t>
            </a:r>
            <a:r>
              <a:rPr lang="fr-FR" sz="1500" b="1" dirty="0"/>
              <a:t>FS</a:t>
            </a:r>
            <a:r>
              <a:rPr lang="fr-FR" sz="1500" dirty="0"/>
              <a:t> (0.212) </a:t>
            </a:r>
            <a:r>
              <a:rPr lang="fr-FR" sz="1500" dirty="0">
                <a:sym typeface="Wingdings" panose="05000000000000000000" pitchFamily="2" charset="2"/>
              </a:rPr>
              <a:t></a:t>
            </a:r>
            <a:r>
              <a:rPr lang="fr-FR" sz="1500" dirty="0"/>
              <a:t> </a:t>
            </a:r>
            <a:r>
              <a:rPr lang="fr-FR" sz="1500" b="1" dirty="0"/>
              <a:t>PGV</a:t>
            </a:r>
            <a:r>
              <a:rPr lang="fr-FR" sz="1500" dirty="0"/>
              <a:t> (0.025) </a:t>
            </a:r>
            <a:r>
              <a:rPr lang="fr-FR" sz="1500" dirty="0">
                <a:sym typeface="Wingdings" panose="05000000000000000000" pitchFamily="2" charset="2"/>
              </a:rPr>
              <a:t></a:t>
            </a:r>
            <a:r>
              <a:rPr lang="fr-FR" sz="1500" dirty="0"/>
              <a:t> </a:t>
            </a:r>
            <a:r>
              <a:rPr lang="fr-FR" sz="1500" b="1" dirty="0"/>
              <a:t>PGA</a:t>
            </a:r>
            <a:r>
              <a:rPr lang="fr-FR" sz="1500" dirty="0"/>
              <a:t> (0.016) </a:t>
            </a:r>
            <a:r>
              <a:rPr lang="fr-FR" sz="1500" dirty="0">
                <a:sym typeface="Wingdings" panose="05000000000000000000" pitchFamily="2" charset="2"/>
              </a:rPr>
              <a:t></a:t>
            </a:r>
            <a:r>
              <a:rPr lang="fr-FR" sz="1500" dirty="0"/>
              <a:t> </a:t>
            </a:r>
            <a:r>
              <a:rPr lang="fr-FR" sz="1500" b="1" dirty="0"/>
              <a:t>Ia</a:t>
            </a:r>
            <a:r>
              <a:rPr lang="fr-FR" sz="1500" dirty="0"/>
              <a:t> (0.007)</a:t>
            </a:r>
          </a:p>
          <a:p>
            <a:pPr lvl="2">
              <a:lnSpc>
                <a:spcPct val="90000"/>
              </a:lnSpc>
            </a:pPr>
            <a:r>
              <a:rPr lang="fr-FR" sz="1500" dirty="0"/>
              <a:t>Ce qui montre </a:t>
            </a:r>
            <a:r>
              <a:rPr lang="fr-FR" sz="1500" b="1" dirty="0"/>
              <a:t>NS est quasi exclusivement expliqué par PGD</a:t>
            </a:r>
          </a:p>
        </p:txBody>
      </p:sp>
      <p:sp>
        <p:nvSpPr>
          <p:cNvPr id="17" name="Espace réservé du contenu 6">
            <a:extLst>
              <a:ext uri="{FF2B5EF4-FFF2-40B4-BE49-F238E27FC236}">
                <a16:creationId xmlns:a16="http://schemas.microsoft.com/office/drawing/2014/main" id="{56DE8E98-AC63-44B0-8864-BC9752D8B33B}"/>
              </a:ext>
            </a:extLst>
          </p:cNvPr>
          <p:cNvSpPr txBox="1">
            <a:spLocks/>
          </p:cNvSpPr>
          <p:nvPr/>
        </p:nvSpPr>
        <p:spPr>
          <a:xfrm>
            <a:off x="7605478" y="4417505"/>
            <a:ext cx="4566369" cy="1488246"/>
          </a:xfrm>
          <a:prstGeom prst="rect">
            <a:avLst/>
          </a:prstGeom>
        </p:spPr>
        <p:txBody>
          <a:bodyPr vert="horz" lIns="0" tIns="45720" rIns="0" bIns="45720" rtlCol="0">
            <a:normAutofit fontScale="92500" lnSpcReduction="10000"/>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0000"/>
              </a:lnSpc>
            </a:pPr>
            <a:r>
              <a:rPr lang="fr-FR" sz="1700" b="1" dirty="0">
                <a:solidFill>
                  <a:srgbClr val="FF0000"/>
                </a:solidFill>
              </a:rPr>
              <a:t>Pour AAR :</a:t>
            </a:r>
          </a:p>
          <a:p>
            <a:pPr lvl="2"/>
            <a:r>
              <a:rPr lang="fr-FR" sz="1500" b="1" dirty="0"/>
              <a:t>PGA</a:t>
            </a:r>
            <a:r>
              <a:rPr lang="fr-FR" sz="1500" dirty="0"/>
              <a:t> (1.056) </a:t>
            </a:r>
            <a:r>
              <a:rPr lang="fr-FR" sz="1500" dirty="0">
                <a:sym typeface="Wingdings" panose="05000000000000000000" pitchFamily="2" charset="2"/>
              </a:rPr>
              <a:t></a:t>
            </a:r>
            <a:r>
              <a:rPr lang="fr-FR" sz="1500" dirty="0"/>
              <a:t> </a:t>
            </a:r>
            <a:r>
              <a:rPr lang="fr-FR" sz="1500" b="1" dirty="0"/>
              <a:t>PGV</a:t>
            </a:r>
            <a:r>
              <a:rPr lang="fr-FR" sz="1500" dirty="0"/>
              <a:t> (0.325) </a:t>
            </a:r>
            <a:r>
              <a:rPr lang="fr-FR" sz="1500" dirty="0">
                <a:sym typeface="Wingdings" panose="05000000000000000000" pitchFamily="2" charset="2"/>
              </a:rPr>
              <a:t></a:t>
            </a:r>
            <a:r>
              <a:rPr lang="fr-FR" sz="1500" dirty="0"/>
              <a:t> </a:t>
            </a:r>
            <a:r>
              <a:rPr lang="fr-FR" sz="1500" b="1" dirty="0"/>
              <a:t>Ia</a:t>
            </a:r>
            <a:r>
              <a:rPr lang="fr-FR" sz="1500" dirty="0"/>
              <a:t> (0.072) </a:t>
            </a:r>
            <a:r>
              <a:rPr lang="fr-FR" sz="1500" dirty="0">
                <a:sym typeface="Wingdings" panose="05000000000000000000" pitchFamily="2" charset="2"/>
              </a:rPr>
              <a:t></a:t>
            </a:r>
            <a:r>
              <a:rPr lang="fr-FR" sz="1500" dirty="0"/>
              <a:t> </a:t>
            </a:r>
            <a:r>
              <a:rPr lang="fr-FR" sz="1500" b="1" dirty="0"/>
              <a:t>PGD</a:t>
            </a:r>
            <a:r>
              <a:rPr lang="fr-FR" sz="1500" dirty="0"/>
              <a:t> (0.040) </a:t>
            </a:r>
            <a:r>
              <a:rPr lang="fr-FR" sz="1500" dirty="0">
                <a:sym typeface="Wingdings" panose="05000000000000000000" pitchFamily="2" charset="2"/>
              </a:rPr>
              <a:t></a:t>
            </a:r>
            <a:r>
              <a:rPr lang="fr-FR" sz="1500" dirty="0"/>
              <a:t> </a:t>
            </a:r>
            <a:r>
              <a:rPr lang="fr-FR" sz="1500" b="1" dirty="0"/>
              <a:t>FS</a:t>
            </a:r>
            <a:r>
              <a:rPr lang="fr-FR" sz="1500" dirty="0"/>
              <a:t> (0.012).</a:t>
            </a:r>
          </a:p>
          <a:p>
            <a:pPr lvl="2"/>
            <a:r>
              <a:rPr lang="fr-FR" sz="1500" dirty="0"/>
              <a:t>Ce qui montre </a:t>
            </a:r>
            <a:r>
              <a:rPr lang="fr-FR" sz="1500" b="1" dirty="0"/>
              <a:t>l’accélération et la vitesse de pic gouvernent le rapport d’amplification AAR</a:t>
            </a:r>
          </a:p>
        </p:txBody>
      </p:sp>
    </p:spTree>
    <p:extLst>
      <p:ext uri="{BB962C8B-B14F-4D97-AF65-F5344CB8AC3E}">
        <p14:creationId xmlns:p14="http://schemas.microsoft.com/office/powerpoint/2010/main" val="1904415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27AD483-D84B-471C-AF0E-ECB6631A5D45}"/>
              </a:ext>
            </a:extLst>
          </p:cNvPr>
          <p:cNvSpPr>
            <a:spLocks noGrp="1"/>
          </p:cNvSpPr>
          <p:nvPr>
            <p:ph type="dt" sz="half" idx="10"/>
          </p:nvPr>
        </p:nvSpPr>
        <p:spPr>
          <a:xfrm>
            <a:off x="9626600" y="6343650"/>
            <a:ext cx="1143000"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8F3687A6-707C-4D95-ABEB-9700BFBCD529}"/>
              </a:ext>
            </a:extLst>
          </p:cNvPr>
          <p:cNvSpPr>
            <a:spLocks noGrp="1"/>
          </p:cNvSpPr>
          <p:nvPr>
            <p:ph type="ftr" sz="quarter" idx="11"/>
          </p:nvPr>
        </p:nvSpPr>
        <p:spPr/>
        <p:txBody>
          <a:bodyPr/>
          <a:lstStyle/>
          <a:p>
            <a:pPr marL="0" lvl="1"/>
            <a:r>
              <a:rPr lang="fr-FR" sz="1200" b="1" dirty="0">
                <a:solidFill>
                  <a:schemeClr val="tx1">
                    <a:tint val="75000"/>
                  </a:schemeClr>
                </a:solidFill>
              </a:rPr>
              <a:t>Conclusion et perspectives</a:t>
            </a:r>
          </a:p>
        </p:txBody>
      </p:sp>
      <p:sp>
        <p:nvSpPr>
          <p:cNvPr id="4" name="Espace réservé du numéro de diapositive 3">
            <a:extLst>
              <a:ext uri="{FF2B5EF4-FFF2-40B4-BE49-F238E27FC236}">
                <a16:creationId xmlns:a16="http://schemas.microsoft.com/office/drawing/2014/main" id="{6A8A33F8-8E3F-4E5F-81A2-41E1429F9ED8}"/>
              </a:ext>
            </a:extLst>
          </p:cNvPr>
          <p:cNvSpPr>
            <a:spLocks noGrp="1"/>
          </p:cNvSpPr>
          <p:nvPr>
            <p:ph type="sldNum" sz="quarter" idx="12"/>
          </p:nvPr>
        </p:nvSpPr>
        <p:spPr/>
        <p:txBody>
          <a:bodyPr/>
          <a:lstStyle/>
          <a:p>
            <a:fld id="{0CBC77A0-1F4E-42FF-9FFC-F45C3A64AF90}" type="slidenum">
              <a:rPr lang="fr-FR" smtClean="0"/>
              <a:t>31</a:t>
            </a:fld>
            <a:endParaRPr lang="fr-FR"/>
          </a:p>
        </p:txBody>
      </p:sp>
      <p:sp>
        <p:nvSpPr>
          <p:cNvPr id="5" name="Titre 12">
            <a:extLst>
              <a:ext uri="{FF2B5EF4-FFF2-40B4-BE49-F238E27FC236}">
                <a16:creationId xmlns:a16="http://schemas.microsoft.com/office/drawing/2014/main" id="{FA84A885-20CB-42FF-8D2A-BDAB2B785488}"/>
              </a:ext>
            </a:extLst>
          </p:cNvPr>
          <p:cNvSpPr txBox="1">
            <a:spLocks/>
          </p:cNvSpPr>
          <p:nvPr/>
        </p:nvSpPr>
        <p:spPr>
          <a:xfrm>
            <a:off x="524977" y="149225"/>
            <a:ext cx="10474357" cy="526636"/>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Conclusion</a:t>
            </a:r>
          </a:p>
        </p:txBody>
      </p:sp>
      <p:pic>
        <p:nvPicPr>
          <p:cNvPr id="7" name="Image 6">
            <a:extLst>
              <a:ext uri="{FF2B5EF4-FFF2-40B4-BE49-F238E27FC236}">
                <a16:creationId xmlns:a16="http://schemas.microsoft.com/office/drawing/2014/main" id="{8905A60D-58D8-4934-A96F-2D9316176FD4}"/>
              </a:ext>
            </a:extLst>
          </p:cNvPr>
          <p:cNvPicPr>
            <a:picLocks noChangeAspect="1"/>
          </p:cNvPicPr>
          <p:nvPr/>
        </p:nvPicPr>
        <p:blipFill>
          <a:blip r:embed="rId2"/>
          <a:stretch>
            <a:fillRect/>
          </a:stretch>
        </p:blipFill>
        <p:spPr>
          <a:xfrm>
            <a:off x="1730247" y="2454266"/>
            <a:ext cx="6341535" cy="3714328"/>
          </a:xfrm>
          <a:prstGeom prst="rect">
            <a:avLst/>
          </a:prstGeom>
        </p:spPr>
      </p:pic>
      <p:sp>
        <p:nvSpPr>
          <p:cNvPr id="8" name="Espace réservé du contenu 6">
            <a:extLst>
              <a:ext uri="{FF2B5EF4-FFF2-40B4-BE49-F238E27FC236}">
                <a16:creationId xmlns:a16="http://schemas.microsoft.com/office/drawing/2014/main" id="{1AB05302-2877-4504-8760-DF581B42CAC3}"/>
              </a:ext>
            </a:extLst>
          </p:cNvPr>
          <p:cNvSpPr txBox="1">
            <a:spLocks/>
          </p:cNvSpPr>
          <p:nvPr/>
        </p:nvSpPr>
        <p:spPr>
          <a:xfrm>
            <a:off x="406441" y="662647"/>
            <a:ext cx="11260582" cy="1115527"/>
          </a:xfrm>
          <a:prstGeom prst="rect">
            <a:avLst/>
          </a:prstGeom>
        </p:spPr>
        <p:txBody>
          <a:bodyPr vert="horz" lIns="0" tIns="45720" rIns="0" bIns="45720" rtlCol="0">
            <a:norm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fr-FR" sz="1600" b="1" dirty="0"/>
              <a:t>Dans cette étude on a visé à prédire 3 sorties qui décrivent l’interaction du système sol-fondation-structure (NED, NS et AAR) avec de 5 variables d’entrées (PGD, PGV, PGA, Ia et FS) et à identifier les variables les plus influentes pour guider l’interprétation physique sur une base de données filtrées de 7200 essaies</a:t>
            </a:r>
          </a:p>
          <a:p>
            <a:pPr marL="0" lvl="1" indent="0">
              <a:buNone/>
            </a:pPr>
            <a:endParaRPr lang="fr-FR" sz="1050" b="1" dirty="0">
              <a:solidFill>
                <a:srgbClr val="FF0000"/>
              </a:solidFill>
            </a:endParaRPr>
          </a:p>
          <a:p>
            <a:pPr marL="266700" lvl="2" indent="0">
              <a:lnSpc>
                <a:spcPct val="80000"/>
              </a:lnSpc>
              <a:spcBef>
                <a:spcPts val="500"/>
              </a:spcBef>
              <a:buSzPct val="90000"/>
              <a:buNone/>
            </a:pPr>
            <a:endParaRPr lang="fr-FR" sz="1400" dirty="0"/>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sz="1600" dirty="0"/>
          </a:p>
        </p:txBody>
      </p:sp>
      <p:sp>
        <p:nvSpPr>
          <p:cNvPr id="11" name="Espace réservé du contenu 1">
            <a:extLst>
              <a:ext uri="{FF2B5EF4-FFF2-40B4-BE49-F238E27FC236}">
                <a16:creationId xmlns:a16="http://schemas.microsoft.com/office/drawing/2014/main" id="{3B232421-4E0D-4826-8951-354CEFC7A074}"/>
              </a:ext>
            </a:extLst>
          </p:cNvPr>
          <p:cNvSpPr txBox="1">
            <a:spLocks/>
          </p:cNvSpPr>
          <p:nvPr/>
        </p:nvSpPr>
        <p:spPr>
          <a:xfrm>
            <a:off x="612926" y="1549733"/>
            <a:ext cx="4543274" cy="904533"/>
          </a:xfrm>
          <a:prstGeom prst="rect">
            <a:avLst/>
          </a:prstGeom>
        </p:spPr>
        <p:txBody>
          <a:bodyPr vert="horz" lIns="0" tIns="45720" rIns="0" bIns="45720" numCol="1" rtlCol="0">
            <a:no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endParaRPr lang="fr-FR" sz="1050" b="1" dirty="0">
              <a:solidFill>
                <a:srgbClr val="FF0000"/>
              </a:solidFill>
            </a:endParaRPr>
          </a:p>
          <a:p>
            <a:pPr lvl="1"/>
            <a:r>
              <a:rPr lang="fr-FR" sz="1700" b="1" dirty="0">
                <a:solidFill>
                  <a:srgbClr val="FF0000"/>
                </a:solidFill>
              </a:rPr>
              <a:t>Qui est le meilleur modèle ?</a:t>
            </a:r>
          </a:p>
          <a:p>
            <a:pPr marL="541338" lvl="2" indent="-274638">
              <a:lnSpc>
                <a:spcPct val="80000"/>
              </a:lnSpc>
              <a:spcBef>
                <a:spcPts val="500"/>
              </a:spcBef>
              <a:buSzPct val="90000"/>
              <a:buFont typeface="Arial" panose="020B0604020202020204" pitchFamily="34" charset="0"/>
              <a:buChar char="■"/>
            </a:pPr>
            <a:r>
              <a:rPr lang="fr-FR" sz="1400" dirty="0"/>
              <a:t>XGBoost suivit par Gradient Boost et  KNN</a:t>
            </a:r>
          </a:p>
          <a:p>
            <a:pPr marL="266700" lvl="2" indent="0">
              <a:lnSpc>
                <a:spcPct val="80000"/>
              </a:lnSpc>
              <a:spcBef>
                <a:spcPts val="500"/>
              </a:spcBef>
              <a:buSzPct val="90000"/>
              <a:buNone/>
            </a:pPr>
            <a:endParaRPr lang="fr-FR" sz="1400" dirty="0"/>
          </a:p>
          <a:p>
            <a:pPr marL="266700" lvl="2" indent="0">
              <a:lnSpc>
                <a:spcPct val="80000"/>
              </a:lnSpc>
              <a:spcBef>
                <a:spcPts val="500"/>
              </a:spcBef>
              <a:buSzPct val="90000"/>
              <a:buNone/>
            </a:pPr>
            <a:endParaRPr lang="fr-FR" sz="1400" dirty="0"/>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sz="1600" dirty="0"/>
          </a:p>
        </p:txBody>
      </p:sp>
      <p:sp>
        <p:nvSpPr>
          <p:cNvPr id="12" name="Espace réservé du contenu 1">
            <a:extLst>
              <a:ext uri="{FF2B5EF4-FFF2-40B4-BE49-F238E27FC236}">
                <a16:creationId xmlns:a16="http://schemas.microsoft.com/office/drawing/2014/main" id="{2C1F0C61-6C37-4239-B137-32EE717081CC}"/>
              </a:ext>
            </a:extLst>
          </p:cNvPr>
          <p:cNvSpPr txBox="1">
            <a:spLocks/>
          </p:cNvSpPr>
          <p:nvPr/>
        </p:nvSpPr>
        <p:spPr>
          <a:xfrm>
            <a:off x="5762155" y="1670035"/>
            <a:ext cx="5497872" cy="904533"/>
          </a:xfrm>
          <a:prstGeom prst="rect">
            <a:avLst/>
          </a:prstGeom>
        </p:spPr>
        <p:txBody>
          <a:bodyPr vert="horz" lIns="0" tIns="45720" rIns="0" bIns="45720" numCol="1" rtlCol="0">
            <a:no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Quelles sont les variables les plus importantes sur la performance du système ?</a:t>
            </a:r>
          </a:p>
          <a:p>
            <a:pPr marL="541338" lvl="2" indent="-274638">
              <a:lnSpc>
                <a:spcPct val="80000"/>
              </a:lnSpc>
              <a:spcBef>
                <a:spcPts val="500"/>
              </a:spcBef>
              <a:buSzPct val="90000"/>
              <a:buFont typeface="Arial" panose="020B0604020202020204" pitchFamily="34" charset="0"/>
              <a:buChar char="■"/>
            </a:pPr>
            <a:r>
              <a:rPr lang="fr-FR" sz="1400" dirty="0"/>
              <a:t>PGD </a:t>
            </a:r>
            <a:r>
              <a:rPr lang="fr-FR" sz="1400" dirty="0">
                <a:sym typeface="Wingdings" panose="05000000000000000000" pitchFamily="2" charset="2"/>
              </a:rPr>
              <a:t> PGA  FS  PGV  Ia</a:t>
            </a:r>
            <a:endParaRPr lang="fr-FR" sz="1400" dirty="0"/>
          </a:p>
          <a:p>
            <a:pPr marL="541338" lvl="2" indent="-274638">
              <a:lnSpc>
                <a:spcPct val="80000"/>
              </a:lnSpc>
              <a:spcBef>
                <a:spcPts val="500"/>
              </a:spcBef>
              <a:buSzPct val="90000"/>
              <a:buFont typeface="Arial" panose="020B0604020202020204" pitchFamily="34" charset="0"/>
              <a:buChar char="■"/>
            </a:pPr>
            <a:endParaRPr lang="fr-FR" sz="1400" dirty="0"/>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sz="1600" dirty="0"/>
          </a:p>
        </p:txBody>
      </p:sp>
    </p:spTree>
    <p:extLst>
      <p:ext uri="{BB962C8B-B14F-4D97-AF65-F5344CB8AC3E}">
        <p14:creationId xmlns:p14="http://schemas.microsoft.com/office/powerpoint/2010/main" val="3862456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27AD483-D84B-471C-AF0E-ECB6631A5D45}"/>
              </a:ext>
            </a:extLst>
          </p:cNvPr>
          <p:cNvSpPr>
            <a:spLocks noGrp="1"/>
          </p:cNvSpPr>
          <p:nvPr>
            <p:ph type="dt" sz="half" idx="10"/>
          </p:nvPr>
        </p:nvSpPr>
        <p:spPr>
          <a:xfrm>
            <a:off x="9626600" y="6343650"/>
            <a:ext cx="1133764"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8F3687A6-707C-4D95-ABEB-9700BFBCD529}"/>
              </a:ext>
            </a:extLst>
          </p:cNvPr>
          <p:cNvSpPr>
            <a:spLocks noGrp="1"/>
          </p:cNvSpPr>
          <p:nvPr>
            <p:ph type="ftr" sz="quarter" idx="11"/>
          </p:nvPr>
        </p:nvSpPr>
        <p:spPr/>
        <p:txBody>
          <a:bodyPr/>
          <a:lstStyle/>
          <a:p>
            <a:r>
              <a:rPr lang="fr-FR" b="1" dirty="0"/>
              <a:t>Conclusion et perspectives</a:t>
            </a:r>
          </a:p>
        </p:txBody>
      </p:sp>
      <p:sp>
        <p:nvSpPr>
          <p:cNvPr id="4" name="Espace réservé du numéro de diapositive 3">
            <a:extLst>
              <a:ext uri="{FF2B5EF4-FFF2-40B4-BE49-F238E27FC236}">
                <a16:creationId xmlns:a16="http://schemas.microsoft.com/office/drawing/2014/main" id="{6A8A33F8-8E3F-4E5F-81A2-41E1429F9ED8}"/>
              </a:ext>
            </a:extLst>
          </p:cNvPr>
          <p:cNvSpPr>
            <a:spLocks noGrp="1"/>
          </p:cNvSpPr>
          <p:nvPr>
            <p:ph type="sldNum" sz="quarter" idx="12"/>
          </p:nvPr>
        </p:nvSpPr>
        <p:spPr/>
        <p:txBody>
          <a:bodyPr/>
          <a:lstStyle/>
          <a:p>
            <a:fld id="{0CBC77A0-1F4E-42FF-9FFC-F45C3A64AF90}" type="slidenum">
              <a:rPr lang="fr-FR" smtClean="0"/>
              <a:t>32</a:t>
            </a:fld>
            <a:endParaRPr lang="fr-FR"/>
          </a:p>
        </p:txBody>
      </p:sp>
      <p:sp>
        <p:nvSpPr>
          <p:cNvPr id="5" name="Titre 12">
            <a:extLst>
              <a:ext uri="{FF2B5EF4-FFF2-40B4-BE49-F238E27FC236}">
                <a16:creationId xmlns:a16="http://schemas.microsoft.com/office/drawing/2014/main" id="{E11A6079-A749-4CBB-ADC3-E20317BEB88B}"/>
              </a:ext>
            </a:extLst>
          </p:cNvPr>
          <p:cNvSpPr txBox="1">
            <a:spLocks/>
          </p:cNvSpPr>
          <p:nvPr/>
        </p:nvSpPr>
        <p:spPr>
          <a:xfrm>
            <a:off x="524977" y="149225"/>
            <a:ext cx="10474357" cy="526636"/>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sz="2800" dirty="0"/>
              <a:t>Perspectives</a:t>
            </a:r>
          </a:p>
        </p:txBody>
      </p:sp>
      <p:sp>
        <p:nvSpPr>
          <p:cNvPr id="6" name="Espace réservé du contenu 1">
            <a:extLst>
              <a:ext uri="{FF2B5EF4-FFF2-40B4-BE49-F238E27FC236}">
                <a16:creationId xmlns:a16="http://schemas.microsoft.com/office/drawing/2014/main" id="{653D68F1-9A06-48BD-B371-FB48733CF6E0}"/>
              </a:ext>
            </a:extLst>
          </p:cNvPr>
          <p:cNvSpPr txBox="1">
            <a:spLocks/>
          </p:cNvSpPr>
          <p:nvPr/>
        </p:nvSpPr>
        <p:spPr>
          <a:xfrm>
            <a:off x="524977" y="890972"/>
            <a:ext cx="10540187" cy="4175703"/>
          </a:xfrm>
          <a:prstGeom prst="rect">
            <a:avLst/>
          </a:prstGeom>
        </p:spPr>
        <p:txBody>
          <a:bodyPr vert="horz" lIns="0" tIns="45720" rIns="0" bIns="45720" numCol="1" rtlCol="0">
            <a:noAutofit/>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endParaRPr lang="fr-FR" sz="1050" b="1" dirty="0">
              <a:solidFill>
                <a:srgbClr val="FF0000"/>
              </a:solidFill>
            </a:endParaRPr>
          </a:p>
          <a:p>
            <a:pPr lvl="1"/>
            <a:r>
              <a:rPr lang="fr-FR" sz="1700" b="1" dirty="0">
                <a:solidFill>
                  <a:srgbClr val="FF0000"/>
                </a:solidFill>
              </a:rPr>
              <a:t>Faut il tester autres modèles d’apprentissage?</a:t>
            </a:r>
          </a:p>
          <a:p>
            <a:pPr marL="541338" lvl="2" indent="-274638">
              <a:lnSpc>
                <a:spcPct val="80000"/>
              </a:lnSpc>
              <a:spcBef>
                <a:spcPts val="500"/>
              </a:spcBef>
              <a:buSzPct val="90000"/>
              <a:buFont typeface="Arial" panose="020B0604020202020204" pitchFamily="34" charset="0"/>
              <a:buChar char="■"/>
            </a:pPr>
            <a:r>
              <a:rPr lang="fr-FR" sz="1400" dirty="0"/>
              <a:t>L’étude a tester 3 modèles mais il existe des modèles aussi puissants comme </a:t>
            </a:r>
            <a:r>
              <a:rPr lang="fr-FR" sz="1400" b="1" dirty="0"/>
              <a:t>SVM</a:t>
            </a:r>
            <a:r>
              <a:rPr lang="fr-FR" sz="1400" dirty="0"/>
              <a:t> (Support vector machine) ou </a:t>
            </a:r>
            <a:r>
              <a:rPr lang="fr-FR" sz="1400" b="1" dirty="0"/>
              <a:t>ANN</a:t>
            </a:r>
            <a:r>
              <a:rPr lang="fr-FR" sz="1400" dirty="0"/>
              <a:t> (Artificial neural network)</a:t>
            </a:r>
          </a:p>
          <a:p>
            <a:pPr marL="266700" lvl="2" indent="0">
              <a:lnSpc>
                <a:spcPct val="80000"/>
              </a:lnSpc>
              <a:spcBef>
                <a:spcPts val="500"/>
              </a:spcBef>
              <a:buSzPct val="90000"/>
              <a:buNone/>
            </a:pPr>
            <a:endParaRPr lang="fr-FR" sz="1400" dirty="0"/>
          </a:p>
          <a:p>
            <a:pPr lvl="1"/>
            <a:r>
              <a:rPr lang="fr-FR" sz="1700" b="1" dirty="0">
                <a:solidFill>
                  <a:srgbClr val="FF0000"/>
                </a:solidFill>
              </a:rPr>
              <a:t>Faut il tester autres modélisation et structuration ?</a:t>
            </a:r>
          </a:p>
          <a:p>
            <a:pPr marL="541338" lvl="2" indent="-274638">
              <a:lnSpc>
                <a:spcPct val="80000"/>
              </a:lnSpc>
              <a:spcBef>
                <a:spcPts val="500"/>
              </a:spcBef>
              <a:buSzPct val="90000"/>
              <a:buFont typeface="Arial" panose="020B0604020202020204" pitchFamily="34" charset="0"/>
              <a:buChar char="■"/>
            </a:pPr>
            <a:r>
              <a:rPr lang="fr-FR" sz="1400" dirty="0"/>
              <a:t>L’étude a tester le </a:t>
            </a:r>
            <a:r>
              <a:rPr lang="fr-FR" sz="1400" b="1" dirty="0"/>
              <a:t>BNWF</a:t>
            </a:r>
            <a:r>
              <a:rPr lang="fr-FR" sz="1400" dirty="0"/>
              <a:t> mais il existe aussi le </a:t>
            </a:r>
            <a:r>
              <a:rPr lang="fr-FR" sz="1400" b="1" dirty="0"/>
              <a:t>FE</a:t>
            </a:r>
            <a:r>
              <a:rPr lang="fr-FR" sz="1400" dirty="0"/>
              <a:t> qui prend plus de temps mais peut être il va nous décrire la performance du système plus précisément </a:t>
            </a:r>
          </a:p>
          <a:p>
            <a:pPr marL="266700" lvl="2" indent="0">
              <a:lnSpc>
                <a:spcPct val="80000"/>
              </a:lnSpc>
              <a:spcBef>
                <a:spcPts val="500"/>
              </a:spcBef>
              <a:buSzPct val="90000"/>
              <a:buNone/>
            </a:pPr>
            <a:endParaRPr lang="fr-FR" sz="1000" dirty="0"/>
          </a:p>
          <a:p>
            <a:pPr marL="266700" lvl="2" indent="0">
              <a:lnSpc>
                <a:spcPct val="80000"/>
              </a:lnSpc>
              <a:spcBef>
                <a:spcPts val="500"/>
              </a:spcBef>
              <a:buSzPct val="90000"/>
              <a:buNone/>
            </a:pPr>
            <a:endParaRPr lang="fr-FR" sz="1400" dirty="0"/>
          </a:p>
          <a:p>
            <a:pPr lvl="1"/>
            <a:r>
              <a:rPr lang="fr-FR" sz="1700" b="1" dirty="0">
                <a:solidFill>
                  <a:srgbClr val="FF0000"/>
                </a:solidFill>
              </a:rPr>
              <a:t>Faut il valider les réponses obtenues dans un labo ?</a:t>
            </a:r>
          </a:p>
          <a:p>
            <a:pPr marL="541338" lvl="2" indent="-274638">
              <a:lnSpc>
                <a:spcPct val="80000"/>
              </a:lnSpc>
              <a:spcBef>
                <a:spcPts val="500"/>
              </a:spcBef>
              <a:buSzPct val="90000"/>
              <a:buFont typeface="Arial" panose="020B0604020202020204" pitchFamily="34" charset="0"/>
              <a:buChar char="■"/>
            </a:pPr>
            <a:r>
              <a:rPr lang="fr-FR" sz="1400" b="1" dirty="0"/>
              <a:t>La Base de données </a:t>
            </a:r>
            <a:r>
              <a:rPr lang="fr-FR" sz="1400" dirty="0"/>
              <a:t>utilisée est numérique mais on peut </a:t>
            </a:r>
            <a:r>
              <a:rPr lang="fr-FR" sz="1400" b="1" dirty="0"/>
              <a:t>essayer la rendre expérimentaux </a:t>
            </a:r>
            <a:r>
              <a:rPr lang="fr-FR" sz="1400" dirty="0"/>
              <a:t>pour valider les réponses obtenues</a:t>
            </a:r>
          </a:p>
          <a:p>
            <a:pPr marL="266700" lvl="2" indent="0">
              <a:lnSpc>
                <a:spcPct val="80000"/>
              </a:lnSpc>
              <a:spcBef>
                <a:spcPts val="500"/>
              </a:spcBef>
              <a:buSzPct val="90000"/>
              <a:buNone/>
            </a:pPr>
            <a:endParaRPr lang="fr-FR" sz="1400" dirty="0"/>
          </a:p>
          <a:p>
            <a:pPr lvl="1"/>
            <a:r>
              <a:rPr lang="fr-FR" sz="1700" b="1" dirty="0">
                <a:solidFill>
                  <a:srgbClr val="FF0000"/>
                </a:solidFill>
              </a:rPr>
              <a:t>Faut il élargir la taille de la base de données ?</a:t>
            </a:r>
          </a:p>
          <a:p>
            <a:pPr marL="541338" lvl="2" indent="-274638">
              <a:lnSpc>
                <a:spcPct val="80000"/>
              </a:lnSpc>
              <a:spcBef>
                <a:spcPts val="500"/>
              </a:spcBef>
              <a:buSzPct val="90000"/>
              <a:buFont typeface="Arial" panose="020B0604020202020204" pitchFamily="34" charset="0"/>
              <a:buChar char="■"/>
            </a:pPr>
            <a:r>
              <a:rPr lang="fr-FR" sz="1400" dirty="0"/>
              <a:t>Plus la taille de la base est grande </a:t>
            </a:r>
            <a:r>
              <a:rPr lang="fr-FR" sz="1400" b="1" dirty="0"/>
              <a:t>plus le modèle s’entraine mieux </a:t>
            </a:r>
            <a:r>
              <a:rPr lang="fr-FR" sz="1400" dirty="0"/>
              <a:t>et nous donne des prédictions plus précises </a:t>
            </a:r>
          </a:p>
          <a:p>
            <a:pPr marL="266700" lvl="2" indent="0">
              <a:lnSpc>
                <a:spcPct val="80000"/>
              </a:lnSpc>
              <a:spcBef>
                <a:spcPts val="500"/>
              </a:spcBef>
              <a:buSzPct val="90000"/>
              <a:buNone/>
            </a:pPr>
            <a:endParaRPr lang="fr-FR" sz="1400" dirty="0"/>
          </a:p>
          <a:p>
            <a:pPr marL="266700" lvl="2" indent="0">
              <a:lnSpc>
                <a:spcPct val="80000"/>
              </a:lnSpc>
              <a:spcBef>
                <a:spcPts val="500"/>
              </a:spcBef>
              <a:buSzPct val="90000"/>
              <a:buNone/>
            </a:pPr>
            <a:endParaRPr lang="fr-FR" sz="1400" dirty="0"/>
          </a:p>
          <a:p>
            <a:pPr marL="266700" lvl="2" indent="0">
              <a:lnSpc>
                <a:spcPct val="80000"/>
              </a:lnSpc>
              <a:spcBef>
                <a:spcPts val="500"/>
              </a:spcBef>
              <a:buSzPct val="90000"/>
              <a:buNone/>
            </a:pPr>
            <a:endParaRPr lang="fr-FR" sz="1400" dirty="0"/>
          </a:p>
          <a:p>
            <a:pPr marL="266700" lvl="2" indent="0">
              <a:lnSpc>
                <a:spcPct val="80000"/>
              </a:lnSpc>
              <a:spcBef>
                <a:spcPts val="500"/>
              </a:spcBef>
              <a:buSzPct val="90000"/>
              <a:buNone/>
            </a:pPr>
            <a:endParaRPr lang="fr-FR" sz="1600" dirty="0"/>
          </a:p>
          <a:p>
            <a:pPr marL="266700" lvl="2" indent="0">
              <a:lnSpc>
                <a:spcPct val="80000"/>
              </a:lnSpc>
              <a:spcBef>
                <a:spcPts val="500"/>
              </a:spcBef>
              <a:buSzPct val="90000"/>
              <a:buNone/>
            </a:pPr>
            <a:endParaRPr lang="fr-FR" sz="1600" dirty="0"/>
          </a:p>
        </p:txBody>
      </p:sp>
    </p:spTree>
    <p:extLst>
      <p:ext uri="{BB962C8B-B14F-4D97-AF65-F5344CB8AC3E}">
        <p14:creationId xmlns:p14="http://schemas.microsoft.com/office/powerpoint/2010/main" val="3828201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E7C6220-27BF-EE46-598B-6D39D773A69B}"/>
              </a:ext>
            </a:extLst>
          </p:cNvPr>
          <p:cNvSpPr>
            <a:spLocks noGrp="1"/>
          </p:cNvSpPr>
          <p:nvPr>
            <p:ph type="title"/>
          </p:nvPr>
        </p:nvSpPr>
        <p:spPr/>
        <p:txBody>
          <a:bodyPr/>
          <a:lstStyle/>
          <a:p>
            <a:r>
              <a:rPr lang="fr-FR" dirty="0"/>
              <a:t>Merci</a:t>
            </a:r>
          </a:p>
        </p:txBody>
      </p:sp>
      <p:sp>
        <p:nvSpPr>
          <p:cNvPr id="10" name="Espace réservé du texte 9">
            <a:extLst>
              <a:ext uri="{FF2B5EF4-FFF2-40B4-BE49-F238E27FC236}">
                <a16:creationId xmlns:a16="http://schemas.microsoft.com/office/drawing/2014/main" id="{5C06C1AD-C206-9068-1666-0461833958EF}"/>
              </a:ext>
            </a:extLst>
          </p:cNvPr>
          <p:cNvSpPr>
            <a:spLocks noGrp="1"/>
          </p:cNvSpPr>
          <p:nvPr>
            <p:ph type="body" sz="quarter" idx="16"/>
          </p:nvPr>
        </p:nvSpPr>
        <p:spPr>
          <a:xfrm>
            <a:off x="8458201" y="4508500"/>
            <a:ext cx="2568388" cy="1686112"/>
          </a:xfrm>
        </p:spPr>
        <p:txBody>
          <a:bodyPr>
            <a:normAutofit/>
          </a:bodyPr>
          <a:lstStyle/>
          <a:p>
            <a:r>
              <a:rPr lang="fr-FR" b="1" dirty="0"/>
              <a:t>CEA SACLAY</a:t>
            </a:r>
          </a:p>
          <a:p>
            <a:r>
              <a:rPr lang="fr-FR" dirty="0"/>
              <a:t>91191 Gif-sur-Yvette Cedex</a:t>
            </a:r>
          </a:p>
          <a:p>
            <a:r>
              <a:rPr lang="fr-FR" dirty="0"/>
              <a:t>France</a:t>
            </a:r>
          </a:p>
          <a:p>
            <a:r>
              <a:rPr lang="fr-FR" dirty="0"/>
              <a:t>Elio.BOUSERHAL@cea.fr</a:t>
            </a:r>
          </a:p>
          <a:p>
            <a:r>
              <a:rPr lang="fr-FR" dirty="0"/>
              <a:t> + 33 7 73 13 26 52</a:t>
            </a:r>
          </a:p>
          <a:p>
            <a:endParaRPr lang="fr-FR" dirty="0"/>
          </a:p>
          <a:p>
            <a:endParaRPr lang="fr-FR" dirty="0"/>
          </a:p>
          <a:p>
            <a:endParaRPr lang="fr-FR" dirty="0"/>
          </a:p>
          <a:p>
            <a:endParaRPr lang="fr-FR" dirty="0"/>
          </a:p>
          <a:p>
            <a:endParaRPr lang="fr-FR" dirty="0"/>
          </a:p>
        </p:txBody>
      </p:sp>
      <p:pic>
        <p:nvPicPr>
          <p:cNvPr id="5122" name="Picture 2" descr="Merci">
            <a:extLst>
              <a:ext uri="{FF2B5EF4-FFF2-40B4-BE49-F238E27FC236}">
                <a16:creationId xmlns:a16="http://schemas.microsoft.com/office/drawing/2014/main" id="{55DF9A35-1C3D-49A3-893D-1F9BF2E93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389" y="2486025"/>
            <a:ext cx="274320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124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E0687C-BF33-B602-1691-6C6F37D147E2}"/>
              </a:ext>
            </a:extLst>
          </p:cNvPr>
          <p:cNvSpPr>
            <a:spLocks noGrp="1"/>
          </p:cNvSpPr>
          <p:nvPr>
            <p:ph type="title"/>
          </p:nvPr>
        </p:nvSpPr>
        <p:spPr/>
        <p:txBody>
          <a:bodyPr/>
          <a:lstStyle/>
          <a:p>
            <a:pPr algn="ctr"/>
            <a:r>
              <a:rPr lang="da-DK" sz="5400" dirty="0">
                <a:latin typeface="+mj-lt"/>
              </a:rPr>
              <a:t>Annexe</a:t>
            </a:r>
          </a:p>
        </p:txBody>
      </p:sp>
      <p:sp>
        <p:nvSpPr>
          <p:cNvPr id="9" name="Espace réservé du numéro de diapositive 8">
            <a:extLst>
              <a:ext uri="{FF2B5EF4-FFF2-40B4-BE49-F238E27FC236}">
                <a16:creationId xmlns:a16="http://schemas.microsoft.com/office/drawing/2014/main" id="{32950163-E66D-E16B-1EB7-E9667B65C5A4}"/>
              </a:ext>
            </a:extLst>
          </p:cNvPr>
          <p:cNvSpPr>
            <a:spLocks noGrp="1"/>
          </p:cNvSpPr>
          <p:nvPr>
            <p:ph type="sldNum" sz="quarter" idx="12"/>
          </p:nvPr>
        </p:nvSpPr>
        <p:spPr/>
        <p:txBody>
          <a:bodyPr/>
          <a:lstStyle/>
          <a:p>
            <a:fld id="{0CBC77A0-1F4E-42FF-9FFC-F45C3A64AF90}" type="slidenum">
              <a:rPr lang="fr-FR" smtClean="0"/>
              <a:pPr/>
              <a:t>34</a:t>
            </a:fld>
            <a:endParaRPr lang="fr-FR"/>
          </a:p>
        </p:txBody>
      </p:sp>
      <p:sp>
        <p:nvSpPr>
          <p:cNvPr id="4" name="Espace réservé du texte 3">
            <a:extLst>
              <a:ext uri="{FF2B5EF4-FFF2-40B4-BE49-F238E27FC236}">
                <a16:creationId xmlns:a16="http://schemas.microsoft.com/office/drawing/2014/main" id="{D4EE5A4D-1D11-87BD-2E3E-34DC2776D3F6}"/>
              </a:ext>
            </a:extLst>
          </p:cNvPr>
          <p:cNvSpPr>
            <a:spLocks noGrp="1"/>
          </p:cNvSpPr>
          <p:nvPr>
            <p:ph type="body" idx="13"/>
          </p:nvPr>
        </p:nvSpPr>
        <p:spPr/>
        <p:txBody>
          <a:bodyPr/>
          <a:lstStyle/>
          <a:p>
            <a:r>
              <a:rPr lang="fr-FR" dirty="0"/>
              <a:t>9</a:t>
            </a:r>
          </a:p>
        </p:txBody>
      </p:sp>
    </p:spTree>
    <p:extLst>
      <p:ext uri="{BB962C8B-B14F-4D97-AF65-F5344CB8AC3E}">
        <p14:creationId xmlns:p14="http://schemas.microsoft.com/office/powerpoint/2010/main" val="3300722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29FEB37-417E-497C-B312-727AEBDD0EEC}"/>
              </a:ext>
            </a:extLst>
          </p:cNvPr>
          <p:cNvSpPr>
            <a:spLocks noGrp="1"/>
          </p:cNvSpPr>
          <p:nvPr>
            <p:ph type="dt" sz="half" idx="10"/>
          </p:nvPr>
        </p:nvSpPr>
        <p:spPr>
          <a:xfrm>
            <a:off x="9626599" y="6343650"/>
            <a:ext cx="1211729" cy="365125"/>
          </a:xfrm>
        </p:spPr>
        <p:txBody>
          <a:bodyPr/>
          <a:lstStyle/>
          <a:p>
            <a:r>
              <a:rPr lang="fr-FR" dirty="0"/>
              <a:t>25/09/2025</a:t>
            </a:r>
          </a:p>
        </p:txBody>
      </p:sp>
      <p:sp>
        <p:nvSpPr>
          <p:cNvPr id="3" name="Espace réservé du pied de page 2">
            <a:extLst>
              <a:ext uri="{FF2B5EF4-FFF2-40B4-BE49-F238E27FC236}">
                <a16:creationId xmlns:a16="http://schemas.microsoft.com/office/drawing/2014/main" id="{47455E36-49A9-4D24-9F18-DC7D5C0F44E5}"/>
              </a:ext>
            </a:extLst>
          </p:cNvPr>
          <p:cNvSpPr>
            <a:spLocks noGrp="1"/>
          </p:cNvSpPr>
          <p:nvPr>
            <p:ph type="ftr" sz="quarter" idx="11"/>
          </p:nvPr>
        </p:nvSpPr>
        <p:spPr/>
        <p:txBody>
          <a:bodyPr/>
          <a:lstStyle/>
          <a:p>
            <a:r>
              <a:rPr lang="da-DK" sz="1200" dirty="0">
                <a:latin typeface="Arial Black" panose="020B0A04020102020204" pitchFamily="34" charset="0"/>
              </a:rPr>
              <a:t>Application des modèles d’Apprentissage Automatique</a:t>
            </a:r>
          </a:p>
        </p:txBody>
      </p:sp>
      <p:sp>
        <p:nvSpPr>
          <p:cNvPr id="4" name="Espace réservé du numéro de diapositive 3">
            <a:extLst>
              <a:ext uri="{FF2B5EF4-FFF2-40B4-BE49-F238E27FC236}">
                <a16:creationId xmlns:a16="http://schemas.microsoft.com/office/drawing/2014/main" id="{8064D55C-9B7F-447A-A00B-B88304321B99}"/>
              </a:ext>
            </a:extLst>
          </p:cNvPr>
          <p:cNvSpPr>
            <a:spLocks noGrp="1"/>
          </p:cNvSpPr>
          <p:nvPr>
            <p:ph type="sldNum" sz="quarter" idx="12"/>
          </p:nvPr>
        </p:nvSpPr>
        <p:spPr/>
        <p:txBody>
          <a:bodyPr/>
          <a:lstStyle/>
          <a:p>
            <a:fld id="{0CBC77A0-1F4E-42FF-9FFC-F45C3A64AF90}" type="slidenum">
              <a:rPr lang="fr-FR" smtClean="0"/>
              <a:pPr/>
              <a:t>35</a:t>
            </a:fld>
            <a:endParaRPr lang="fr-FR"/>
          </a:p>
        </p:txBody>
      </p:sp>
      <p:sp>
        <p:nvSpPr>
          <p:cNvPr id="8" name="Titre 7">
            <a:extLst>
              <a:ext uri="{FF2B5EF4-FFF2-40B4-BE49-F238E27FC236}">
                <a16:creationId xmlns:a16="http://schemas.microsoft.com/office/drawing/2014/main" id="{A8996998-E0AF-4062-969C-31AC8FD34961}"/>
              </a:ext>
            </a:extLst>
          </p:cNvPr>
          <p:cNvSpPr>
            <a:spLocks noGrp="1"/>
          </p:cNvSpPr>
          <p:nvPr>
            <p:ph type="title"/>
          </p:nvPr>
        </p:nvSpPr>
        <p:spPr/>
        <p:txBody>
          <a:bodyPr/>
          <a:lstStyle/>
          <a:p>
            <a:pPr algn="ctr"/>
            <a:r>
              <a:rPr lang="fr-FR" dirty="0"/>
              <a:t>Apprentissage automatique </a:t>
            </a:r>
          </a:p>
        </p:txBody>
      </p:sp>
      <p:graphicFrame>
        <p:nvGraphicFramePr>
          <p:cNvPr id="10" name="Tableau 9">
            <a:extLst>
              <a:ext uri="{FF2B5EF4-FFF2-40B4-BE49-F238E27FC236}">
                <a16:creationId xmlns:a16="http://schemas.microsoft.com/office/drawing/2014/main" id="{92B17A2D-C102-4EC9-BF71-0899A2BB0634}"/>
              </a:ext>
            </a:extLst>
          </p:cNvPr>
          <p:cNvGraphicFramePr>
            <a:graphicFrameLocks noGrp="1"/>
          </p:cNvGraphicFramePr>
          <p:nvPr>
            <p:extLst>
              <p:ext uri="{D42A27DB-BD31-4B8C-83A1-F6EECF244321}">
                <p14:modId xmlns:p14="http://schemas.microsoft.com/office/powerpoint/2010/main" val="865622733"/>
              </p:ext>
            </p:extLst>
          </p:nvPr>
        </p:nvGraphicFramePr>
        <p:xfrm>
          <a:off x="8527264" y="3602788"/>
          <a:ext cx="3286387" cy="1271503"/>
        </p:xfrm>
        <a:graphic>
          <a:graphicData uri="http://schemas.openxmlformats.org/drawingml/2006/table">
            <a:tbl>
              <a:tblPr/>
              <a:tblGrid>
                <a:gridCol w="1513708">
                  <a:extLst>
                    <a:ext uri="{9D8B030D-6E8A-4147-A177-3AD203B41FA5}">
                      <a16:colId xmlns:a16="http://schemas.microsoft.com/office/drawing/2014/main" val="4126093648"/>
                    </a:ext>
                  </a:extLst>
                </a:gridCol>
                <a:gridCol w="864455">
                  <a:extLst>
                    <a:ext uri="{9D8B030D-6E8A-4147-A177-3AD203B41FA5}">
                      <a16:colId xmlns:a16="http://schemas.microsoft.com/office/drawing/2014/main" val="1760921502"/>
                    </a:ext>
                  </a:extLst>
                </a:gridCol>
                <a:gridCol w="908224">
                  <a:extLst>
                    <a:ext uri="{9D8B030D-6E8A-4147-A177-3AD203B41FA5}">
                      <a16:colId xmlns:a16="http://schemas.microsoft.com/office/drawing/2014/main" val="1735688831"/>
                    </a:ext>
                  </a:extLst>
                </a:gridCol>
              </a:tblGrid>
              <a:tr h="252199">
                <a:tc>
                  <a:txBody>
                    <a:bodyPr/>
                    <a:lstStyle/>
                    <a:p>
                      <a:pPr algn="ctr" fontAlgn="ctr"/>
                      <a:r>
                        <a:rPr lang="fr-FR" sz="1200" b="0" i="0" u="none" strike="noStrike">
                          <a:solidFill>
                            <a:schemeClr val="tx1"/>
                          </a:solidFill>
                          <a:effectLst/>
                          <a:latin typeface="Times New Roman" panose="02020603050405020304" pitchFamily="18" charset="0"/>
                          <a:cs typeface="Times New Roman" panose="02020603050405020304" pitchFamily="18" charset="0"/>
                        </a:rPr>
                        <a:t> </a:t>
                      </a:r>
                    </a:p>
                  </a:txBody>
                  <a:tcPr marL="7620" marR="7620" marT="762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fr-FR" sz="1200" b="0" i="0" u="none" strike="noStrike" dirty="0">
                          <a:solidFill>
                            <a:schemeClr val="tx1"/>
                          </a:solidFill>
                          <a:effectLst/>
                          <a:latin typeface="Times New Roman" panose="02020603050405020304" pitchFamily="18" charset="0"/>
                          <a:cs typeface="Times New Roman" panose="02020603050405020304" pitchFamily="18" charset="0"/>
                        </a:rPr>
                        <a:t>MAPE</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extLst>
                  <a:ext uri="{0D108BD9-81ED-4DB2-BD59-A6C34878D82A}">
                    <a16:rowId xmlns:a16="http://schemas.microsoft.com/office/drawing/2014/main" val="2544901107"/>
                  </a:ext>
                </a:extLst>
              </a:tr>
              <a:tr h="252199">
                <a:tc>
                  <a:txBody>
                    <a:bodyPr/>
                    <a:lstStyle/>
                    <a:p>
                      <a:pPr algn="ctr" fontAlgn="ctr"/>
                      <a:r>
                        <a:rPr lang="fr-FR" sz="1200" b="0" i="0" u="none" strike="noStrike" dirty="0">
                          <a:solidFill>
                            <a:schemeClr val="tx1"/>
                          </a:solidFill>
                          <a:effectLst/>
                          <a:latin typeface="Times New Roman" panose="02020603050405020304" pitchFamily="18" charset="0"/>
                          <a:cs typeface="Times New Roman" panose="02020603050405020304" pitchFamily="18" charset="0"/>
                        </a:rPr>
                        <a:t>Paramètre évalué</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1" i="0" u="none" strike="noStrike" dirty="0">
                          <a:solidFill>
                            <a:schemeClr val="tx1"/>
                          </a:solidFill>
                          <a:effectLst/>
                          <a:latin typeface="Times New Roman" panose="02020603050405020304" pitchFamily="18" charset="0"/>
                          <a:cs typeface="Times New Roman" panose="02020603050405020304" pitchFamily="18" charset="0"/>
                        </a:rPr>
                        <a:t>MLR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1" i="0" u="none" strike="noStrike">
                          <a:solidFill>
                            <a:schemeClr val="tx1"/>
                          </a:solidFill>
                          <a:effectLst/>
                          <a:latin typeface="Times New Roman" panose="02020603050405020304" pitchFamily="18" charset="0"/>
                          <a:cs typeface="Times New Roman" panose="02020603050405020304" pitchFamily="18" charset="0"/>
                        </a:rPr>
                        <a:t>k-NN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2373274"/>
                  </a:ext>
                </a:extLst>
              </a:tr>
              <a:tr h="252199">
                <a:tc>
                  <a:txBody>
                    <a:bodyPr/>
                    <a:lstStyle/>
                    <a:p>
                      <a:pPr algn="ctr" fontAlgn="ctr"/>
                      <a:r>
                        <a:rPr lang="fr-FR" sz="1200" b="0" i="0" u="none" strike="noStrike" dirty="0">
                          <a:solidFill>
                            <a:schemeClr val="tx1"/>
                          </a:solidFill>
                          <a:effectLst/>
                          <a:latin typeface="Times New Roman" panose="02020603050405020304" pitchFamily="18" charset="0"/>
                          <a:cs typeface="Times New Roman" panose="02020603050405020304" pitchFamily="18" charset="0"/>
                        </a:rPr>
                        <a:t>NED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chemeClr val="tx1"/>
                          </a:solidFill>
                          <a:effectLst/>
                          <a:latin typeface="Times New Roman" panose="02020603050405020304" pitchFamily="18" charset="0"/>
                          <a:cs typeface="Times New Roman" panose="02020603050405020304" pitchFamily="18" charset="0"/>
                        </a:rPr>
                        <a:t>0.76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chemeClr val="tx1"/>
                          </a:solidFill>
                          <a:effectLst/>
                          <a:latin typeface="Times New Roman" panose="02020603050405020304" pitchFamily="18" charset="0"/>
                          <a:cs typeface="Times New Roman" panose="02020603050405020304" pitchFamily="18" charset="0"/>
                        </a:rPr>
                        <a:t>0.42</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042786"/>
                  </a:ext>
                </a:extLst>
              </a:tr>
              <a:tr h="252199">
                <a:tc>
                  <a:txBody>
                    <a:bodyPr/>
                    <a:lstStyle/>
                    <a:p>
                      <a:pPr algn="ctr" fontAlgn="ctr"/>
                      <a:r>
                        <a:rPr lang="fr-FR" sz="1200" b="0" i="0" u="none" strike="noStrike">
                          <a:solidFill>
                            <a:schemeClr val="tx1"/>
                          </a:solidFill>
                          <a:effectLst/>
                          <a:latin typeface="Times New Roman" panose="02020603050405020304" pitchFamily="18" charset="0"/>
                          <a:cs typeface="Times New Roman" panose="02020603050405020304" pitchFamily="18" charset="0"/>
                        </a:rPr>
                        <a:t>NS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chemeClr val="tx1"/>
                          </a:solidFill>
                          <a:effectLst/>
                          <a:latin typeface="Times New Roman" panose="02020603050405020304" pitchFamily="18" charset="0"/>
                          <a:cs typeface="Times New Roman" panose="02020603050405020304" pitchFamily="18" charset="0"/>
                        </a:rPr>
                        <a:t>4.05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chemeClr val="tx1"/>
                          </a:solidFill>
                          <a:effectLst/>
                          <a:latin typeface="Times New Roman" panose="02020603050405020304" pitchFamily="18" charset="0"/>
                          <a:cs typeface="Times New Roman" panose="02020603050405020304" pitchFamily="18" charset="0"/>
                        </a:rPr>
                        <a:t>0.97</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7597812"/>
                  </a:ext>
                </a:extLst>
              </a:tr>
              <a:tr h="262707">
                <a:tc>
                  <a:txBody>
                    <a:bodyPr/>
                    <a:lstStyle/>
                    <a:p>
                      <a:pPr algn="ctr" fontAlgn="ctr"/>
                      <a:r>
                        <a:rPr lang="fr-FR" sz="1200" b="0" i="0" u="none" strike="noStrike">
                          <a:solidFill>
                            <a:schemeClr val="tx1"/>
                          </a:solidFill>
                          <a:effectLst/>
                          <a:latin typeface="Times New Roman" panose="02020603050405020304" pitchFamily="18" charset="0"/>
                          <a:cs typeface="Times New Roman" panose="02020603050405020304" pitchFamily="18" charset="0"/>
                        </a:rPr>
                        <a:t>AAR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chemeClr val="tx1"/>
                          </a:solidFill>
                          <a:effectLst/>
                          <a:latin typeface="Times New Roman" panose="02020603050405020304" pitchFamily="18" charset="0"/>
                          <a:cs typeface="Times New Roman" panose="02020603050405020304" pitchFamily="18" charset="0"/>
                        </a:rPr>
                        <a:t>0.26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chemeClr val="tx1"/>
                          </a:solidFill>
                          <a:effectLst/>
                          <a:latin typeface="Times New Roman" panose="02020603050405020304" pitchFamily="18" charset="0"/>
                          <a:cs typeface="Times New Roman" panose="02020603050405020304" pitchFamily="18" charset="0"/>
                        </a:rPr>
                        <a:t>0.15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9119812"/>
                  </a:ext>
                </a:extLst>
              </a:tr>
            </a:tbl>
          </a:graphicData>
        </a:graphic>
      </p:graphicFrame>
      <p:sp>
        <p:nvSpPr>
          <p:cNvPr id="12" name="ZoneTexte 11">
            <a:extLst>
              <a:ext uri="{FF2B5EF4-FFF2-40B4-BE49-F238E27FC236}">
                <a16:creationId xmlns:a16="http://schemas.microsoft.com/office/drawing/2014/main" id="{A3D66550-D4B3-4552-964C-DC47A3F098DE}"/>
              </a:ext>
            </a:extLst>
          </p:cNvPr>
          <p:cNvSpPr txBox="1"/>
          <p:nvPr/>
        </p:nvSpPr>
        <p:spPr>
          <a:xfrm>
            <a:off x="9919554" y="4915816"/>
            <a:ext cx="1685364" cy="276999"/>
          </a:xfrm>
          <a:prstGeom prst="rect">
            <a:avLst/>
          </a:prstGeom>
          <a:noFill/>
        </p:spPr>
        <p:txBody>
          <a:bodyPr wrap="square">
            <a:spAutoFit/>
          </a:bodyPr>
          <a:lstStyle/>
          <a:p>
            <a:r>
              <a:rPr lang="fr-FR" sz="1200" i="1" dirty="0">
                <a:solidFill>
                  <a:schemeClr val="accent5"/>
                </a:solidFill>
                <a:latin typeface="Arial" panose="020B0604020202020204" pitchFamily="34" charset="0"/>
                <a:cs typeface="Arial" panose="020B0604020202020204" pitchFamily="34" charset="0"/>
              </a:rPr>
              <a:t>Gajan et al. (2020)</a:t>
            </a:r>
          </a:p>
        </p:txBody>
      </p:sp>
      <p:sp>
        <p:nvSpPr>
          <p:cNvPr id="14" name="Rectangle 13">
            <a:extLst>
              <a:ext uri="{FF2B5EF4-FFF2-40B4-BE49-F238E27FC236}">
                <a16:creationId xmlns:a16="http://schemas.microsoft.com/office/drawing/2014/main" id="{C21C9C12-20E2-47AF-9E31-5E19E9810739}"/>
              </a:ext>
            </a:extLst>
          </p:cNvPr>
          <p:cNvSpPr/>
          <p:nvPr/>
        </p:nvSpPr>
        <p:spPr>
          <a:xfrm>
            <a:off x="351453" y="3429000"/>
            <a:ext cx="7994687" cy="2240998"/>
          </a:xfrm>
          <a:prstGeom prst="rect">
            <a:avLst/>
          </a:prstGeom>
        </p:spPr>
        <p:txBody>
          <a:bodyPr wrap="square">
            <a:spAutoFit/>
          </a:bodyPr>
          <a:lstStyle/>
          <a:p>
            <a:pPr marL="266700" lvl="1" indent="-266700">
              <a:lnSpc>
                <a:spcPct val="90000"/>
              </a:lnSpc>
              <a:buClr>
                <a:schemeClr val="tx2"/>
              </a:buClr>
              <a:buSzPct val="90000"/>
              <a:buFont typeface="Arial" panose="020B0604020202020204" pitchFamily="34" charset="0"/>
              <a:buChar char="■"/>
            </a:pPr>
            <a:r>
              <a:rPr lang="fr-FR" sz="1400" b="1" dirty="0"/>
              <a:t>D’après l’article de Gajan, </a:t>
            </a:r>
            <a:r>
              <a:rPr lang="fr-FR" sz="1400" dirty="0"/>
              <a:t>La prédiction de la performance en utilisant les deux modèles </a:t>
            </a:r>
            <a:r>
              <a:rPr lang="fr-FR" sz="1400" b="1" dirty="0"/>
              <a:t>MLR</a:t>
            </a:r>
            <a:r>
              <a:rPr lang="fr-FR" sz="1400" dirty="0"/>
              <a:t> et </a:t>
            </a:r>
            <a:r>
              <a:rPr lang="fr-FR" sz="1400" b="1" dirty="0"/>
              <a:t>KNN</a:t>
            </a:r>
            <a:r>
              <a:rPr lang="fr-FR" sz="1400" dirty="0"/>
              <a:t> a montrer:</a:t>
            </a:r>
          </a:p>
          <a:p>
            <a:pPr marL="1074738" lvl="4" indent="-266700">
              <a:lnSpc>
                <a:spcPct val="90000"/>
              </a:lnSpc>
              <a:buSzPct val="90000"/>
              <a:buFont typeface="Arial" panose="020B0604020202020204" pitchFamily="34" charset="0"/>
              <a:buChar char="■"/>
            </a:pPr>
            <a:r>
              <a:rPr lang="fr-FR" sz="1400" dirty="0"/>
              <a:t>le modèle </a:t>
            </a:r>
            <a:r>
              <a:rPr lang="fr-FR" sz="1400" b="1" dirty="0"/>
              <a:t>KNN est plus efficace que MLR </a:t>
            </a:r>
            <a:r>
              <a:rPr lang="fr-FR" sz="1400" dirty="0"/>
              <a:t>pour prédire les variables cibles NED, NS et AAR (MAPE =</a:t>
            </a:r>
            <a:r>
              <a:rPr lang="fr-FR" sz="1400" dirty="0" err="1"/>
              <a:t>Mean</a:t>
            </a:r>
            <a:r>
              <a:rPr lang="fr-FR" sz="1400" dirty="0"/>
              <a:t> </a:t>
            </a:r>
            <a:r>
              <a:rPr lang="fr-FR" sz="1400" dirty="0" err="1"/>
              <a:t>Absolute</a:t>
            </a:r>
            <a:r>
              <a:rPr lang="fr-FR" sz="1400" dirty="0"/>
              <a:t> Percentage </a:t>
            </a:r>
            <a:r>
              <a:rPr lang="fr-FR" sz="1400" dirty="0" err="1"/>
              <a:t>Error</a:t>
            </a:r>
            <a:r>
              <a:rPr lang="fr-FR" sz="1400" dirty="0"/>
              <a:t>)</a:t>
            </a:r>
          </a:p>
          <a:p>
            <a:pPr marL="1074738" lvl="4" indent="-266700">
              <a:lnSpc>
                <a:spcPct val="90000"/>
              </a:lnSpc>
              <a:buSzPct val="90000"/>
              <a:buFont typeface="Arial" panose="020B0604020202020204" pitchFamily="34" charset="0"/>
              <a:buChar char="■"/>
            </a:pPr>
            <a:r>
              <a:rPr lang="fr-FR" sz="1400" dirty="0"/>
              <a:t>En se basant sur ces résultats </a:t>
            </a:r>
            <a:r>
              <a:rPr lang="fr-FR" sz="1400" b="1" dirty="0"/>
              <a:t>on a choisit des modèles non-linéaire a tester</a:t>
            </a:r>
            <a:r>
              <a:rPr lang="fr-FR" sz="1400" dirty="0"/>
              <a:t> : Les </a:t>
            </a:r>
            <a:r>
              <a:rPr lang="fr-FR" sz="1400" b="1" dirty="0"/>
              <a:t>modèles ensemblistes </a:t>
            </a:r>
          </a:p>
          <a:p>
            <a:pPr marL="1074738" lvl="4" indent="-266700">
              <a:lnSpc>
                <a:spcPct val="90000"/>
              </a:lnSpc>
              <a:buSzPct val="90000"/>
              <a:buFont typeface="Arial" panose="020B0604020202020204" pitchFamily="34" charset="0"/>
              <a:buChar char="■"/>
            </a:pPr>
            <a:endParaRPr lang="fr-FR" sz="1400" b="1" dirty="0"/>
          </a:p>
          <a:p>
            <a:pPr marL="266700" lvl="1" indent="-266700">
              <a:lnSpc>
                <a:spcPct val="90000"/>
              </a:lnSpc>
              <a:buClr>
                <a:schemeClr val="tx2"/>
              </a:buClr>
              <a:buSzPct val="90000"/>
              <a:buFont typeface="Arial" panose="020B0604020202020204" pitchFamily="34" charset="0"/>
              <a:buChar char="■"/>
            </a:pPr>
            <a:r>
              <a:rPr lang="fr-FR" sz="1400" b="1" dirty="0"/>
              <a:t>D’après l’article de Gavras, </a:t>
            </a:r>
            <a:r>
              <a:rPr lang="fr-FR" sz="1400" dirty="0"/>
              <a:t>la </a:t>
            </a:r>
            <a:r>
              <a:rPr lang="fr-FR" sz="1400" b="1" dirty="0"/>
              <a:t>corrélation entre les variables calculées </a:t>
            </a:r>
            <a:r>
              <a:rPr lang="fr-FR" sz="1400" dirty="0"/>
              <a:t>et la variable </a:t>
            </a:r>
            <a:r>
              <a:rPr lang="fr-FR" sz="1400" b="1" dirty="0"/>
              <a:t>cible</a:t>
            </a:r>
            <a:r>
              <a:rPr lang="fr-FR" sz="1400" dirty="0"/>
              <a:t> a montrer qu’il existe des </a:t>
            </a:r>
            <a:r>
              <a:rPr lang="fr-FR" sz="1400" b="1" dirty="0"/>
              <a:t>différents paramètres a tester et a explorer</a:t>
            </a:r>
          </a:p>
          <a:p>
            <a:pPr marL="0" lvl="1">
              <a:lnSpc>
                <a:spcPct val="90000"/>
              </a:lnSpc>
              <a:buClr>
                <a:schemeClr val="tx2"/>
              </a:buClr>
              <a:buSzPct val="90000"/>
            </a:pPr>
            <a:endParaRPr lang="fr-FR" sz="1400" dirty="0"/>
          </a:p>
          <a:p>
            <a:pPr marL="350838" lvl="3">
              <a:lnSpc>
                <a:spcPct val="90000"/>
              </a:lnSpc>
              <a:buSzPct val="90000"/>
            </a:pPr>
            <a:endParaRPr lang="fr-FR" sz="1500" dirty="0"/>
          </a:p>
        </p:txBody>
      </p:sp>
      <p:sp>
        <p:nvSpPr>
          <p:cNvPr id="15" name="Rectangle 14">
            <a:extLst>
              <a:ext uri="{FF2B5EF4-FFF2-40B4-BE49-F238E27FC236}">
                <a16:creationId xmlns:a16="http://schemas.microsoft.com/office/drawing/2014/main" id="{7B5AA13D-9308-4860-B376-3C2D0F096BAB}"/>
              </a:ext>
            </a:extLst>
          </p:cNvPr>
          <p:cNvSpPr/>
          <p:nvPr/>
        </p:nvSpPr>
        <p:spPr>
          <a:xfrm>
            <a:off x="351454" y="1045859"/>
            <a:ext cx="9998915" cy="2033121"/>
          </a:xfrm>
          <a:prstGeom prst="rect">
            <a:avLst/>
          </a:prstGeom>
        </p:spPr>
        <p:txBody>
          <a:bodyPr wrap="square">
            <a:spAutoFit/>
          </a:bodyPr>
          <a:lstStyle/>
          <a:p>
            <a:pPr marL="266700" lvl="1" indent="-266700">
              <a:lnSpc>
                <a:spcPct val="90000"/>
              </a:lnSpc>
              <a:buClr>
                <a:schemeClr val="tx2"/>
              </a:buClr>
              <a:buSzPct val="90000"/>
              <a:buFont typeface="Arial" panose="020B0604020202020204" pitchFamily="34" charset="0"/>
              <a:buChar char="■"/>
            </a:pPr>
            <a:r>
              <a:rPr lang="fr-FR" sz="1400" b="1" dirty="0"/>
              <a:t>Définition ML :</a:t>
            </a:r>
          </a:p>
          <a:p>
            <a:pPr marL="1074738" lvl="4" indent="-266700">
              <a:lnSpc>
                <a:spcPct val="90000"/>
              </a:lnSpc>
              <a:buSzPct val="90000"/>
              <a:buFont typeface="Arial" panose="020B0604020202020204" pitchFamily="34" charset="0"/>
              <a:buChar char="■"/>
            </a:pPr>
            <a:r>
              <a:rPr lang="fr-FR" sz="1400" dirty="0"/>
              <a:t>L’</a:t>
            </a:r>
            <a:r>
              <a:rPr lang="fr-FR" sz="1400" b="1" dirty="0"/>
              <a:t>apprentissage automatique</a:t>
            </a:r>
            <a:r>
              <a:rPr lang="fr-FR" sz="1400" dirty="0"/>
              <a:t> (Machine Learning) est une méthode scientifique qui permet à un </a:t>
            </a:r>
            <a:r>
              <a:rPr lang="fr-FR" sz="1400" b="1" dirty="0"/>
              <a:t>algorithme</a:t>
            </a:r>
            <a:r>
              <a:rPr lang="fr-FR" sz="1400" dirty="0"/>
              <a:t> d’apprendre à partir d’un </a:t>
            </a:r>
            <a:r>
              <a:rPr lang="fr-FR" sz="1400" b="1" dirty="0"/>
              <a:t>ensemble de données</a:t>
            </a:r>
            <a:r>
              <a:rPr lang="fr-FR" sz="1400" dirty="0"/>
              <a:t> pour ensuite </a:t>
            </a:r>
            <a:r>
              <a:rPr lang="fr-FR" sz="1400" b="1" dirty="0"/>
              <a:t>prédire</a:t>
            </a:r>
            <a:r>
              <a:rPr lang="fr-FR" sz="1400" dirty="0"/>
              <a:t> ou </a:t>
            </a:r>
            <a:r>
              <a:rPr lang="fr-FR" sz="1400" b="1" dirty="0"/>
              <a:t>classer</a:t>
            </a:r>
            <a:r>
              <a:rPr lang="fr-FR" sz="1400" dirty="0"/>
              <a:t> de nouvelles données.</a:t>
            </a:r>
          </a:p>
          <a:p>
            <a:pPr marL="1074738" lvl="4" indent="-266700">
              <a:lnSpc>
                <a:spcPct val="90000"/>
              </a:lnSpc>
              <a:buSzPct val="90000"/>
              <a:buFont typeface="Arial" panose="020B0604020202020204" pitchFamily="34" charset="0"/>
              <a:buChar char="■"/>
            </a:pPr>
            <a:endParaRPr lang="fr-FR" sz="1400" dirty="0"/>
          </a:p>
          <a:p>
            <a:pPr marL="266700" lvl="1" indent="-266700">
              <a:lnSpc>
                <a:spcPct val="90000"/>
              </a:lnSpc>
              <a:buClr>
                <a:schemeClr val="tx2"/>
              </a:buClr>
              <a:buSzPct val="90000"/>
              <a:buFont typeface="Arial" panose="020B0604020202020204" pitchFamily="34" charset="0"/>
              <a:buChar char="■"/>
            </a:pPr>
            <a:r>
              <a:rPr lang="fr-FR" sz="1400" b="1" dirty="0"/>
              <a:t>But : </a:t>
            </a:r>
          </a:p>
          <a:p>
            <a:pPr marL="1074738" lvl="4" indent="-266700">
              <a:lnSpc>
                <a:spcPct val="90000"/>
              </a:lnSpc>
              <a:buSzPct val="90000"/>
              <a:buFont typeface="Arial" panose="020B0604020202020204" pitchFamily="34" charset="0"/>
              <a:buChar char="■"/>
            </a:pPr>
            <a:r>
              <a:rPr lang="fr-FR" sz="1400" b="1" dirty="0"/>
              <a:t>Prédire</a:t>
            </a:r>
            <a:r>
              <a:rPr lang="fr-FR" sz="1400" dirty="0"/>
              <a:t> ou </a:t>
            </a:r>
            <a:r>
              <a:rPr lang="fr-FR" sz="1400" b="1" dirty="0"/>
              <a:t>estimer</a:t>
            </a:r>
            <a:r>
              <a:rPr lang="fr-FR" sz="1400" dirty="0"/>
              <a:t> des valeurs </a:t>
            </a:r>
          </a:p>
          <a:p>
            <a:pPr marL="1074738" lvl="4" indent="-266700">
              <a:lnSpc>
                <a:spcPct val="90000"/>
              </a:lnSpc>
              <a:buSzPct val="90000"/>
              <a:buFont typeface="Arial" panose="020B0604020202020204" pitchFamily="34" charset="0"/>
              <a:buChar char="■"/>
            </a:pPr>
            <a:r>
              <a:rPr lang="fr-FR" sz="1400" b="1" dirty="0"/>
              <a:t>Etudier des relations </a:t>
            </a:r>
            <a:r>
              <a:rPr lang="fr-FR" sz="1400" dirty="0"/>
              <a:t>complexes</a:t>
            </a:r>
          </a:p>
          <a:p>
            <a:pPr marL="1074738" lvl="4" indent="-266700">
              <a:lnSpc>
                <a:spcPct val="90000"/>
              </a:lnSpc>
              <a:buSzPct val="90000"/>
              <a:buFont typeface="Arial" panose="020B0604020202020204" pitchFamily="34" charset="0"/>
              <a:buChar char="■"/>
            </a:pPr>
            <a:r>
              <a:rPr lang="fr-FR" sz="1400" b="1" dirty="0"/>
              <a:t>Automatiser</a:t>
            </a:r>
            <a:r>
              <a:rPr lang="fr-FR" sz="1400" dirty="0"/>
              <a:t> des taches complexes</a:t>
            </a:r>
          </a:p>
          <a:p>
            <a:pPr marL="1074738" lvl="4" indent="-266700">
              <a:lnSpc>
                <a:spcPct val="90000"/>
              </a:lnSpc>
              <a:buSzPct val="90000"/>
              <a:buFont typeface="Arial" panose="020B0604020202020204" pitchFamily="34" charset="0"/>
              <a:buChar char="■"/>
            </a:pPr>
            <a:r>
              <a:rPr lang="fr-FR" sz="1400" b="1" dirty="0"/>
              <a:t>Prendre des décisions </a:t>
            </a:r>
            <a:r>
              <a:rPr lang="fr-FR" sz="1400" dirty="0"/>
              <a:t>plus rapidement</a:t>
            </a:r>
          </a:p>
        </p:txBody>
      </p:sp>
    </p:spTree>
    <p:extLst>
      <p:ext uri="{BB962C8B-B14F-4D97-AF65-F5344CB8AC3E}">
        <p14:creationId xmlns:p14="http://schemas.microsoft.com/office/powerpoint/2010/main" val="3073677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1CA81E9E-8A0B-4FFD-8F55-C6D926832E37}"/>
              </a:ext>
            </a:extLst>
          </p:cNvPr>
          <p:cNvSpPr>
            <a:spLocks noGrp="1"/>
          </p:cNvSpPr>
          <p:nvPr>
            <p:ph type="dt" sz="half" idx="10"/>
          </p:nvPr>
        </p:nvSpPr>
        <p:spPr>
          <a:xfrm>
            <a:off x="9626599" y="6343650"/>
            <a:ext cx="1245441" cy="365125"/>
          </a:xfrm>
        </p:spPr>
        <p:txBody>
          <a:bodyPr/>
          <a:lstStyle/>
          <a:p>
            <a:r>
              <a:rPr lang="fr-FR" dirty="0"/>
              <a:t>25/09/2025</a:t>
            </a:r>
          </a:p>
        </p:txBody>
      </p:sp>
      <p:sp>
        <p:nvSpPr>
          <p:cNvPr id="4" name="Espace réservé du pied de page 3">
            <a:extLst>
              <a:ext uri="{FF2B5EF4-FFF2-40B4-BE49-F238E27FC236}">
                <a16:creationId xmlns:a16="http://schemas.microsoft.com/office/drawing/2014/main" id="{4F6D01D8-8BF9-4252-99F5-F46B641FB005}"/>
              </a:ext>
            </a:extLst>
          </p:cNvPr>
          <p:cNvSpPr>
            <a:spLocks noGrp="1"/>
          </p:cNvSpPr>
          <p:nvPr>
            <p:ph type="ftr" sz="quarter" idx="11"/>
          </p:nvPr>
        </p:nvSpPr>
        <p:spPr/>
        <p:txBody>
          <a:bodyPr/>
          <a:lstStyle/>
          <a:p>
            <a:r>
              <a:rPr lang="fr-FR" sz="1200" dirty="0"/>
              <a:t>Etude Expérimentale de Gavras et al., 2020</a:t>
            </a:r>
            <a:endParaRPr lang="fr-FR" dirty="0"/>
          </a:p>
        </p:txBody>
      </p:sp>
      <p:sp>
        <p:nvSpPr>
          <p:cNvPr id="5" name="Espace réservé du numéro de diapositive 4">
            <a:extLst>
              <a:ext uri="{FF2B5EF4-FFF2-40B4-BE49-F238E27FC236}">
                <a16:creationId xmlns:a16="http://schemas.microsoft.com/office/drawing/2014/main" id="{5C871387-E08B-47E4-AC06-5179EED9DD8C}"/>
              </a:ext>
            </a:extLst>
          </p:cNvPr>
          <p:cNvSpPr>
            <a:spLocks noGrp="1"/>
          </p:cNvSpPr>
          <p:nvPr>
            <p:ph type="sldNum" sz="quarter" idx="12"/>
          </p:nvPr>
        </p:nvSpPr>
        <p:spPr/>
        <p:txBody>
          <a:bodyPr/>
          <a:lstStyle/>
          <a:p>
            <a:fld id="{0CBC77A0-1F4E-42FF-9FFC-F45C3A64AF90}" type="slidenum">
              <a:rPr lang="fr-FR" smtClean="0"/>
              <a:t>36</a:t>
            </a:fld>
            <a:endParaRPr lang="fr-FR"/>
          </a:p>
        </p:txBody>
      </p:sp>
      <p:sp>
        <p:nvSpPr>
          <p:cNvPr id="6" name="Titre 5">
            <a:extLst>
              <a:ext uri="{FF2B5EF4-FFF2-40B4-BE49-F238E27FC236}">
                <a16:creationId xmlns:a16="http://schemas.microsoft.com/office/drawing/2014/main" id="{4CD7A25E-1E95-4269-8FB8-8F256AC55C24}"/>
              </a:ext>
            </a:extLst>
          </p:cNvPr>
          <p:cNvSpPr>
            <a:spLocks noGrp="1"/>
          </p:cNvSpPr>
          <p:nvPr>
            <p:ph type="title"/>
          </p:nvPr>
        </p:nvSpPr>
        <p:spPr>
          <a:xfrm>
            <a:off x="459276" y="149225"/>
            <a:ext cx="10728325" cy="630526"/>
          </a:xfrm>
        </p:spPr>
        <p:txBody>
          <a:bodyPr/>
          <a:lstStyle/>
          <a:p>
            <a:pPr algn="ctr"/>
            <a:r>
              <a:rPr lang="fr-FR" dirty="0"/>
              <a:t>Modèles et principe utilisés: MLR et KNN</a:t>
            </a:r>
          </a:p>
        </p:txBody>
      </p:sp>
      <p:graphicFrame>
        <p:nvGraphicFramePr>
          <p:cNvPr id="17" name="Objet 16">
            <a:extLst>
              <a:ext uri="{FF2B5EF4-FFF2-40B4-BE49-F238E27FC236}">
                <a16:creationId xmlns:a16="http://schemas.microsoft.com/office/drawing/2014/main" id="{880C809F-D0BC-4822-84E9-664B32EC2CCE}"/>
              </a:ext>
            </a:extLst>
          </p:cNvPr>
          <p:cNvGraphicFramePr>
            <a:graphicFrameLocks noChangeAspect="1"/>
          </p:cNvGraphicFramePr>
          <p:nvPr/>
        </p:nvGraphicFramePr>
        <p:xfrm>
          <a:off x="747713" y="836613"/>
          <a:ext cx="10252075" cy="5241925"/>
        </p:xfrm>
        <a:graphic>
          <a:graphicData uri="http://schemas.openxmlformats.org/presentationml/2006/ole">
            <mc:AlternateContent xmlns:mc="http://schemas.openxmlformats.org/markup-compatibility/2006">
              <mc:Choice xmlns:v="urn:schemas-microsoft-com:vml" Requires="v">
                <p:oleObj name="Worksheet" r:id="rId2" imgW="10125028" imgH="6467604" progId="Excel.Sheet.12">
                  <p:embed/>
                </p:oleObj>
              </mc:Choice>
              <mc:Fallback>
                <p:oleObj name="Worksheet" r:id="rId2" imgW="10125028" imgH="6467604" progId="Excel.Sheet.12">
                  <p:embed/>
                  <p:pic>
                    <p:nvPicPr>
                      <p:cNvPr id="17" name="Objet 16">
                        <a:extLst>
                          <a:ext uri="{FF2B5EF4-FFF2-40B4-BE49-F238E27FC236}">
                            <a16:creationId xmlns:a16="http://schemas.microsoft.com/office/drawing/2014/main" id="{880C809F-D0BC-4822-84E9-664B32EC2CCE}"/>
                          </a:ext>
                        </a:extLst>
                      </p:cNvPr>
                      <p:cNvPicPr/>
                      <p:nvPr/>
                    </p:nvPicPr>
                    <p:blipFill>
                      <a:blip r:embed="rId3"/>
                      <a:stretch>
                        <a:fillRect/>
                      </a:stretch>
                    </p:blipFill>
                    <p:spPr>
                      <a:xfrm>
                        <a:off x="747713" y="836613"/>
                        <a:ext cx="10252075" cy="5241925"/>
                      </a:xfrm>
                      <a:prstGeom prst="rect">
                        <a:avLst/>
                      </a:prstGeom>
                    </p:spPr>
                  </p:pic>
                </p:oleObj>
              </mc:Fallback>
            </mc:AlternateContent>
          </a:graphicData>
        </a:graphic>
      </p:graphicFrame>
    </p:spTree>
    <p:extLst>
      <p:ext uri="{BB962C8B-B14F-4D97-AF65-F5344CB8AC3E}">
        <p14:creationId xmlns:p14="http://schemas.microsoft.com/office/powerpoint/2010/main" val="1501526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0E4A95B-7790-45CB-BE36-2A26854BEEE9}"/>
              </a:ext>
            </a:extLst>
          </p:cNvPr>
          <p:cNvSpPr>
            <a:spLocks noGrp="1"/>
          </p:cNvSpPr>
          <p:nvPr>
            <p:ph type="ftr" sz="quarter" idx="11"/>
          </p:nvPr>
        </p:nvSpPr>
        <p:spPr/>
        <p:txBody>
          <a:bodyPr/>
          <a:lstStyle/>
          <a:p>
            <a:r>
              <a:rPr lang="fr-FR" sz="1200" b="1" dirty="0"/>
              <a:t>Bibliographie</a:t>
            </a:r>
            <a:endParaRPr lang="fr-FR" b="1" dirty="0"/>
          </a:p>
        </p:txBody>
      </p:sp>
      <p:sp>
        <p:nvSpPr>
          <p:cNvPr id="5" name="Espace réservé du numéro de diapositive 4">
            <a:extLst>
              <a:ext uri="{FF2B5EF4-FFF2-40B4-BE49-F238E27FC236}">
                <a16:creationId xmlns:a16="http://schemas.microsoft.com/office/drawing/2014/main" id="{87B09605-532E-4F43-97C7-0D0D54EDAD06}"/>
              </a:ext>
            </a:extLst>
          </p:cNvPr>
          <p:cNvSpPr>
            <a:spLocks noGrp="1"/>
          </p:cNvSpPr>
          <p:nvPr>
            <p:ph type="sldNum" sz="quarter" idx="12"/>
          </p:nvPr>
        </p:nvSpPr>
        <p:spPr/>
        <p:txBody>
          <a:bodyPr/>
          <a:lstStyle/>
          <a:p>
            <a:fld id="{0CBC77A0-1F4E-42FF-9FFC-F45C3A64AF90}" type="slidenum">
              <a:rPr lang="fr-FR" smtClean="0"/>
              <a:t>37</a:t>
            </a:fld>
            <a:endParaRPr lang="fr-FR"/>
          </a:p>
        </p:txBody>
      </p:sp>
      <p:sp>
        <p:nvSpPr>
          <p:cNvPr id="6" name="Titre 5">
            <a:extLst>
              <a:ext uri="{FF2B5EF4-FFF2-40B4-BE49-F238E27FC236}">
                <a16:creationId xmlns:a16="http://schemas.microsoft.com/office/drawing/2014/main" id="{F86A80F7-7405-4976-AB25-0AF67AEE66E1}"/>
              </a:ext>
            </a:extLst>
          </p:cNvPr>
          <p:cNvSpPr>
            <a:spLocks noGrp="1"/>
          </p:cNvSpPr>
          <p:nvPr>
            <p:ph type="title"/>
          </p:nvPr>
        </p:nvSpPr>
        <p:spPr>
          <a:xfrm>
            <a:off x="528638" y="217344"/>
            <a:ext cx="10728325" cy="536864"/>
          </a:xfrm>
        </p:spPr>
        <p:txBody>
          <a:bodyPr>
            <a:normAutofit fontScale="90000"/>
          </a:bodyPr>
          <a:lstStyle/>
          <a:p>
            <a:pPr algn="ctr"/>
            <a:r>
              <a:rPr lang="fr-FR" sz="3200" dirty="0"/>
              <a:t>Variables Inputs et Variables calculées</a:t>
            </a:r>
            <a:br>
              <a:rPr lang="fr-FR" sz="3200" dirty="0"/>
            </a:br>
            <a:endParaRPr lang="fr-FR" dirty="0"/>
          </a:p>
        </p:txBody>
      </p:sp>
      <p:sp>
        <p:nvSpPr>
          <p:cNvPr id="7" name="Espace réservé de la date 2">
            <a:extLst>
              <a:ext uri="{FF2B5EF4-FFF2-40B4-BE49-F238E27FC236}">
                <a16:creationId xmlns:a16="http://schemas.microsoft.com/office/drawing/2014/main" id="{5B7AD69E-7D60-4D90-AA58-B2375454DA74}"/>
              </a:ext>
            </a:extLst>
          </p:cNvPr>
          <p:cNvSpPr>
            <a:spLocks noGrp="1"/>
          </p:cNvSpPr>
          <p:nvPr>
            <p:ph type="dt" sz="half" idx="10"/>
          </p:nvPr>
        </p:nvSpPr>
        <p:spPr>
          <a:xfrm>
            <a:off x="9626600" y="6343650"/>
            <a:ext cx="1299816" cy="365125"/>
          </a:xfrm>
        </p:spPr>
        <p:txBody>
          <a:bodyPr/>
          <a:lstStyle/>
          <a:p>
            <a:r>
              <a:rPr lang="fr-FR" dirty="0"/>
              <a:t>25/09/2025</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C50E17C-B5E2-404E-8F92-40FE778198B3}"/>
                  </a:ext>
                </a:extLst>
              </p:cNvPr>
              <p:cNvSpPr/>
              <p:nvPr/>
            </p:nvSpPr>
            <p:spPr>
              <a:xfrm>
                <a:off x="6822980" y="3045054"/>
                <a:ext cx="5189724" cy="3407664"/>
              </a:xfrm>
              <a:prstGeom prst="rect">
                <a:avLst/>
              </a:prstGeom>
            </p:spPr>
            <p:txBody>
              <a:bodyPr wrap="square">
                <a:spAutoFit/>
              </a:bodyPr>
              <a:lstStyle/>
              <a:p>
                <a:pPr marL="266700" lvl="1" indent="-266700">
                  <a:lnSpc>
                    <a:spcPct val="90000"/>
                  </a:lnSpc>
                  <a:buClr>
                    <a:schemeClr val="tx2"/>
                  </a:buClr>
                  <a:buSzPct val="90000"/>
                  <a:buFont typeface="Arial" panose="020B0604020202020204" pitchFamily="34" charset="0"/>
                  <a:buChar char="■"/>
                </a:pPr>
                <a:r>
                  <a:rPr lang="fr-FR" sz="1300" b="1" dirty="0"/>
                  <a:t>Inputs :</a:t>
                </a:r>
              </a:p>
              <a:p>
                <a:pPr marL="617538" lvl="3" indent="-266700">
                  <a:lnSpc>
                    <a:spcPct val="90000"/>
                  </a:lnSpc>
                  <a:buSzPct val="90000"/>
                  <a:buFont typeface="Arial" panose="020B0604020202020204" pitchFamily="34" charset="0"/>
                  <a:buChar char="■"/>
                </a:pPr>
                <a:r>
                  <a:rPr lang="en-US" sz="1200" dirty="0"/>
                  <a:t>Variables </a:t>
                </a:r>
                <a:r>
                  <a:rPr lang="en-US" sz="1200" dirty="0" err="1"/>
                  <a:t>mesurées</a:t>
                </a:r>
                <a:r>
                  <a:rPr lang="en-US" sz="1200" dirty="0"/>
                  <a:t> </a:t>
                </a:r>
                <a:r>
                  <a:rPr lang="en-US" sz="1200" dirty="0" err="1"/>
                  <a:t>ou</a:t>
                </a:r>
                <a:r>
                  <a:rPr lang="en-US" sz="1200" dirty="0"/>
                  <a:t> fixes, </a:t>
                </a:r>
                <a:r>
                  <a:rPr lang="fr-FR" sz="1200" dirty="0"/>
                  <a:t>ne sont </a:t>
                </a:r>
                <a:r>
                  <a:rPr lang="fr-FR" sz="1200" b="1" dirty="0"/>
                  <a:t>pas directement utilisées dans cette analyse de corrélation</a:t>
                </a:r>
                <a:endParaRPr lang="en-US" sz="1200" dirty="0"/>
              </a:p>
              <a:p>
                <a:pPr marL="350838" lvl="3">
                  <a:lnSpc>
                    <a:spcPct val="90000"/>
                  </a:lnSpc>
                  <a:buSzPct val="90000"/>
                </a:pPr>
                <a:endParaRPr lang="en-US" sz="1100" dirty="0"/>
              </a:p>
              <a:p>
                <a:pPr marL="266700" lvl="1" indent="-266700">
                  <a:lnSpc>
                    <a:spcPct val="90000"/>
                  </a:lnSpc>
                  <a:buClr>
                    <a:schemeClr val="tx2"/>
                  </a:buClr>
                  <a:buSzPct val="90000"/>
                  <a:buFont typeface="Arial" panose="020B0604020202020204" pitchFamily="34" charset="0"/>
                  <a:buChar char="■"/>
                </a:pPr>
                <a:r>
                  <a:rPr lang="en-US" sz="1300" b="1" dirty="0"/>
                  <a:t>Variables </a:t>
                </a:r>
                <a:r>
                  <a:rPr lang="en-US" sz="1300" b="1" dirty="0" err="1"/>
                  <a:t>Calculées</a:t>
                </a:r>
                <a:r>
                  <a:rPr lang="en-US" sz="1300" b="1" dirty="0"/>
                  <a:t> : </a:t>
                </a:r>
              </a:p>
              <a:p>
                <a:pPr marL="617538" lvl="3" indent="-266700">
                  <a:lnSpc>
                    <a:spcPct val="90000"/>
                  </a:lnSpc>
                  <a:buSzPct val="90000"/>
                  <a:buFont typeface="Arial" panose="020B0604020202020204" pitchFamily="34" charset="0"/>
                  <a:buChar char="■"/>
                </a:pPr>
                <a:r>
                  <a:rPr lang="en-US" sz="1200" dirty="0"/>
                  <a:t>Variables dependents de </a:t>
                </a:r>
                <a:r>
                  <a:rPr lang="en-US" sz="1200" dirty="0" err="1"/>
                  <a:t>plusieurs</a:t>
                </a:r>
                <a:r>
                  <a:rPr lang="en-US" sz="1200" dirty="0"/>
                  <a:t> </a:t>
                </a:r>
                <a:r>
                  <a:rPr lang="en-US" sz="1200" dirty="0" err="1"/>
                  <a:t>constante</a:t>
                </a:r>
                <a:r>
                  <a:rPr lang="en-US" sz="1200" dirty="0"/>
                  <a:t>.</a:t>
                </a:r>
              </a:p>
              <a:p>
                <a:pPr marL="617538" lvl="3" indent="-266700">
                  <a:lnSpc>
                    <a:spcPct val="90000"/>
                  </a:lnSpc>
                  <a:buSzPct val="90000"/>
                  <a:buFont typeface="Arial" panose="020B0604020202020204" pitchFamily="34" charset="0"/>
                  <a:buChar char="■"/>
                </a:pPr>
                <a:r>
                  <a:rPr lang="en-US" sz="1200" dirty="0"/>
                  <a:t> </a:t>
                </a:r>
                <a:r>
                  <a:rPr lang="fr-FR" sz="1200" b="1" dirty="0"/>
                  <a:t>variables intermédiaires calculées (PGA, PGV, PGD, </a:t>
                </a:r>
                <a:r>
                  <a:rPr lang="fr-FR" sz="1200" b="1" dirty="0" err="1"/>
                  <a:t>Sd</a:t>
                </a:r>
                <a:r>
                  <a:rPr lang="fr-FR" sz="1200" b="1" dirty="0"/>
                  <a:t>)</a:t>
                </a:r>
                <a:r>
                  <a:rPr lang="fr-FR" sz="1200" dirty="0"/>
                  <a:t> qui sont </a:t>
                </a:r>
                <a:r>
                  <a:rPr lang="fr-FR" sz="1200" b="1" dirty="0"/>
                  <a:t>testées comme indicateurs de performance</a:t>
                </a:r>
                <a:r>
                  <a:rPr lang="fr-FR" sz="1200" dirty="0"/>
                  <a:t> pour expliquer </a:t>
                </a:r>
                <a14:m>
                  <m:oMath xmlns:m="http://schemas.openxmlformats.org/officeDocument/2006/math">
                    <m:r>
                      <a:rPr lang="en-US" sz="1400" b="1" i="1" dirty="0" smtClean="0">
                        <a:solidFill>
                          <a:srgbClr val="FF0000"/>
                        </a:solidFill>
                        <a:latin typeface="Cambria Math" panose="02040503050406030204" pitchFamily="18" charset="0"/>
                      </a:rPr>
                      <m:t>𝒚</m:t>
                    </m:r>
                    <m:r>
                      <a:rPr lang="en-US" sz="1400" b="1" i="0" dirty="0">
                        <a:solidFill>
                          <a:srgbClr val="FF0000"/>
                        </a:solidFill>
                        <a:latin typeface="Cambria Math" panose="02040503050406030204" pitchFamily="18" charset="0"/>
                      </a:rPr>
                      <m:t>ⅈ</m:t>
                    </m:r>
                    <m:r>
                      <a:rPr lang="en-US" sz="1400" b="1" i="1" dirty="0">
                        <a:solidFill>
                          <a:srgbClr val="FF0000"/>
                        </a:solidFill>
                        <a:latin typeface="Cambria Math" panose="02040503050406030204" pitchFamily="18" charset="0"/>
                      </a:rPr>
                      <m:t>𝒑𝒌</m:t>
                    </m:r>
                    <m:r>
                      <a:rPr lang="en-US" sz="1400" b="1" i="0" dirty="0">
                        <a:solidFill>
                          <a:srgbClr val="FF0000"/>
                        </a:solidFill>
                        <a:latin typeface="Cambria Math" panose="02040503050406030204" pitchFamily="18" charset="0"/>
                      </a:rPr>
                      <m:t>=</m:t>
                    </m:r>
                    <m:f>
                      <m:fPr>
                        <m:ctrlPr>
                          <a:rPr lang="en-US" sz="1400" b="1" i="1" dirty="0">
                            <a:solidFill>
                              <a:srgbClr val="FF0000"/>
                            </a:solidFill>
                            <a:latin typeface="Cambria Math" panose="02040503050406030204" pitchFamily="18" charset="0"/>
                          </a:rPr>
                        </m:ctrlPr>
                      </m:fPr>
                      <m:num>
                        <m:sSub>
                          <m:sSubPr>
                            <m:ctrlPr>
                              <a:rPr lang="en-US" sz="1400" b="1" i="1" dirty="0">
                                <a:solidFill>
                                  <a:srgbClr val="FF0000"/>
                                </a:solidFill>
                                <a:latin typeface="Cambria Math" panose="02040503050406030204" pitchFamily="18" charset="0"/>
                              </a:rPr>
                            </m:ctrlPr>
                          </m:sSubPr>
                          <m:e>
                            <m:r>
                              <a:rPr lang="en-US" sz="1400" b="1" i="1" dirty="0">
                                <a:solidFill>
                                  <a:srgbClr val="FF0000"/>
                                </a:solidFill>
                                <a:latin typeface="Cambria Math" panose="02040503050406030204" pitchFamily="18" charset="0"/>
                              </a:rPr>
                              <m:t>𝒚</m:t>
                            </m:r>
                          </m:e>
                          <m:sub>
                            <m:r>
                              <a:rPr lang="en-US" sz="1400" b="1" i="1" dirty="0">
                                <a:solidFill>
                                  <a:srgbClr val="FF0000"/>
                                </a:solidFill>
                                <a:latin typeface="Cambria Math" panose="02040503050406030204" pitchFamily="18" charset="0"/>
                              </a:rPr>
                              <m:t>𝒎</m:t>
                            </m:r>
                            <m:r>
                              <a:rPr lang="fr-FR" sz="1400" b="1" i="1" dirty="0" smtClean="0">
                                <a:solidFill>
                                  <a:srgbClr val="FF0000"/>
                                </a:solidFill>
                                <a:latin typeface="Cambria Math" panose="02040503050406030204" pitchFamily="18" charset="0"/>
                              </a:rPr>
                              <m:t>𝒂𝒙</m:t>
                            </m:r>
                          </m:sub>
                        </m:sSub>
                        <m:func>
                          <m:funcPr>
                            <m:ctrlPr>
                              <a:rPr lang="en-US" sz="1400" b="1" i="1" dirty="0">
                                <a:solidFill>
                                  <a:srgbClr val="FF0000"/>
                                </a:solidFill>
                                <a:latin typeface="Cambria Math" panose="02040503050406030204" pitchFamily="18" charset="0"/>
                              </a:rPr>
                            </m:ctrlPr>
                          </m:funcPr>
                          <m:fName>
                            <m:r>
                              <a:rPr lang="fr-FR" sz="1400" b="1" i="1" dirty="0" smtClean="0">
                                <a:solidFill>
                                  <a:srgbClr val="FF0000"/>
                                </a:solidFill>
                                <a:latin typeface="Cambria Math" panose="02040503050406030204" pitchFamily="18" charset="0"/>
                              </a:rPr>
                              <m:t>−</m:t>
                            </m:r>
                          </m:fName>
                          <m:e>
                            <m:sSub>
                              <m:sSubPr>
                                <m:ctrlPr>
                                  <a:rPr lang="en-US" sz="1400" b="1" i="1" dirty="0">
                                    <a:solidFill>
                                      <a:srgbClr val="FF0000"/>
                                    </a:solidFill>
                                    <a:latin typeface="Cambria Math" panose="02040503050406030204" pitchFamily="18" charset="0"/>
                                  </a:rPr>
                                </m:ctrlPr>
                              </m:sSubPr>
                              <m:e>
                                <m:r>
                                  <a:rPr lang="en-US" sz="1400" b="1" i="1" dirty="0">
                                    <a:solidFill>
                                      <a:srgbClr val="FF0000"/>
                                    </a:solidFill>
                                    <a:latin typeface="Cambria Math" panose="02040503050406030204" pitchFamily="18" charset="0"/>
                                  </a:rPr>
                                  <m:t>𝒚</m:t>
                                </m:r>
                              </m:e>
                              <m:sub>
                                <m:r>
                                  <a:rPr lang="fr-FR" sz="1400" b="1" i="1" dirty="0" smtClean="0">
                                    <a:solidFill>
                                      <a:srgbClr val="FF0000"/>
                                    </a:solidFill>
                                    <a:latin typeface="Cambria Math" panose="02040503050406030204" pitchFamily="18" charset="0"/>
                                  </a:rPr>
                                  <m:t>𝒆𝒏𝒅</m:t>
                                </m:r>
                              </m:sub>
                            </m:sSub>
                          </m:e>
                        </m:func>
                      </m:num>
                      <m:den>
                        <m:r>
                          <a:rPr lang="en-US" sz="1400" b="1" i="1" dirty="0">
                            <a:solidFill>
                              <a:srgbClr val="FF0000"/>
                            </a:solidFill>
                            <a:latin typeface="Cambria Math" panose="02040503050406030204" pitchFamily="18" charset="0"/>
                          </a:rPr>
                          <m:t>𝑯</m:t>
                        </m:r>
                      </m:den>
                    </m:f>
                  </m:oMath>
                </a14:m>
                <a:r>
                  <a:rPr lang="en-US" sz="1400" dirty="0">
                    <a:latin typeface="Poppins (Corps)"/>
                  </a:rPr>
                  <a:t>  </a:t>
                </a:r>
                <a:r>
                  <a:rPr lang="en-US" sz="1200" dirty="0"/>
                  <a:t>tel que:</a:t>
                </a:r>
              </a:p>
              <a:p>
                <a:pPr marL="979488" lvl="4" indent="-171450">
                  <a:lnSpc>
                    <a:spcPct val="90000"/>
                  </a:lnSpc>
                  <a:buSzPct val="90000"/>
                  <a:buFont typeface="Wingdings" panose="05000000000000000000" pitchFamily="2" charset="2"/>
                  <a:buChar char="§"/>
                </a:pPr>
                <a:r>
                  <a:rPr lang="en-US" sz="1200" dirty="0"/>
                  <a:t> </a:t>
                </a:r>
                <a14:m>
                  <m:oMath xmlns:m="http://schemas.openxmlformats.org/officeDocument/2006/math">
                    <m:sSub>
                      <m:sSubPr>
                        <m:ctrlPr>
                          <a:rPr lang="en-US" sz="1200" b="1" i="1" dirty="0" smtClean="0">
                            <a:solidFill>
                              <a:schemeClr val="tx1"/>
                            </a:solidFill>
                            <a:latin typeface="Cambria Math" panose="02040503050406030204" pitchFamily="18" charset="0"/>
                          </a:rPr>
                        </m:ctrlPr>
                      </m:sSubPr>
                      <m:e>
                        <m:r>
                          <a:rPr lang="en-US" sz="1200" b="1" i="1" dirty="0">
                            <a:solidFill>
                              <a:schemeClr val="tx1"/>
                            </a:solidFill>
                            <a:latin typeface="Cambria Math" panose="02040503050406030204" pitchFamily="18" charset="0"/>
                          </a:rPr>
                          <m:t>𝒚</m:t>
                        </m:r>
                      </m:e>
                      <m:sub>
                        <m:r>
                          <a:rPr lang="en-US" sz="1200" b="1" i="1" dirty="0">
                            <a:solidFill>
                              <a:schemeClr val="tx1"/>
                            </a:solidFill>
                            <a:latin typeface="Cambria Math" panose="02040503050406030204" pitchFamily="18" charset="0"/>
                          </a:rPr>
                          <m:t>𝒎</m:t>
                        </m:r>
                        <m:r>
                          <a:rPr lang="fr-FR" sz="1200" b="1" i="1" dirty="0">
                            <a:solidFill>
                              <a:schemeClr val="tx1"/>
                            </a:solidFill>
                            <a:latin typeface="Cambria Math" panose="02040503050406030204" pitchFamily="18" charset="0"/>
                          </a:rPr>
                          <m:t>𝒂𝒙</m:t>
                        </m:r>
                      </m:sub>
                    </m:sSub>
                    <m:r>
                      <a:rPr lang="fr-FR" sz="1200" b="1" i="1" dirty="0">
                        <a:solidFill>
                          <a:schemeClr val="tx1"/>
                        </a:solidFill>
                        <a:latin typeface="Cambria Math" panose="02040503050406030204" pitchFamily="18" charset="0"/>
                      </a:rPr>
                      <m:t> </m:t>
                    </m:r>
                  </m:oMath>
                </a14:m>
                <a:r>
                  <a:rPr lang="fr-FR" sz="1200" dirty="0"/>
                  <a:t>: déplacement latéral </a:t>
                </a:r>
                <a:r>
                  <a:rPr lang="fr-FR" sz="1200" b="1" dirty="0"/>
                  <a:t>maximum</a:t>
                </a:r>
                <a:r>
                  <a:rPr lang="fr-FR" sz="1200" dirty="0"/>
                  <a:t> au sommet de la structure pendant le séisme (valeur absolue)</a:t>
                </a:r>
              </a:p>
              <a:p>
                <a:pPr marL="979488" lvl="4" indent="-171450">
                  <a:lnSpc>
                    <a:spcPct val="90000"/>
                  </a:lnSpc>
                  <a:buSzPct val="90000"/>
                  <a:buFont typeface="Wingdings" panose="05000000000000000000" pitchFamily="2" charset="2"/>
                  <a:buChar char="§"/>
                </a:pPr>
                <a14:m>
                  <m:oMath xmlns:m="http://schemas.openxmlformats.org/officeDocument/2006/math">
                    <m:sSub>
                      <m:sSubPr>
                        <m:ctrlPr>
                          <a:rPr lang="en-US" sz="1200" b="1" i="1" dirty="0" smtClean="0">
                            <a:solidFill>
                              <a:schemeClr val="tx1"/>
                            </a:solidFill>
                            <a:latin typeface="Cambria Math" panose="02040503050406030204" pitchFamily="18" charset="0"/>
                          </a:rPr>
                        </m:ctrlPr>
                      </m:sSubPr>
                      <m:e>
                        <m:r>
                          <a:rPr lang="en-US" sz="1200" b="1" i="1" dirty="0">
                            <a:solidFill>
                              <a:schemeClr val="tx1"/>
                            </a:solidFill>
                            <a:latin typeface="Cambria Math" panose="02040503050406030204" pitchFamily="18" charset="0"/>
                          </a:rPr>
                          <m:t>𝒚</m:t>
                        </m:r>
                      </m:e>
                      <m:sub>
                        <m:r>
                          <a:rPr lang="fr-FR" sz="1200" b="1" i="1" dirty="0">
                            <a:solidFill>
                              <a:schemeClr val="tx1"/>
                            </a:solidFill>
                            <a:latin typeface="Cambria Math" panose="02040503050406030204" pitchFamily="18" charset="0"/>
                          </a:rPr>
                          <m:t>𝒆𝒏𝒅</m:t>
                        </m:r>
                      </m:sub>
                    </m:sSub>
                  </m:oMath>
                </a14:m>
                <a:r>
                  <a:rPr lang="fr-FR" sz="1200" dirty="0"/>
                  <a:t> : déplacement </a:t>
                </a:r>
                <a:r>
                  <a:rPr lang="fr-FR" sz="1200" b="1" dirty="0"/>
                  <a:t>résiduel</a:t>
                </a:r>
                <a:r>
                  <a:rPr lang="fr-FR" sz="1200" dirty="0"/>
                  <a:t> au sommet de la structure à la fin de l’essai</a:t>
                </a:r>
              </a:p>
              <a:p>
                <a:pPr marL="979488" lvl="4" indent="-171450">
                  <a:lnSpc>
                    <a:spcPct val="90000"/>
                  </a:lnSpc>
                  <a:buSzPct val="90000"/>
                  <a:buFont typeface="Wingdings" panose="05000000000000000000" pitchFamily="2" charset="2"/>
                  <a:buChar char="§"/>
                </a:pPr>
                <a:r>
                  <a:rPr lang="fr-FR" sz="1200" dirty="0"/>
                  <a:t>H : hauteur de la structure (ou distance entre la base et le point de mesure)</a:t>
                </a:r>
                <a:endParaRPr lang="en-US" sz="1200" dirty="0"/>
              </a:p>
              <a:p>
                <a:pPr marL="617538" lvl="3" indent="-266700">
                  <a:lnSpc>
                    <a:spcPct val="90000"/>
                  </a:lnSpc>
                  <a:buSzPct val="90000"/>
                  <a:buFont typeface="Arial" panose="020B0604020202020204" pitchFamily="34" charset="0"/>
                  <a:buChar char="■"/>
                </a:pPr>
                <a:endParaRPr lang="en-US" sz="1200" dirty="0"/>
              </a:p>
              <a:p>
                <a:pPr marL="266700" lvl="1" indent="-266700">
                  <a:lnSpc>
                    <a:spcPct val="90000"/>
                  </a:lnSpc>
                  <a:buClr>
                    <a:schemeClr val="tx2"/>
                  </a:buClr>
                  <a:buSzPct val="90000"/>
                  <a:buFont typeface="Arial" panose="020B0604020202020204" pitchFamily="34" charset="0"/>
                  <a:buChar char="■"/>
                </a:pPr>
                <a:r>
                  <a:rPr lang="en-US" sz="1300" b="1" dirty="0"/>
                  <a:t>Variables Outputs :</a:t>
                </a:r>
              </a:p>
              <a:p>
                <a:pPr marL="617538" lvl="3" indent="-266700">
                  <a:lnSpc>
                    <a:spcPct val="90000"/>
                  </a:lnSpc>
                  <a:buSzPct val="90000"/>
                  <a:buFont typeface="Arial" panose="020B0604020202020204" pitchFamily="34" charset="0"/>
                  <a:buChar char="■"/>
                </a:pPr>
                <a:r>
                  <a:rPr lang="en-US" sz="1200" dirty="0"/>
                  <a:t>Variables resultants de la </a:t>
                </a:r>
                <a:r>
                  <a:rPr lang="en-US" sz="1200" dirty="0" err="1"/>
                  <a:t>séisme</a:t>
                </a:r>
                <a:r>
                  <a:rPr lang="en-US" sz="1200" dirty="0"/>
                  <a:t>.</a:t>
                </a:r>
              </a:p>
              <a:p>
                <a:pPr marL="617538" lvl="3" indent="-266700">
                  <a:lnSpc>
                    <a:spcPct val="90000"/>
                  </a:lnSpc>
                  <a:buSzPct val="90000"/>
                  <a:buFont typeface="Arial" panose="020B0604020202020204" pitchFamily="34" charset="0"/>
                  <a:buChar char="■"/>
                </a:pPr>
                <a:endParaRPr lang="en-US" sz="1200" dirty="0"/>
              </a:p>
            </p:txBody>
          </p:sp>
        </mc:Choice>
        <mc:Fallback xmlns="">
          <p:sp>
            <p:nvSpPr>
              <p:cNvPr id="13" name="Rectangle 12">
                <a:extLst>
                  <a:ext uri="{FF2B5EF4-FFF2-40B4-BE49-F238E27FC236}">
                    <a16:creationId xmlns:a16="http://schemas.microsoft.com/office/drawing/2014/main" id="{4C50E17C-B5E2-404E-8F92-40FE778198B3}"/>
                  </a:ext>
                </a:extLst>
              </p:cNvPr>
              <p:cNvSpPr>
                <a:spLocks noRot="1" noChangeAspect="1" noMove="1" noResize="1" noEditPoints="1" noAdjustHandles="1" noChangeArrowheads="1" noChangeShapeType="1" noTextEdit="1"/>
              </p:cNvSpPr>
              <p:nvPr/>
            </p:nvSpPr>
            <p:spPr>
              <a:xfrm>
                <a:off x="6822980" y="3045054"/>
                <a:ext cx="5189724" cy="3407664"/>
              </a:xfrm>
              <a:prstGeom prst="rect">
                <a:avLst/>
              </a:prstGeom>
              <a:blipFill>
                <a:blip r:embed="rId3"/>
                <a:stretch>
                  <a:fillRect t="-716"/>
                </a:stretch>
              </a:blipFill>
            </p:spPr>
            <p:txBody>
              <a:bodyPr/>
              <a:lstStyle/>
              <a:p>
                <a:r>
                  <a:rPr lang="fr-FR">
                    <a:noFill/>
                  </a:rPr>
                  <a:t> </a:t>
                </a:r>
              </a:p>
            </p:txBody>
          </p:sp>
        </mc:Fallback>
      </mc:AlternateContent>
      <p:graphicFrame>
        <p:nvGraphicFramePr>
          <p:cNvPr id="17" name="Tableau 16">
            <a:extLst>
              <a:ext uri="{FF2B5EF4-FFF2-40B4-BE49-F238E27FC236}">
                <a16:creationId xmlns:a16="http://schemas.microsoft.com/office/drawing/2014/main" id="{2EDA698B-1549-4169-BB9B-9A0AACC5353D}"/>
              </a:ext>
            </a:extLst>
          </p:cNvPr>
          <p:cNvGraphicFramePr>
            <a:graphicFrameLocks noGrp="1"/>
          </p:cNvGraphicFramePr>
          <p:nvPr>
            <p:extLst>
              <p:ext uri="{D42A27DB-BD31-4B8C-83A1-F6EECF244321}">
                <p14:modId xmlns:p14="http://schemas.microsoft.com/office/powerpoint/2010/main" val="1137412237"/>
              </p:ext>
            </p:extLst>
          </p:nvPr>
        </p:nvGraphicFramePr>
        <p:xfrm>
          <a:off x="213524" y="985231"/>
          <a:ext cx="5791200" cy="2560320"/>
        </p:xfrm>
        <a:graphic>
          <a:graphicData uri="http://schemas.openxmlformats.org/drawingml/2006/table">
            <a:tbl>
              <a:tblPr/>
              <a:tblGrid>
                <a:gridCol w="2044700">
                  <a:extLst>
                    <a:ext uri="{9D8B030D-6E8A-4147-A177-3AD203B41FA5}">
                      <a16:colId xmlns:a16="http://schemas.microsoft.com/office/drawing/2014/main" val="276030915"/>
                    </a:ext>
                  </a:extLst>
                </a:gridCol>
                <a:gridCol w="1003300">
                  <a:extLst>
                    <a:ext uri="{9D8B030D-6E8A-4147-A177-3AD203B41FA5}">
                      <a16:colId xmlns:a16="http://schemas.microsoft.com/office/drawing/2014/main" val="3010466083"/>
                    </a:ext>
                  </a:extLst>
                </a:gridCol>
                <a:gridCol w="2743200">
                  <a:extLst>
                    <a:ext uri="{9D8B030D-6E8A-4147-A177-3AD203B41FA5}">
                      <a16:colId xmlns:a16="http://schemas.microsoft.com/office/drawing/2014/main" val="2263716678"/>
                    </a:ext>
                  </a:extLst>
                </a:gridCol>
              </a:tblGrid>
              <a:tr h="182880">
                <a:tc gridSpan="3">
                  <a:txBody>
                    <a:bodyPr/>
                    <a:lstStyle/>
                    <a:p>
                      <a:pPr algn="ctr" fontAlgn="ctr"/>
                      <a:r>
                        <a:rPr lang="fr-FR" sz="1100" b="1" i="0" u="none" strike="noStrike" dirty="0">
                          <a:solidFill>
                            <a:srgbClr val="000000"/>
                          </a:solidFill>
                          <a:effectLst/>
                          <a:latin typeface="Times New Roman" panose="02020603050405020304" pitchFamily="18" charset="0"/>
                          <a:cs typeface="Times New Roman" panose="02020603050405020304" pitchFamily="18" charset="0"/>
                        </a:rPr>
                        <a:t>Variables d'entrées (Inputs)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918995935"/>
                  </a:ext>
                </a:extLst>
              </a:tr>
              <a:tr h="182880">
                <a:tc>
                  <a:txBody>
                    <a:bodyPr/>
                    <a:lstStyle/>
                    <a:p>
                      <a:pPr algn="ctr" fontAlgn="ctr"/>
                      <a:r>
                        <a:rPr lang="fr-FR" sz="1100" b="1" i="0" u="none" strike="noStrike">
                          <a:solidFill>
                            <a:srgbClr val="000000"/>
                          </a:solidFill>
                          <a:effectLst/>
                          <a:latin typeface="Times New Roman" panose="02020603050405020304" pitchFamily="18" charset="0"/>
                          <a:cs typeface="Times New Roman" panose="02020603050405020304" pitchFamily="18" charset="0"/>
                        </a:rPr>
                        <a:t>Nom de la variable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1" i="0" u="none" strike="noStrike">
                          <a:solidFill>
                            <a:srgbClr val="000000"/>
                          </a:solidFill>
                          <a:effectLst/>
                          <a:latin typeface="Times New Roman" panose="02020603050405020304" pitchFamily="18" charset="0"/>
                          <a:cs typeface="Times New Roman" panose="02020603050405020304" pitchFamily="18" charset="0"/>
                        </a:rPr>
                        <a:t>Symbole / Unité</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1" i="0" u="none" strike="noStrike" dirty="0">
                          <a:solidFill>
                            <a:srgbClr val="000000"/>
                          </a:solidFill>
                          <a:effectLst/>
                          <a:latin typeface="Times New Roman" panose="02020603050405020304" pitchFamily="18" charset="0"/>
                          <a:cs typeface="Times New Roman" panose="02020603050405020304" pitchFamily="18" charset="0"/>
                        </a:rPr>
                        <a:t>Description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470816"/>
                  </a:ext>
                </a:extLst>
              </a:tr>
              <a:tr h="182880">
                <a:tc>
                  <a:txBody>
                    <a:bodyPr/>
                    <a:lstStyle/>
                    <a:p>
                      <a:pPr algn="ctr" font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Type de sol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Nature du sol (sable sec dense, argile, etc.)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207075"/>
                  </a:ext>
                </a:extLst>
              </a:tr>
              <a:tr h="182880">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Hauteur de couche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h [m]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Épaisseur de chaque couche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6588561"/>
                  </a:ext>
                </a:extLst>
              </a:tr>
              <a:tr h="182880">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Densité sèche / relative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l-GR" sz="1100" b="0" i="0" u="none" strike="noStrike">
                          <a:solidFill>
                            <a:srgbClr val="000000"/>
                          </a:solidFill>
                          <a:effectLst/>
                          <a:latin typeface="Times New Roman" panose="02020603050405020304" pitchFamily="18" charset="0"/>
                          <a:cs typeface="Times New Roman" panose="02020603050405020304" pitchFamily="18" charset="0"/>
                        </a:rPr>
                        <a:t>ρ / </a:t>
                      </a:r>
                      <a:r>
                        <a:rPr lang="fr-FR" sz="1100" b="0" i="0" u="none" strike="noStrike">
                          <a:solidFill>
                            <a:srgbClr val="000000"/>
                          </a:solidFill>
                          <a:effectLst/>
                          <a:latin typeface="Times New Roman" panose="02020603050405020304" pitchFamily="18" charset="0"/>
                          <a:cs typeface="Times New Roman" panose="02020603050405020304" pitchFamily="18" charset="0"/>
                        </a:rPr>
                        <a:t>Dr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Masse volumique / densité relative du sol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15716"/>
                  </a:ext>
                </a:extLst>
              </a:tr>
              <a:tr h="182880">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Teneur en eau</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w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Quantité d'eau dans le sol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0247111"/>
                  </a:ext>
                </a:extLst>
              </a:tr>
              <a:tr h="182880">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Profondeur de la nappe phréatique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z_eau [m]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Position verticale de la nappe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415472"/>
                  </a:ext>
                </a:extLst>
              </a:tr>
              <a:tr h="182880">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Type de structure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Pont, mur porteur, etc.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44307"/>
                  </a:ext>
                </a:extLst>
              </a:tr>
              <a:tr h="182880">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Hauteur de la structure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H [m]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Hauteur totale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687920"/>
                  </a:ext>
                </a:extLst>
              </a:tr>
              <a:tr h="182880">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Dimensions de la semelle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B, L [m]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Largeur et longueur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1270596"/>
                  </a:ext>
                </a:extLst>
              </a:tr>
              <a:tr h="182880">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Type d’excitation sismique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Séisme utilisé (nom, station, intensité)</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157052"/>
                  </a:ext>
                </a:extLst>
              </a:tr>
              <a:tr h="182880">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Accélération au sol (PGA)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Accélération maximale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9172092"/>
                  </a:ext>
                </a:extLst>
              </a:tr>
              <a:tr h="182880">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Période de la structure en base fixe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T₀ [s]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Fréquence propre sans interaction sol-structure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7314592"/>
                  </a:ext>
                </a:extLst>
              </a:tr>
              <a:tr h="182880">
                <a:tc>
                  <a:txBody>
                    <a:bodyPr/>
                    <a:lstStyle/>
                    <a:p>
                      <a:pPr algn="ctr" font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Forces initiales (M, V, 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cs typeface="Times New Roman" panose="02020603050405020304" pitchFamily="18" charset="0"/>
                        </a:rPr>
                        <a:t>Nm, kN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Times New Roman" panose="02020603050405020304" pitchFamily="18" charset="0"/>
                          <a:cs typeface="Times New Roman" panose="02020603050405020304" pitchFamily="18" charset="0"/>
                        </a:rPr>
                        <a:t>Moments, efforts tranchants, forces normales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4695286"/>
                  </a:ext>
                </a:extLst>
              </a:tr>
            </a:tbl>
          </a:graphicData>
        </a:graphic>
      </p:graphicFrame>
      <p:graphicFrame>
        <p:nvGraphicFramePr>
          <p:cNvPr id="19" name="Tableau 18">
            <a:extLst>
              <a:ext uri="{FF2B5EF4-FFF2-40B4-BE49-F238E27FC236}">
                <a16:creationId xmlns:a16="http://schemas.microsoft.com/office/drawing/2014/main" id="{5635D764-3635-4CDF-97DD-C74147A3080C}"/>
              </a:ext>
            </a:extLst>
          </p:cNvPr>
          <p:cNvGraphicFramePr>
            <a:graphicFrameLocks noGrp="1"/>
          </p:cNvGraphicFramePr>
          <p:nvPr>
            <p:extLst>
              <p:ext uri="{D42A27DB-BD31-4B8C-83A1-F6EECF244321}">
                <p14:modId xmlns:p14="http://schemas.microsoft.com/office/powerpoint/2010/main" val="1172409639"/>
              </p:ext>
            </p:extLst>
          </p:nvPr>
        </p:nvGraphicFramePr>
        <p:xfrm>
          <a:off x="6385724" y="985231"/>
          <a:ext cx="5588000" cy="1828800"/>
        </p:xfrm>
        <a:graphic>
          <a:graphicData uri="http://schemas.openxmlformats.org/drawingml/2006/table">
            <a:tbl>
              <a:tblPr/>
              <a:tblGrid>
                <a:gridCol w="2019300">
                  <a:extLst>
                    <a:ext uri="{9D8B030D-6E8A-4147-A177-3AD203B41FA5}">
                      <a16:colId xmlns:a16="http://schemas.microsoft.com/office/drawing/2014/main" val="791582335"/>
                    </a:ext>
                  </a:extLst>
                </a:gridCol>
                <a:gridCol w="1003300">
                  <a:extLst>
                    <a:ext uri="{9D8B030D-6E8A-4147-A177-3AD203B41FA5}">
                      <a16:colId xmlns:a16="http://schemas.microsoft.com/office/drawing/2014/main" val="3969068492"/>
                    </a:ext>
                  </a:extLst>
                </a:gridCol>
                <a:gridCol w="2565400">
                  <a:extLst>
                    <a:ext uri="{9D8B030D-6E8A-4147-A177-3AD203B41FA5}">
                      <a16:colId xmlns:a16="http://schemas.microsoft.com/office/drawing/2014/main" val="715426539"/>
                    </a:ext>
                  </a:extLst>
                </a:gridCol>
              </a:tblGrid>
              <a:tr h="182880">
                <a:tc gridSpan="3">
                  <a:txBody>
                    <a:bodyPr/>
                    <a:lstStyle/>
                    <a:p>
                      <a:pPr marL="0" algn="ctr" defTabSz="914400" rtl="0" eaLnBrk="1" fontAlgn="ctr" latinLnBrk="0" hangingPunct="1"/>
                      <a:r>
                        <a:rPr lang="fr-FR" sz="11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Variables de sorties (Outputs)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957567520"/>
                  </a:ext>
                </a:extLst>
              </a:tr>
              <a:tr h="182880">
                <a:tc>
                  <a:txBody>
                    <a:bodyPr/>
                    <a:lstStyle/>
                    <a:p>
                      <a:pPr marL="0" algn="ctr" defTabSz="914400" rtl="0" eaLnBrk="1" fontAlgn="ctr" latinLnBrk="0" hangingPunct="1"/>
                      <a:r>
                        <a:rPr lang="fr-FR" sz="11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Nom de la variable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Symbole / Unité</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1" i="0" u="none" strike="noStrike" kern="1200" dirty="0">
                          <a:solidFill>
                            <a:srgbClr val="000000"/>
                          </a:solidFill>
                          <a:effectLst/>
                          <a:latin typeface="Times New Roman" panose="02020603050405020304" pitchFamily="18" charset="0"/>
                          <a:ea typeface="+mn-ea"/>
                          <a:cs typeface="Times New Roman" panose="02020603050405020304" pitchFamily="18" charset="0"/>
                        </a:rPr>
                        <a:t>Description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2888547"/>
                  </a:ext>
                </a:extLst>
              </a:tr>
              <a:tr h="182880">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Drift ratio (structure)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l-G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Δ / </a:t>
                      </a:r>
                      <a:r>
                        <a:rPr lang="fr-F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H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Dérive latérale par rapport à la hauteur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526037"/>
                  </a:ext>
                </a:extLst>
              </a:tr>
              <a:tr h="182880">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Rotation de la semelle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l-G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θ_</a:t>
                      </a:r>
                      <a:r>
                        <a:rPr lang="fr-F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f [rad ou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Basculement mesuré à la base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8042149"/>
                  </a:ext>
                </a:extLst>
              </a:tr>
              <a:tr h="182880">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Glissement relatif de la semelle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u_slide [mm]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Déplacement horizontal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1767948"/>
                  </a:ext>
                </a:extLst>
              </a:tr>
              <a:tr h="182880">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Tassement de la semelle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s [mm]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Enfoncement vertical sous la semelle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9036162"/>
                  </a:ext>
                </a:extLst>
              </a:tr>
              <a:tr h="182880">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Tassement du sol libre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s_ff [mm]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Tassement mesuré à distance de la semelle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8232354"/>
                  </a:ext>
                </a:extLst>
              </a:tr>
              <a:tr h="182880">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Forces maximales (M, V, 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Nm, kN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Forces mesurées pendant les secousses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6095687"/>
                  </a:ext>
                </a:extLst>
              </a:tr>
              <a:tr h="182880">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Résidus (drift, rotation, glissement)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Valeurs restantes après la fin du séisme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2938516"/>
                  </a:ext>
                </a:extLst>
              </a:tr>
              <a:tr h="182880">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Évolution de la période naturelle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a:solidFill>
                            <a:srgbClr val="000000"/>
                          </a:solidFill>
                          <a:effectLst/>
                          <a:latin typeface="Times New Roman" panose="02020603050405020304" pitchFamily="18" charset="0"/>
                          <a:ea typeface="+mn-ea"/>
                          <a:cs typeface="Times New Roman" panose="02020603050405020304" pitchFamily="18" charset="0"/>
                        </a:rPr>
                        <a:t> T1(t) [s]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fr-FR" sz="11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Variation de T1 au cours de l’essai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730813"/>
                  </a:ext>
                </a:extLst>
              </a:tr>
            </a:tbl>
          </a:graphicData>
        </a:graphic>
      </p:graphicFrame>
      <p:graphicFrame>
        <p:nvGraphicFramePr>
          <p:cNvPr id="9" name="Tableau 8">
            <a:extLst>
              <a:ext uri="{FF2B5EF4-FFF2-40B4-BE49-F238E27FC236}">
                <a16:creationId xmlns:a16="http://schemas.microsoft.com/office/drawing/2014/main" id="{1433F23F-F4F7-424D-A880-594C72844BC1}"/>
              </a:ext>
            </a:extLst>
          </p:cNvPr>
          <p:cNvGraphicFramePr>
            <a:graphicFrameLocks noGrp="1"/>
          </p:cNvGraphicFramePr>
          <p:nvPr>
            <p:extLst>
              <p:ext uri="{D42A27DB-BD31-4B8C-83A1-F6EECF244321}">
                <p14:modId xmlns:p14="http://schemas.microsoft.com/office/powerpoint/2010/main" val="3635513818"/>
              </p:ext>
            </p:extLst>
          </p:nvPr>
        </p:nvGraphicFramePr>
        <p:xfrm>
          <a:off x="179296" y="3810790"/>
          <a:ext cx="6527800" cy="2034540"/>
        </p:xfrm>
        <a:graphic>
          <a:graphicData uri="http://schemas.openxmlformats.org/drawingml/2006/table">
            <a:tbl>
              <a:tblPr/>
              <a:tblGrid>
                <a:gridCol w="2070100">
                  <a:extLst>
                    <a:ext uri="{9D8B030D-6E8A-4147-A177-3AD203B41FA5}">
                      <a16:colId xmlns:a16="http://schemas.microsoft.com/office/drawing/2014/main" val="2421565598"/>
                    </a:ext>
                  </a:extLst>
                </a:gridCol>
                <a:gridCol w="1231900">
                  <a:extLst>
                    <a:ext uri="{9D8B030D-6E8A-4147-A177-3AD203B41FA5}">
                      <a16:colId xmlns:a16="http://schemas.microsoft.com/office/drawing/2014/main" val="3617855918"/>
                    </a:ext>
                  </a:extLst>
                </a:gridCol>
                <a:gridCol w="3225800">
                  <a:extLst>
                    <a:ext uri="{9D8B030D-6E8A-4147-A177-3AD203B41FA5}">
                      <a16:colId xmlns:a16="http://schemas.microsoft.com/office/drawing/2014/main" val="452921259"/>
                    </a:ext>
                  </a:extLst>
                </a:gridCol>
              </a:tblGrid>
              <a:tr h="182880">
                <a:tc gridSpan="3">
                  <a:txBody>
                    <a:bodyPr/>
                    <a:lstStyle/>
                    <a:p>
                      <a:pPr algn="ctr" fontAlgn="ctr"/>
                      <a:r>
                        <a:rPr lang="fr-FR" sz="1100" b="1" i="0" u="none" strike="noStrike">
                          <a:solidFill>
                            <a:srgbClr val="000000"/>
                          </a:solidFill>
                          <a:effectLst/>
                          <a:latin typeface="Times New Roman" panose="02020603050405020304" pitchFamily="18" charset="0"/>
                        </a:rPr>
                        <a:t>Variables calculées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196828485"/>
                  </a:ext>
                </a:extLst>
              </a:tr>
              <a:tr h="182880">
                <a:tc>
                  <a:txBody>
                    <a:bodyPr/>
                    <a:lstStyle/>
                    <a:p>
                      <a:pPr algn="ctr" fontAlgn="ctr"/>
                      <a:r>
                        <a:rPr lang="fr-FR" sz="1100" b="1" i="0" u="none" strike="noStrike">
                          <a:solidFill>
                            <a:srgbClr val="000000"/>
                          </a:solidFill>
                          <a:effectLst/>
                          <a:latin typeface="Times New Roman" panose="02020603050405020304" pitchFamily="18" charset="0"/>
                        </a:rPr>
                        <a:t>Nom de la variable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1" i="0" u="none" strike="noStrike">
                          <a:solidFill>
                            <a:srgbClr val="000000"/>
                          </a:solidFill>
                          <a:effectLst/>
                          <a:latin typeface="Times New Roman" panose="02020603050405020304" pitchFamily="18" charset="0"/>
                        </a:rPr>
                        <a:t>Symbole / Unité</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1" i="0" u="none" strike="noStrike">
                          <a:solidFill>
                            <a:srgbClr val="000000"/>
                          </a:solidFill>
                          <a:effectLst/>
                          <a:latin typeface="Times New Roman" panose="02020603050405020304" pitchFamily="18" charset="0"/>
                        </a:rPr>
                        <a:t>Description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8614688"/>
                  </a:ext>
                </a:extLst>
              </a:tr>
              <a:tr h="182880">
                <a:tc>
                  <a:txBody>
                    <a:bodyPr/>
                    <a:lstStyle/>
                    <a:p>
                      <a:pPr algn="ctr" fontAlgn="ctr"/>
                      <a:r>
                        <a:rPr lang="fr-FR" sz="1100" b="0" i="0" u="none" strike="noStrike">
                          <a:solidFill>
                            <a:srgbClr val="000000"/>
                          </a:solidFill>
                          <a:effectLst/>
                          <a:latin typeface="Times New Roman" panose="02020603050405020304" pitchFamily="18" charset="0"/>
                        </a:rPr>
                        <a:t> Rapport de moment/poids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 M / (V·L)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 Indice de basculement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099273"/>
                  </a:ext>
                </a:extLst>
              </a:tr>
              <a:tr h="182880">
                <a:tc>
                  <a:txBody>
                    <a:bodyPr/>
                    <a:lstStyle/>
                    <a:p>
                      <a:pPr algn="ctr" fontAlgn="ctr"/>
                      <a:r>
                        <a:rPr lang="fr-FR" sz="1100" b="0" i="0" u="none" strike="noStrike">
                          <a:solidFill>
                            <a:srgbClr val="000000"/>
                          </a:solidFill>
                          <a:effectLst/>
                          <a:latin typeface="Times New Roman" panose="02020603050405020304" pitchFamily="18" charset="0"/>
                        </a:rPr>
                        <a:t> Surface de contact normalisée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 A / Ac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 Rapport entre surface actuelle et surface critique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307830"/>
                  </a:ext>
                </a:extLst>
              </a:tr>
              <a:tr h="205740">
                <a:tc>
                  <a:txBody>
                    <a:bodyPr/>
                    <a:lstStyle/>
                    <a:p>
                      <a:pPr algn="ctr" fontAlgn="ctr"/>
                      <a:r>
                        <a:rPr lang="fr-FR" sz="1100" b="0" i="0" u="none" strike="noStrike" dirty="0">
                          <a:solidFill>
                            <a:srgbClr val="000000"/>
                          </a:solidFill>
                          <a:effectLst/>
                          <a:latin typeface="Times New Roman" panose="02020603050405020304" pitchFamily="18" charset="0"/>
                        </a:rPr>
                        <a:t> Cr (ratio de M </a:t>
                      </a:r>
                      <a:r>
                        <a:rPr lang="fr-FR" sz="1100" b="0" i="0" u="none" strike="noStrike" dirty="0" err="1">
                          <a:solidFill>
                            <a:srgbClr val="000000"/>
                          </a:solidFill>
                          <a:effectLst/>
                          <a:latin typeface="Times New Roman" panose="02020603050405020304" pitchFamily="18" charset="0"/>
                        </a:rPr>
                        <a:t>rés</a:t>
                      </a:r>
                      <a:r>
                        <a:rPr lang="fr-FR" sz="1100" b="0" i="0" u="none" strike="noStrike" dirty="0">
                          <a:solidFill>
                            <a:srgbClr val="000000"/>
                          </a:solidFill>
                          <a:effectLst/>
                          <a:latin typeface="Times New Roman" panose="02020603050405020304" pitchFamily="18" charset="0"/>
                        </a:rPr>
                        <a:t> sur le M de cap)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 Cr = M_res / M_cap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 Capacité résiduelle de moment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3237599"/>
                  </a:ext>
                </a:extLst>
              </a:tr>
              <a:tr h="182880">
                <a:tc>
                  <a:txBody>
                    <a:bodyPr/>
                    <a:lstStyle/>
                    <a:p>
                      <a:pPr algn="ctr" fontAlgn="ctr"/>
                      <a:r>
                        <a:rPr lang="fr-FR" sz="1100" b="0" i="0" u="none" strike="noStrike">
                          <a:solidFill>
                            <a:srgbClr val="000000"/>
                          </a:solidFill>
                          <a:effectLst/>
                          <a:latin typeface="Times New Roman" panose="02020603050405020304" pitchFamily="18" charset="0"/>
                        </a:rPr>
                        <a:t> Cy (moment de fluage / capacité)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100" b="0" i="0" u="none" strike="noStrike">
                          <a:solidFill>
                            <a:srgbClr val="000000"/>
                          </a:solidFill>
                          <a:effectLst/>
                          <a:latin typeface="Times New Roman" panose="02020603050405020304" pitchFamily="18" charset="0"/>
                        </a:rPr>
                        <a:t> Cy = M_y / M_cap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 Capacité à mobiliser du moment plastique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291995"/>
                  </a:ext>
                </a:extLst>
              </a:tr>
              <a:tr h="182880">
                <a:tc>
                  <a:txBody>
                    <a:bodyPr/>
                    <a:lstStyle/>
                    <a:p>
                      <a:pPr algn="ctr" fontAlgn="ctr"/>
                      <a:r>
                        <a:rPr lang="fr-FR" sz="1100" b="0" i="0" u="none" strike="noStrike">
                          <a:solidFill>
                            <a:srgbClr val="000000"/>
                          </a:solidFill>
                          <a:effectLst/>
                          <a:latin typeface="Times New Roman" panose="02020603050405020304" pitchFamily="18" charset="0"/>
                        </a:rPr>
                        <a:t> Facteur de sécurité vertical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 FSv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 Stabilité de la semelle sous les charges verticales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2121548"/>
                  </a:ext>
                </a:extLst>
              </a:tr>
              <a:tr h="182880">
                <a:tc>
                  <a:txBody>
                    <a:bodyPr/>
                    <a:lstStyle/>
                    <a:p>
                      <a:pPr algn="ctr" fontAlgn="ctr"/>
                      <a:r>
                        <a:rPr lang="fr-FR" sz="1100" b="0" i="0" u="none" strike="noStrike">
                          <a:solidFill>
                            <a:srgbClr val="000000"/>
                          </a:solidFill>
                          <a:effectLst/>
                          <a:latin typeface="Times New Roman" panose="02020603050405020304" pitchFamily="18" charset="0"/>
                        </a:rPr>
                        <a:t> Période fondamentale (avec SSI)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 T1 [s]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 Calculée à partir des réponses dynamiques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3775278"/>
                  </a:ext>
                </a:extLst>
              </a:tr>
              <a:tr h="182880">
                <a:tc>
                  <a:txBody>
                    <a:bodyPr/>
                    <a:lstStyle/>
                    <a:p>
                      <a:pPr algn="ctr" fontAlgn="ctr"/>
                      <a:r>
                        <a:rPr lang="fr-FR" sz="1100" b="0" i="0" u="none" strike="noStrike">
                          <a:solidFill>
                            <a:srgbClr val="000000"/>
                          </a:solidFill>
                          <a:effectLst/>
                          <a:latin typeface="Times New Roman" panose="02020603050405020304" pitchFamily="18" charset="0"/>
                        </a:rPr>
                        <a:t>Sd(T1)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m ou cm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Déplacement spectral à la période fondamentale 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507522"/>
                  </a:ext>
                </a:extLst>
              </a:tr>
              <a:tr h="182880">
                <a:tc>
                  <a:txBody>
                    <a:bodyPr/>
                    <a:lstStyle/>
                    <a:p>
                      <a:pPr algn="ctr" fontAlgn="ctr"/>
                      <a:r>
                        <a:rPr lang="fr-FR" sz="1100" b="0" i="0" u="none" strike="noStrike">
                          <a:solidFill>
                            <a:srgbClr val="000000"/>
                          </a:solidFill>
                          <a:effectLst/>
                          <a:latin typeface="Times New Roman" panose="02020603050405020304" pitchFamily="18" charset="0"/>
                        </a:rPr>
                        <a:t>Sd,geo(T1 ∈ [0.2,3]) / 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m ou cm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Moyenne géométrique des Sd normalisée par la hauteur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7715903"/>
                  </a:ext>
                </a:extLst>
              </a:tr>
              <a:tr h="182880">
                <a:tc>
                  <a:txBody>
                    <a:bodyPr/>
                    <a:lstStyle/>
                    <a:p>
                      <a:pPr algn="ctr" fontAlgn="ctr"/>
                      <a:r>
                        <a:rPr lang="fr-FR" sz="1100" b="0" i="0" u="none" strike="noStrike">
                          <a:solidFill>
                            <a:srgbClr val="000000"/>
                          </a:solidFill>
                          <a:effectLst/>
                          <a:latin typeface="Times New Roman" panose="02020603050405020304" pitchFamily="18" charset="0"/>
                        </a:rPr>
                        <a:t>Yipk</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Times New Roman" panose="02020603050405020304" pitchFamily="18" charset="0"/>
                        </a:rPr>
                        <a:t>en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rgbClr val="000000"/>
                          </a:solidFill>
                          <a:effectLst/>
                          <a:latin typeface="Times New Roman" panose="02020603050405020304" pitchFamily="18" charset="0"/>
                        </a:rPr>
                        <a:t>Déformation maximale en % causée par la secousse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8964686"/>
                  </a:ext>
                </a:extLst>
              </a:tr>
            </a:tbl>
          </a:graphicData>
        </a:graphic>
      </p:graphicFrame>
    </p:spTree>
    <p:extLst>
      <p:ext uri="{BB962C8B-B14F-4D97-AF65-F5344CB8AC3E}">
        <p14:creationId xmlns:p14="http://schemas.microsoft.com/office/powerpoint/2010/main" val="10430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fr-FR" sz="1200" b="1" dirty="0"/>
              <a:t>Bibliographie</a:t>
            </a:r>
            <a:endParaRPr lang="fr-FR" b="1" dirty="0"/>
          </a:p>
        </p:txBody>
      </p:sp>
      <p:sp>
        <p:nvSpPr>
          <p:cNvPr id="5" name="Espace réservé du numéro de diapositive 4"/>
          <p:cNvSpPr>
            <a:spLocks noGrp="1"/>
          </p:cNvSpPr>
          <p:nvPr>
            <p:ph type="sldNum" sz="quarter" idx="12"/>
          </p:nvPr>
        </p:nvSpPr>
        <p:spPr/>
        <p:txBody>
          <a:bodyPr/>
          <a:lstStyle/>
          <a:p>
            <a:fld id="{0CBC77A0-1F4E-42FF-9FFC-F45C3A64AF90}" type="slidenum">
              <a:rPr lang="fr-FR" smtClean="0"/>
              <a:t>38</a:t>
            </a:fld>
            <a:endParaRPr lang="fr-FR"/>
          </a:p>
        </p:txBody>
      </p:sp>
      <p:sp>
        <p:nvSpPr>
          <p:cNvPr id="6" name="Titre 5"/>
          <p:cNvSpPr>
            <a:spLocks noGrp="1"/>
          </p:cNvSpPr>
          <p:nvPr>
            <p:ph type="title"/>
          </p:nvPr>
        </p:nvSpPr>
        <p:spPr>
          <a:xfrm>
            <a:off x="617878" y="256665"/>
            <a:ext cx="10728325" cy="562486"/>
          </a:xfrm>
        </p:spPr>
        <p:txBody>
          <a:bodyPr>
            <a:normAutofit/>
          </a:bodyPr>
          <a:lstStyle/>
          <a:p>
            <a:pPr algn="ctr"/>
            <a:r>
              <a:rPr lang="fr-FR" sz="2900" dirty="0"/>
              <a:t>Liste des Séries de Tests et Résultats</a:t>
            </a:r>
          </a:p>
        </p:txBody>
      </p:sp>
      <p:sp>
        <p:nvSpPr>
          <p:cNvPr id="11" name="Rectangle 10"/>
          <p:cNvSpPr/>
          <p:nvPr/>
        </p:nvSpPr>
        <p:spPr>
          <a:xfrm>
            <a:off x="7265666" y="1024336"/>
            <a:ext cx="4146405" cy="3030317"/>
          </a:xfrm>
          <a:prstGeom prst="rect">
            <a:avLst/>
          </a:prstGeom>
        </p:spPr>
        <p:txBody>
          <a:bodyPr wrap="square">
            <a:spAutoFit/>
          </a:bodyPr>
          <a:lstStyle/>
          <a:p>
            <a:pPr marL="266700" lvl="1" indent="-266700">
              <a:lnSpc>
                <a:spcPct val="90000"/>
              </a:lnSpc>
              <a:buClr>
                <a:schemeClr val="tx2"/>
              </a:buClr>
              <a:buSzPct val="90000"/>
              <a:buFont typeface="Arial" panose="020B0604020202020204" pitchFamily="34" charset="0"/>
              <a:buChar char="■"/>
            </a:pPr>
            <a:r>
              <a:rPr lang="fr-FR" sz="1400" dirty="0"/>
              <a:t>Voici</a:t>
            </a:r>
            <a:r>
              <a:rPr lang="fr-FR" sz="1400" b="1" dirty="0"/>
              <a:t> </a:t>
            </a:r>
            <a:r>
              <a:rPr lang="fr-FR" sz="1400" dirty="0"/>
              <a:t>une</a:t>
            </a:r>
            <a:r>
              <a:rPr lang="fr-FR" sz="1400" b="1" dirty="0"/>
              <a:t> liste non exhaustive de 12 essais </a:t>
            </a:r>
            <a:r>
              <a:rPr lang="fr-FR" sz="1400" dirty="0"/>
              <a:t>en laboratoire dans le cadre de l’interaction sol-structure dynamique soumise à des secousses portant sur le:</a:t>
            </a:r>
          </a:p>
          <a:p>
            <a:pPr marL="1074738" lvl="4" indent="-266700">
              <a:lnSpc>
                <a:spcPct val="90000"/>
              </a:lnSpc>
              <a:buSzPct val="90000"/>
              <a:buFont typeface="Arial" panose="020B0604020202020204" pitchFamily="34" charset="0"/>
              <a:buChar char="■"/>
            </a:pPr>
            <a:r>
              <a:rPr lang="fr-FR" sz="1400" dirty="0"/>
              <a:t>basculement</a:t>
            </a:r>
          </a:p>
          <a:p>
            <a:pPr marL="1074738" lvl="4" indent="-266700">
              <a:lnSpc>
                <a:spcPct val="90000"/>
              </a:lnSpc>
              <a:buSzPct val="90000"/>
              <a:buFont typeface="Arial" panose="020B0604020202020204" pitchFamily="34" charset="0"/>
              <a:buChar char="■"/>
            </a:pPr>
            <a:r>
              <a:rPr lang="fr-FR" sz="1400" dirty="0"/>
              <a:t>Tassement</a:t>
            </a:r>
          </a:p>
          <a:p>
            <a:pPr marL="1074738" lvl="4" indent="-266700">
              <a:lnSpc>
                <a:spcPct val="90000"/>
              </a:lnSpc>
              <a:buSzPct val="90000"/>
              <a:buFont typeface="Arial" panose="020B0604020202020204" pitchFamily="34" charset="0"/>
              <a:buChar char="■"/>
            </a:pPr>
            <a:r>
              <a:rPr lang="fr-FR" sz="1400" dirty="0"/>
              <a:t>soulèvement </a:t>
            </a:r>
          </a:p>
          <a:p>
            <a:pPr marL="1074738" lvl="4" indent="-266700">
              <a:lnSpc>
                <a:spcPct val="90000"/>
              </a:lnSpc>
              <a:buSzPct val="90000"/>
              <a:buFont typeface="Arial" panose="020B0604020202020204" pitchFamily="34" charset="0"/>
              <a:buChar char="■"/>
            </a:pPr>
            <a:r>
              <a:rPr lang="fr-FR" sz="1400" dirty="0"/>
              <a:t>glissement </a:t>
            </a:r>
          </a:p>
          <a:p>
            <a:pPr marL="350838" lvl="3">
              <a:lnSpc>
                <a:spcPct val="90000"/>
              </a:lnSpc>
              <a:buSzPct val="90000"/>
            </a:pPr>
            <a:endParaRPr lang="fr-FR" sz="1500" dirty="0"/>
          </a:p>
          <a:p>
            <a:pPr marL="350838" lvl="3">
              <a:lnSpc>
                <a:spcPct val="90000"/>
              </a:lnSpc>
              <a:buSzPct val="90000"/>
            </a:pPr>
            <a:endParaRPr lang="fr-FR" sz="1500" dirty="0"/>
          </a:p>
          <a:p>
            <a:pPr marL="266700" lvl="1" indent="-266700">
              <a:lnSpc>
                <a:spcPct val="90000"/>
              </a:lnSpc>
              <a:buClr>
                <a:schemeClr val="tx2"/>
              </a:buClr>
              <a:buSzPct val="90000"/>
              <a:buFont typeface="Arial" panose="020B0604020202020204" pitchFamily="34" charset="0"/>
              <a:buChar char="■"/>
            </a:pPr>
            <a:r>
              <a:rPr lang="fr-FR" sz="1400" b="1" dirty="0"/>
              <a:t>Chaque essaie a ses caractéristiques:</a:t>
            </a:r>
          </a:p>
          <a:p>
            <a:pPr marL="1074738" lvl="4" indent="-266700">
              <a:lnSpc>
                <a:spcPct val="90000"/>
              </a:lnSpc>
              <a:buSzPct val="90000"/>
              <a:buFont typeface="Arial" panose="020B0604020202020204" pitchFamily="34" charset="0"/>
              <a:buChar char="■"/>
            </a:pPr>
            <a:r>
              <a:rPr lang="fr-FR" sz="1400" dirty="0"/>
              <a:t>Nombre du Test Monotonique et cyclique</a:t>
            </a:r>
          </a:p>
          <a:p>
            <a:pPr marL="1074738" lvl="4" indent="-266700">
              <a:lnSpc>
                <a:spcPct val="90000"/>
              </a:lnSpc>
              <a:buSzPct val="90000"/>
              <a:buFont typeface="Arial" panose="020B0604020202020204" pitchFamily="34" charset="0"/>
              <a:buChar char="■"/>
            </a:pPr>
            <a:r>
              <a:rPr lang="fr-FR" sz="1400" dirty="0"/>
              <a:t>Type et épaisseur du sol</a:t>
            </a:r>
          </a:p>
          <a:p>
            <a:pPr marL="1074738" lvl="4" indent="-266700">
              <a:lnSpc>
                <a:spcPct val="90000"/>
              </a:lnSpc>
              <a:buSzPct val="90000"/>
              <a:buFont typeface="Arial" panose="020B0604020202020204" pitchFamily="34" charset="0"/>
              <a:buChar char="■"/>
            </a:pPr>
            <a:r>
              <a:rPr lang="fr-FR" sz="1400" dirty="0"/>
              <a:t>Nombre de couche du sol</a:t>
            </a:r>
            <a:endParaRPr lang="fr-FR" sz="1500" dirty="0"/>
          </a:p>
        </p:txBody>
      </p:sp>
      <p:sp>
        <p:nvSpPr>
          <p:cNvPr id="9" name="Espace réservé de la date 2">
            <a:extLst>
              <a:ext uri="{FF2B5EF4-FFF2-40B4-BE49-F238E27FC236}">
                <a16:creationId xmlns:a16="http://schemas.microsoft.com/office/drawing/2014/main" id="{BFBCC6FC-EFC3-42F1-8F21-6D5983EDFB51}"/>
              </a:ext>
            </a:extLst>
          </p:cNvPr>
          <p:cNvSpPr>
            <a:spLocks noGrp="1"/>
          </p:cNvSpPr>
          <p:nvPr>
            <p:ph type="dt" sz="half" idx="10"/>
          </p:nvPr>
        </p:nvSpPr>
        <p:spPr>
          <a:xfrm>
            <a:off x="9626600" y="6343650"/>
            <a:ext cx="1299816" cy="365125"/>
          </a:xfrm>
        </p:spPr>
        <p:txBody>
          <a:bodyPr/>
          <a:lstStyle/>
          <a:p>
            <a:r>
              <a:rPr lang="fr-FR" dirty="0"/>
              <a:t>25/09/2025</a:t>
            </a:r>
          </a:p>
        </p:txBody>
      </p:sp>
      <p:graphicFrame>
        <p:nvGraphicFramePr>
          <p:cNvPr id="13" name="Tableau 12">
            <a:extLst>
              <a:ext uri="{FF2B5EF4-FFF2-40B4-BE49-F238E27FC236}">
                <a16:creationId xmlns:a16="http://schemas.microsoft.com/office/drawing/2014/main" id="{4A665488-47FF-4174-803F-E0467CD08B1B}"/>
              </a:ext>
            </a:extLst>
          </p:cNvPr>
          <p:cNvGraphicFramePr>
            <a:graphicFrameLocks noGrp="1"/>
          </p:cNvGraphicFramePr>
          <p:nvPr>
            <p:extLst>
              <p:ext uri="{D42A27DB-BD31-4B8C-83A1-F6EECF244321}">
                <p14:modId xmlns:p14="http://schemas.microsoft.com/office/powerpoint/2010/main" val="47846246"/>
              </p:ext>
            </p:extLst>
          </p:nvPr>
        </p:nvGraphicFramePr>
        <p:xfrm>
          <a:off x="473162" y="1071979"/>
          <a:ext cx="6045083" cy="3086100"/>
        </p:xfrm>
        <a:graphic>
          <a:graphicData uri="http://schemas.openxmlformats.org/drawingml/2006/table">
            <a:tbl>
              <a:tblPr/>
              <a:tblGrid>
                <a:gridCol w="941696">
                  <a:extLst>
                    <a:ext uri="{9D8B030D-6E8A-4147-A177-3AD203B41FA5}">
                      <a16:colId xmlns:a16="http://schemas.microsoft.com/office/drawing/2014/main" val="3743976556"/>
                    </a:ext>
                  </a:extLst>
                </a:gridCol>
                <a:gridCol w="622734">
                  <a:extLst>
                    <a:ext uri="{9D8B030D-6E8A-4147-A177-3AD203B41FA5}">
                      <a16:colId xmlns:a16="http://schemas.microsoft.com/office/drawing/2014/main" val="246071858"/>
                    </a:ext>
                  </a:extLst>
                </a:gridCol>
                <a:gridCol w="804999">
                  <a:extLst>
                    <a:ext uri="{9D8B030D-6E8A-4147-A177-3AD203B41FA5}">
                      <a16:colId xmlns:a16="http://schemas.microsoft.com/office/drawing/2014/main" val="341049238"/>
                    </a:ext>
                  </a:extLst>
                </a:gridCol>
                <a:gridCol w="561980">
                  <a:extLst>
                    <a:ext uri="{9D8B030D-6E8A-4147-A177-3AD203B41FA5}">
                      <a16:colId xmlns:a16="http://schemas.microsoft.com/office/drawing/2014/main" val="2395652912"/>
                    </a:ext>
                  </a:extLst>
                </a:gridCol>
                <a:gridCol w="972074">
                  <a:extLst>
                    <a:ext uri="{9D8B030D-6E8A-4147-A177-3AD203B41FA5}">
                      <a16:colId xmlns:a16="http://schemas.microsoft.com/office/drawing/2014/main" val="571404987"/>
                    </a:ext>
                  </a:extLst>
                </a:gridCol>
                <a:gridCol w="501225">
                  <a:extLst>
                    <a:ext uri="{9D8B030D-6E8A-4147-A177-3AD203B41FA5}">
                      <a16:colId xmlns:a16="http://schemas.microsoft.com/office/drawing/2014/main" val="1217449005"/>
                    </a:ext>
                  </a:extLst>
                </a:gridCol>
                <a:gridCol w="1640375">
                  <a:extLst>
                    <a:ext uri="{9D8B030D-6E8A-4147-A177-3AD203B41FA5}">
                      <a16:colId xmlns:a16="http://schemas.microsoft.com/office/drawing/2014/main" val="3501488139"/>
                    </a:ext>
                  </a:extLst>
                </a:gridCol>
              </a:tblGrid>
              <a:tr h="510540">
                <a:tc>
                  <a:txBody>
                    <a:bodyPr/>
                    <a:lstStyle/>
                    <a:p>
                      <a:pPr algn="ctr" fontAlgn="ctr"/>
                      <a:r>
                        <a:rPr lang="fr-FR" sz="1300" b="1" i="0" u="none" strike="noStrike" dirty="0">
                          <a:solidFill>
                            <a:srgbClr val="000000"/>
                          </a:solidFill>
                          <a:effectLst/>
                          <a:latin typeface="Times New Roman" panose="02020603050405020304" pitchFamily="18" charset="0"/>
                        </a:rPr>
                        <a:t>Test </a:t>
                      </a:r>
                      <a:r>
                        <a:rPr lang="fr-FR" sz="1300" b="1" i="0" u="none" strike="noStrike" dirty="0" err="1">
                          <a:solidFill>
                            <a:srgbClr val="000000"/>
                          </a:solidFill>
                          <a:effectLst/>
                          <a:latin typeface="Times New Roman" panose="02020603050405020304" pitchFamily="18" charset="0"/>
                        </a:rPr>
                        <a:t>Series</a:t>
                      </a:r>
                      <a:endParaRPr lang="fr-FR" sz="1300" b="1"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300" b="1" i="0" u="none" strike="noStrike" dirty="0">
                          <a:solidFill>
                            <a:srgbClr val="000000"/>
                          </a:solidFill>
                          <a:effectLst/>
                          <a:latin typeface="Times New Roman" panose="02020603050405020304" pitchFamily="18" charset="0"/>
                        </a:rPr>
                        <a:t>Record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300" b="1" i="0" u="none" strike="noStrike" dirty="0">
                          <a:solidFill>
                            <a:srgbClr val="000000"/>
                          </a:solidFill>
                          <a:effectLst/>
                          <a:latin typeface="Times New Roman" panose="02020603050405020304" pitchFamily="18" charset="0"/>
                        </a:rPr>
                        <a:t>No. </a:t>
                      </a:r>
                      <a:br>
                        <a:rPr lang="fr-FR" sz="1300" b="1" i="0" u="none" strike="noStrike" dirty="0">
                          <a:solidFill>
                            <a:srgbClr val="000000"/>
                          </a:solidFill>
                          <a:effectLst/>
                          <a:latin typeface="Times New Roman" panose="02020603050405020304" pitchFamily="18" charset="0"/>
                        </a:rPr>
                      </a:br>
                      <a:r>
                        <a:rPr lang="fr-FR" sz="1300" b="1" i="0" u="none" strike="noStrike" dirty="0" err="1">
                          <a:solidFill>
                            <a:srgbClr val="000000"/>
                          </a:solidFill>
                          <a:effectLst/>
                          <a:latin typeface="Times New Roman" panose="02020603050405020304" pitchFamily="18" charset="0"/>
                        </a:rPr>
                        <a:t>Monotonic</a:t>
                      </a:r>
                      <a:r>
                        <a:rPr lang="fr-FR" sz="1300" b="1" i="0" u="none" strike="noStrike" dirty="0">
                          <a:solidFill>
                            <a:srgbClr val="000000"/>
                          </a:solidFill>
                          <a:effectLst/>
                          <a:latin typeface="Times New Roman" panose="02020603050405020304" pitchFamily="18" charset="0"/>
                        </a:rPr>
                        <a:t> </a:t>
                      </a:r>
                      <a:br>
                        <a:rPr lang="fr-FR" sz="1300" b="1" i="0" u="none" strike="noStrike" dirty="0">
                          <a:solidFill>
                            <a:srgbClr val="000000"/>
                          </a:solidFill>
                          <a:effectLst/>
                          <a:latin typeface="Times New Roman" panose="02020603050405020304" pitchFamily="18" charset="0"/>
                        </a:rPr>
                      </a:br>
                      <a:r>
                        <a:rPr lang="fr-FR" sz="1300" b="1" i="0" u="none" strike="noStrike" dirty="0">
                          <a:solidFill>
                            <a:srgbClr val="000000"/>
                          </a:solidFill>
                          <a:effectLst/>
                          <a:latin typeface="Times New Roman" panose="02020603050405020304" pitchFamily="18" charset="0"/>
                        </a:rPr>
                        <a:t>Tests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300" b="1" i="0" u="none" strike="noStrike" dirty="0">
                          <a:solidFill>
                            <a:srgbClr val="000000"/>
                          </a:solidFill>
                          <a:effectLst/>
                          <a:latin typeface="Times New Roman" panose="02020603050405020304" pitchFamily="18" charset="0"/>
                        </a:rPr>
                        <a:t>No.</a:t>
                      </a:r>
                      <a:br>
                        <a:rPr lang="fr-FR" sz="1300" b="1" i="0" u="none" strike="noStrike" dirty="0">
                          <a:solidFill>
                            <a:srgbClr val="000000"/>
                          </a:solidFill>
                          <a:effectLst/>
                          <a:latin typeface="Times New Roman" panose="02020603050405020304" pitchFamily="18" charset="0"/>
                        </a:rPr>
                      </a:br>
                      <a:r>
                        <a:rPr lang="fr-FR" sz="1300" b="1" i="0" u="none" strike="noStrike" dirty="0">
                          <a:solidFill>
                            <a:srgbClr val="000000"/>
                          </a:solidFill>
                          <a:effectLst/>
                          <a:latin typeface="Times New Roman" panose="02020603050405020304" pitchFamily="18" charset="0"/>
                        </a:rPr>
                        <a:t> </a:t>
                      </a:r>
                      <a:r>
                        <a:rPr lang="fr-FR" sz="1300" b="1" i="0" u="none" strike="noStrike" dirty="0" err="1">
                          <a:solidFill>
                            <a:srgbClr val="000000"/>
                          </a:solidFill>
                          <a:effectLst/>
                          <a:latin typeface="Times New Roman" panose="02020603050405020304" pitchFamily="18" charset="0"/>
                        </a:rPr>
                        <a:t>Cyclic</a:t>
                      </a:r>
                      <a:r>
                        <a:rPr lang="fr-FR" sz="1300" b="1" i="0" u="none" strike="noStrike" dirty="0">
                          <a:solidFill>
                            <a:srgbClr val="000000"/>
                          </a:solidFill>
                          <a:effectLst/>
                          <a:latin typeface="Times New Roman" panose="02020603050405020304" pitchFamily="18" charset="0"/>
                        </a:rPr>
                        <a:t> </a:t>
                      </a:r>
                      <a:br>
                        <a:rPr lang="fr-FR" sz="1300" b="1" i="0" u="none" strike="noStrike" dirty="0">
                          <a:solidFill>
                            <a:srgbClr val="000000"/>
                          </a:solidFill>
                          <a:effectLst/>
                          <a:latin typeface="Times New Roman" panose="02020603050405020304" pitchFamily="18" charset="0"/>
                        </a:rPr>
                      </a:br>
                      <a:r>
                        <a:rPr lang="fr-FR" sz="1300" b="1" i="0" u="none" strike="noStrike" dirty="0">
                          <a:solidFill>
                            <a:srgbClr val="000000"/>
                          </a:solidFill>
                          <a:effectLst/>
                          <a:latin typeface="Times New Roman" panose="02020603050405020304" pitchFamily="18" charset="0"/>
                        </a:rPr>
                        <a:t>Tests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300" b="1" i="0" u="none" strike="noStrike" dirty="0">
                          <a:solidFill>
                            <a:srgbClr val="000000"/>
                          </a:solidFill>
                          <a:effectLst/>
                          <a:latin typeface="Times New Roman" panose="02020603050405020304" pitchFamily="18" charset="0"/>
                        </a:rPr>
                        <a:t>Prot. </a:t>
                      </a:r>
                      <a:br>
                        <a:rPr lang="fr-FR" sz="1300" b="1" i="0" u="none" strike="noStrike" dirty="0">
                          <a:solidFill>
                            <a:srgbClr val="000000"/>
                          </a:solidFill>
                          <a:effectLst/>
                          <a:latin typeface="Times New Roman" panose="02020603050405020304" pitchFamily="18" charset="0"/>
                        </a:rPr>
                      </a:br>
                      <a:r>
                        <a:rPr lang="fr-FR" sz="1300" b="1" i="0" u="none" strike="noStrike" dirty="0" err="1">
                          <a:solidFill>
                            <a:srgbClr val="000000"/>
                          </a:solidFill>
                          <a:effectLst/>
                          <a:latin typeface="Times New Roman" panose="02020603050405020304" pitchFamily="18" charset="0"/>
                        </a:rPr>
                        <a:t>Soil</a:t>
                      </a:r>
                      <a:r>
                        <a:rPr lang="fr-FR" sz="1300" b="1" i="0" u="none" strike="noStrike" dirty="0">
                          <a:solidFill>
                            <a:srgbClr val="000000"/>
                          </a:solidFill>
                          <a:effectLst/>
                          <a:latin typeface="Times New Roman" panose="02020603050405020304" pitchFamily="18" charset="0"/>
                        </a:rPr>
                        <a:t> </a:t>
                      </a:r>
                      <a:br>
                        <a:rPr lang="fr-FR" sz="1300" b="1" i="0" u="none" strike="noStrike" dirty="0">
                          <a:solidFill>
                            <a:srgbClr val="000000"/>
                          </a:solidFill>
                          <a:effectLst/>
                          <a:latin typeface="Times New Roman" panose="02020603050405020304" pitchFamily="18" charset="0"/>
                        </a:rPr>
                      </a:br>
                      <a:r>
                        <a:rPr lang="fr-FR" sz="1300" b="1" i="0" u="none" strike="noStrike" dirty="0" err="1">
                          <a:solidFill>
                            <a:srgbClr val="000000"/>
                          </a:solidFill>
                          <a:effectLst/>
                          <a:latin typeface="Times New Roman" panose="02020603050405020304" pitchFamily="18" charset="0"/>
                        </a:rPr>
                        <a:t>Thickness</a:t>
                      </a:r>
                      <a:r>
                        <a:rPr lang="fr-FR" sz="1300" b="1" i="0" u="none" strike="noStrike" dirty="0">
                          <a:solidFill>
                            <a:srgbClr val="000000"/>
                          </a:solidFill>
                          <a:effectLst/>
                          <a:latin typeface="Times New Roman" panose="02020603050405020304" pitchFamily="18" charset="0"/>
                        </a:rPr>
                        <a:t> (m)</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300" b="1" i="0" u="none" strike="noStrike" dirty="0">
                          <a:solidFill>
                            <a:srgbClr val="000000"/>
                          </a:solidFill>
                          <a:effectLst/>
                          <a:latin typeface="Times New Roman" panose="02020603050405020304" pitchFamily="18" charset="0"/>
                        </a:rPr>
                        <a:t>No. </a:t>
                      </a:r>
                      <a:br>
                        <a:rPr lang="fr-FR" sz="1300" b="1" i="0" u="none" strike="noStrike" dirty="0">
                          <a:solidFill>
                            <a:srgbClr val="000000"/>
                          </a:solidFill>
                          <a:effectLst/>
                          <a:latin typeface="Times New Roman" panose="02020603050405020304" pitchFamily="18" charset="0"/>
                        </a:rPr>
                      </a:br>
                      <a:r>
                        <a:rPr lang="fr-FR" sz="1300" b="1" i="0" u="none" strike="noStrike" dirty="0" err="1">
                          <a:solidFill>
                            <a:srgbClr val="000000"/>
                          </a:solidFill>
                          <a:effectLst/>
                          <a:latin typeface="Times New Roman" panose="02020603050405020304" pitchFamily="18" charset="0"/>
                        </a:rPr>
                        <a:t>Layers</a:t>
                      </a:r>
                      <a:endParaRPr lang="fr-FR" sz="1300" b="1"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300" b="1" i="0" u="none" strike="noStrike" dirty="0" err="1">
                          <a:solidFill>
                            <a:srgbClr val="000000"/>
                          </a:solidFill>
                          <a:effectLst/>
                          <a:latin typeface="Times New Roman" panose="02020603050405020304" pitchFamily="18" charset="0"/>
                        </a:rPr>
                        <a:t>Soil</a:t>
                      </a:r>
                      <a:r>
                        <a:rPr lang="fr-FR" sz="1300" b="1" i="0" u="none" strike="noStrike" dirty="0">
                          <a:solidFill>
                            <a:srgbClr val="000000"/>
                          </a:solidFill>
                          <a:effectLst/>
                          <a:latin typeface="Times New Roman" panose="02020603050405020304" pitchFamily="18" charset="0"/>
                        </a:rPr>
                        <a:t> Type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3234513"/>
                  </a:ext>
                </a:extLst>
              </a:tr>
              <a:tr h="190500">
                <a:tc>
                  <a:txBody>
                    <a:bodyPr/>
                    <a:lstStyle/>
                    <a:p>
                      <a:pPr algn="ctr" fontAlgn="ctr"/>
                      <a:r>
                        <a:rPr lang="fr-FR" sz="1200" b="0" i="0" u="none" strike="noStrike" dirty="0">
                          <a:solidFill>
                            <a:srgbClr val="000000"/>
                          </a:solidFill>
                          <a:effectLst/>
                          <a:latin typeface="Times New Roman" panose="02020603050405020304" pitchFamily="18" charset="0"/>
                        </a:rPr>
                        <a:t>MAHS-1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32143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16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5,25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Nevada Sand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0377210"/>
                  </a:ext>
                </a:extLst>
              </a:tr>
              <a:tr h="190500">
                <a:tc>
                  <a:txBody>
                    <a:bodyPr/>
                    <a:lstStyle/>
                    <a:p>
                      <a:pPr algn="ctr" fontAlgn="ctr"/>
                      <a:r>
                        <a:rPr lang="fr-FR" sz="1200" b="0" i="0" u="none" strike="noStrike">
                          <a:solidFill>
                            <a:srgbClr val="000000"/>
                          </a:solidFill>
                          <a:effectLst/>
                          <a:latin typeface="Times New Roman" panose="02020603050405020304" pitchFamily="18" charset="0"/>
                        </a:rPr>
                        <a:t>LJD01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89-104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Nevada Sand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475384"/>
                  </a:ext>
                </a:extLst>
              </a:tr>
              <a:tr h="190500">
                <a:tc>
                  <a:txBody>
                    <a:bodyPr/>
                    <a:lstStyle/>
                    <a:p>
                      <a:pPr algn="ctr" fontAlgn="ctr"/>
                      <a:r>
                        <a:rPr lang="fr-FR" sz="1200" b="0" i="0" u="none" strike="noStrike">
                          <a:solidFill>
                            <a:srgbClr val="000000"/>
                          </a:solidFill>
                          <a:effectLst/>
                          <a:latin typeface="Times New Roman" panose="02020603050405020304" pitchFamily="18" charset="0"/>
                        </a:rPr>
                        <a:t>P2011SQF</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105-291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19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1,2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Longstone Sand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562382"/>
                  </a:ext>
                </a:extLst>
              </a:tr>
              <a:tr h="190500">
                <a:tc>
                  <a:txBody>
                    <a:bodyPr/>
                    <a:lstStyle/>
                    <a:p>
                      <a:pPr algn="ctr" fontAlgn="ctr"/>
                      <a:r>
                        <a:rPr lang="fr-FR" sz="1200" b="0" i="0" u="none" strike="noStrike">
                          <a:solidFill>
                            <a:srgbClr val="000000"/>
                          </a:solidFill>
                          <a:effectLst/>
                          <a:latin typeface="Times New Roman" panose="02020603050405020304" pitchFamily="18" charset="0"/>
                        </a:rPr>
                        <a:t>MAH03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292-305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Nevada Sand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825874"/>
                  </a:ext>
                </a:extLst>
              </a:tr>
              <a:tr h="190500">
                <a:tc>
                  <a:txBody>
                    <a:bodyPr/>
                    <a:lstStyle/>
                    <a:p>
                      <a:pPr algn="ctr" fontAlgn="ctr"/>
                      <a:r>
                        <a:rPr lang="fr-FR" sz="1200" b="0" i="0" u="none" strike="noStrike">
                          <a:solidFill>
                            <a:srgbClr val="000000"/>
                          </a:solidFill>
                          <a:effectLst/>
                          <a:latin typeface="Times New Roman" panose="02020603050405020304" pitchFamily="18" charset="0"/>
                        </a:rPr>
                        <a:t>MAH01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306-329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5,1 - 10,2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Nevada Sand, Yolo Loam</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2534262"/>
                  </a:ext>
                </a:extLst>
              </a:tr>
              <a:tr h="190500">
                <a:tc>
                  <a:txBody>
                    <a:bodyPr/>
                    <a:lstStyle/>
                    <a:p>
                      <a:pPr algn="ctr" fontAlgn="ctr"/>
                      <a:r>
                        <a:rPr lang="fr-FR" sz="1200" b="0" i="0" u="none" strike="noStrike">
                          <a:solidFill>
                            <a:srgbClr val="000000"/>
                          </a:solidFill>
                          <a:effectLst/>
                          <a:latin typeface="Times New Roman" panose="02020603050405020304" pitchFamily="18" charset="0"/>
                        </a:rPr>
                        <a:t>Model-H</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330-350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err="1">
                          <a:solidFill>
                            <a:srgbClr val="000000"/>
                          </a:solidFill>
                          <a:effectLst/>
                          <a:latin typeface="Times New Roman" panose="02020603050405020304" pitchFamily="18" charset="0"/>
                        </a:rPr>
                        <a:t>Tayoura</a:t>
                      </a:r>
                      <a:r>
                        <a:rPr lang="fr-FR" sz="1200" b="0" i="0" u="none" strike="noStrike" dirty="0">
                          <a:solidFill>
                            <a:srgbClr val="000000"/>
                          </a:solidFill>
                          <a:effectLst/>
                          <a:latin typeface="Times New Roman" panose="02020603050405020304" pitchFamily="18" charset="0"/>
                        </a:rPr>
                        <a:t> Sand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761620"/>
                  </a:ext>
                </a:extLst>
              </a:tr>
              <a:tr h="190500">
                <a:tc>
                  <a:txBody>
                    <a:bodyPr/>
                    <a:lstStyle/>
                    <a:p>
                      <a:pPr algn="ctr" fontAlgn="ctr"/>
                      <a:r>
                        <a:rPr lang="fr-FR" sz="1200" b="0" i="0" u="none" strike="noStrike">
                          <a:solidFill>
                            <a:srgbClr val="000000"/>
                          </a:solidFill>
                          <a:effectLst/>
                          <a:latin typeface="Times New Roman" panose="02020603050405020304" pitchFamily="18" charset="0"/>
                        </a:rPr>
                        <a:t>Model-L</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351-385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err="1">
                          <a:solidFill>
                            <a:srgbClr val="000000"/>
                          </a:solidFill>
                          <a:effectLst/>
                          <a:latin typeface="Times New Roman" panose="02020603050405020304" pitchFamily="18" charset="0"/>
                        </a:rPr>
                        <a:t>Tayoura</a:t>
                      </a:r>
                      <a:r>
                        <a:rPr lang="fr-FR" sz="1200" b="0" i="0" u="none" strike="noStrike" dirty="0">
                          <a:solidFill>
                            <a:srgbClr val="000000"/>
                          </a:solidFill>
                          <a:effectLst/>
                          <a:latin typeface="Times New Roman" panose="02020603050405020304" pitchFamily="18" charset="0"/>
                        </a:rPr>
                        <a:t> Sand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2568440"/>
                  </a:ext>
                </a:extLst>
              </a:tr>
              <a:tr h="190500">
                <a:tc>
                  <a:txBody>
                    <a:bodyPr/>
                    <a:lstStyle/>
                    <a:p>
                      <a:pPr algn="ctr" fontAlgn="ctr"/>
                      <a:r>
                        <a:rPr lang="fr-FR" sz="1200" b="0" i="0" u="none" strike="noStrike">
                          <a:solidFill>
                            <a:srgbClr val="000000"/>
                          </a:solidFill>
                          <a:effectLst/>
                          <a:latin typeface="Times New Roman" panose="02020603050405020304" pitchFamily="18" charset="0"/>
                        </a:rPr>
                        <a:t> SSG-02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386-405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Nevada Sand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10692"/>
                  </a:ext>
                </a:extLst>
              </a:tr>
              <a:tr h="190500">
                <a:tc>
                  <a:txBody>
                    <a:bodyPr/>
                    <a:lstStyle/>
                    <a:p>
                      <a:pPr algn="ctr" fontAlgn="ctr"/>
                      <a:r>
                        <a:rPr lang="fr-FR" sz="1200" b="0" i="0" u="none" strike="noStrike">
                          <a:solidFill>
                            <a:srgbClr val="000000"/>
                          </a:solidFill>
                          <a:effectLst/>
                          <a:latin typeface="Times New Roman" panose="02020603050405020304" pitchFamily="18" charset="0"/>
                        </a:rPr>
                        <a:t>SSG-03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406-420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Nevada Sand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515636"/>
                  </a:ext>
                </a:extLst>
              </a:tr>
              <a:tr h="190500">
                <a:tc>
                  <a:txBody>
                    <a:bodyPr/>
                    <a:lstStyle/>
                    <a:p>
                      <a:pPr algn="ctr" fontAlgn="ctr"/>
                      <a:r>
                        <a:rPr lang="fr-FR" sz="1200" b="0" i="0" u="none" strike="noStrike">
                          <a:solidFill>
                            <a:srgbClr val="000000"/>
                          </a:solidFill>
                          <a:effectLst/>
                          <a:latin typeface="Times New Roman" panose="02020603050405020304" pitchFamily="18" charset="0"/>
                        </a:rPr>
                        <a:t>SSG-04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421-429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Nevada Sand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926041"/>
                  </a:ext>
                </a:extLst>
              </a:tr>
              <a:tr h="190500">
                <a:tc>
                  <a:txBody>
                    <a:bodyPr/>
                    <a:lstStyle/>
                    <a:p>
                      <a:pPr algn="ctr" fontAlgn="ctr"/>
                      <a:r>
                        <a:rPr lang="fr-FR" sz="1200" b="0" i="0" u="none" strike="noStrike">
                          <a:solidFill>
                            <a:srgbClr val="000000"/>
                          </a:solidFill>
                          <a:effectLst/>
                          <a:latin typeface="Times New Roman" panose="02020603050405020304" pitchFamily="18" charset="0"/>
                        </a:rPr>
                        <a:t>TRISEE-HD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430-443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Ticino Sand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2293708"/>
                  </a:ext>
                </a:extLst>
              </a:tr>
              <a:tr h="190500">
                <a:tc>
                  <a:txBody>
                    <a:bodyPr/>
                    <a:lstStyle/>
                    <a:p>
                      <a:pPr algn="ctr" fontAlgn="ctr"/>
                      <a:r>
                        <a:rPr lang="fr-FR" sz="1200" b="0" i="0" u="none" strike="noStrike">
                          <a:solidFill>
                            <a:srgbClr val="000000"/>
                          </a:solidFill>
                          <a:effectLst/>
                          <a:latin typeface="Times New Roman" panose="02020603050405020304" pitchFamily="18" charset="0"/>
                        </a:rPr>
                        <a:t>TRISEE-LD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444-456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rPr>
                        <a:t>Ticino Sand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5994149"/>
                  </a:ext>
                </a:extLst>
              </a:tr>
            </a:tbl>
          </a:graphicData>
        </a:graphic>
      </p:graphicFrame>
      <p:sp>
        <p:nvSpPr>
          <p:cNvPr id="14" name="Rectangle 13">
            <a:extLst>
              <a:ext uri="{FF2B5EF4-FFF2-40B4-BE49-F238E27FC236}">
                <a16:creationId xmlns:a16="http://schemas.microsoft.com/office/drawing/2014/main" id="{FECE1873-F5F1-4F18-A237-E3B0C96FBEAC}"/>
              </a:ext>
            </a:extLst>
          </p:cNvPr>
          <p:cNvSpPr/>
          <p:nvPr/>
        </p:nvSpPr>
        <p:spPr>
          <a:xfrm>
            <a:off x="473162" y="4902861"/>
            <a:ext cx="6210761" cy="1271502"/>
          </a:xfrm>
          <a:prstGeom prst="rect">
            <a:avLst/>
          </a:prstGeom>
        </p:spPr>
        <p:txBody>
          <a:bodyPr wrap="square">
            <a:spAutoFit/>
          </a:bodyPr>
          <a:lstStyle/>
          <a:p>
            <a:pPr marL="266700" lvl="1" indent="-266700">
              <a:lnSpc>
                <a:spcPct val="90000"/>
              </a:lnSpc>
              <a:buClr>
                <a:schemeClr val="tx2"/>
              </a:buClr>
              <a:buSzPct val="90000"/>
              <a:buFont typeface="Arial" panose="020B0604020202020204" pitchFamily="34" charset="0"/>
              <a:buChar char="■"/>
            </a:pPr>
            <a:r>
              <a:rPr lang="fr-FR" sz="1400" b="1" dirty="0"/>
              <a:t>Conclusion</a:t>
            </a:r>
            <a:r>
              <a:rPr lang="fr-FR" sz="1400" dirty="0"/>
              <a:t> : La prédiction de la performance en utilisant les deux modèles MLR et KNN a montrer:</a:t>
            </a:r>
          </a:p>
          <a:p>
            <a:pPr marL="1074738" lvl="4" indent="-266700">
              <a:lnSpc>
                <a:spcPct val="90000"/>
              </a:lnSpc>
              <a:buSzPct val="90000"/>
              <a:buFont typeface="Arial" panose="020B0604020202020204" pitchFamily="34" charset="0"/>
              <a:buChar char="■"/>
            </a:pPr>
            <a:r>
              <a:rPr lang="fr-FR" sz="1400" dirty="0"/>
              <a:t>MLR a une MAPE (</a:t>
            </a:r>
            <a:r>
              <a:rPr lang="fr-FR" sz="1400" dirty="0" err="1"/>
              <a:t>Mean</a:t>
            </a:r>
            <a:r>
              <a:rPr lang="fr-FR" sz="1400" dirty="0"/>
              <a:t> </a:t>
            </a:r>
            <a:r>
              <a:rPr lang="fr-FR" sz="1400" dirty="0" err="1"/>
              <a:t>Absolute</a:t>
            </a:r>
            <a:r>
              <a:rPr lang="fr-FR" sz="1400" dirty="0"/>
              <a:t> Percentage </a:t>
            </a:r>
            <a:r>
              <a:rPr lang="fr-FR" sz="1400" dirty="0" err="1"/>
              <a:t>Error</a:t>
            </a:r>
            <a:r>
              <a:rPr lang="fr-FR" sz="1400" dirty="0"/>
              <a:t>) plus grande que KNN alors le </a:t>
            </a:r>
            <a:r>
              <a:rPr lang="fr-FR" sz="1400" dirty="0" err="1"/>
              <a:t>moèle</a:t>
            </a:r>
            <a:r>
              <a:rPr lang="fr-FR" sz="1400" dirty="0"/>
              <a:t> KNN est plus efficace pour prédire les variables cibles NED, NS et AAR</a:t>
            </a:r>
          </a:p>
          <a:p>
            <a:pPr marL="350838" lvl="3">
              <a:lnSpc>
                <a:spcPct val="90000"/>
              </a:lnSpc>
              <a:buSzPct val="90000"/>
            </a:pPr>
            <a:endParaRPr lang="fr-FR" sz="1500" dirty="0"/>
          </a:p>
        </p:txBody>
      </p:sp>
      <p:graphicFrame>
        <p:nvGraphicFramePr>
          <p:cNvPr id="20" name="Tableau 19">
            <a:extLst>
              <a:ext uri="{FF2B5EF4-FFF2-40B4-BE49-F238E27FC236}">
                <a16:creationId xmlns:a16="http://schemas.microsoft.com/office/drawing/2014/main" id="{5EF003BC-0EDF-4E1B-A59F-7FA133FAD96E}"/>
              </a:ext>
            </a:extLst>
          </p:cNvPr>
          <p:cNvGraphicFramePr>
            <a:graphicFrameLocks noGrp="1"/>
          </p:cNvGraphicFramePr>
          <p:nvPr>
            <p:extLst>
              <p:ext uri="{D42A27DB-BD31-4B8C-83A1-F6EECF244321}">
                <p14:modId xmlns:p14="http://schemas.microsoft.com/office/powerpoint/2010/main" val="2495691801"/>
              </p:ext>
            </p:extLst>
          </p:nvPr>
        </p:nvGraphicFramePr>
        <p:xfrm>
          <a:off x="7791031" y="4588356"/>
          <a:ext cx="3286387" cy="1271503"/>
        </p:xfrm>
        <a:graphic>
          <a:graphicData uri="http://schemas.openxmlformats.org/drawingml/2006/table">
            <a:tbl>
              <a:tblPr/>
              <a:tblGrid>
                <a:gridCol w="1513708">
                  <a:extLst>
                    <a:ext uri="{9D8B030D-6E8A-4147-A177-3AD203B41FA5}">
                      <a16:colId xmlns:a16="http://schemas.microsoft.com/office/drawing/2014/main" val="4126093648"/>
                    </a:ext>
                  </a:extLst>
                </a:gridCol>
                <a:gridCol w="864455">
                  <a:extLst>
                    <a:ext uri="{9D8B030D-6E8A-4147-A177-3AD203B41FA5}">
                      <a16:colId xmlns:a16="http://schemas.microsoft.com/office/drawing/2014/main" val="1760921502"/>
                    </a:ext>
                  </a:extLst>
                </a:gridCol>
                <a:gridCol w="908224">
                  <a:extLst>
                    <a:ext uri="{9D8B030D-6E8A-4147-A177-3AD203B41FA5}">
                      <a16:colId xmlns:a16="http://schemas.microsoft.com/office/drawing/2014/main" val="1735688831"/>
                    </a:ext>
                  </a:extLst>
                </a:gridCol>
              </a:tblGrid>
              <a:tr h="252199">
                <a:tc>
                  <a:txBody>
                    <a:bodyPr/>
                    <a:lstStyle/>
                    <a:p>
                      <a:pPr algn="ctr" fontAlgn="ctr"/>
                      <a:r>
                        <a:rPr lang="fr-FR" sz="1100" b="0" i="0" u="none" strike="noStrike">
                          <a:solidFill>
                            <a:srgbClr val="000000"/>
                          </a:solidFill>
                          <a:effectLst/>
                          <a:latin typeface="Calibri" panose="020F0502020204030204" pitchFamily="34" charset="0"/>
                        </a:rPr>
                        <a:t> </a:t>
                      </a:r>
                    </a:p>
                  </a:txBody>
                  <a:tcPr marL="7620" marR="7620" marT="762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2">
                  <a:txBody>
                    <a:bodyPr/>
                    <a:lstStyle/>
                    <a:p>
                      <a:pPr algn="ctr" fontAlgn="ctr"/>
                      <a:r>
                        <a:rPr lang="fr-FR" sz="1100" b="0" i="0" u="none" strike="noStrike">
                          <a:solidFill>
                            <a:srgbClr val="000000"/>
                          </a:solidFill>
                          <a:effectLst/>
                          <a:latin typeface="Calibri" panose="020F0502020204030204" pitchFamily="34" charset="0"/>
                        </a:rPr>
                        <a:t>MAPE</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fr-FR"/>
                    </a:p>
                  </a:txBody>
                  <a:tcPr/>
                </a:tc>
                <a:extLst>
                  <a:ext uri="{0D108BD9-81ED-4DB2-BD59-A6C34878D82A}">
                    <a16:rowId xmlns:a16="http://schemas.microsoft.com/office/drawing/2014/main" val="2544901107"/>
                  </a:ext>
                </a:extLst>
              </a:tr>
              <a:tr h="252199">
                <a:tc>
                  <a:txBody>
                    <a:bodyPr/>
                    <a:lstStyle/>
                    <a:p>
                      <a:pPr algn="ctr" fontAlgn="ctr"/>
                      <a:r>
                        <a:rPr lang="fr-FR" sz="1100" b="0" i="0" u="none" strike="noStrike" dirty="0">
                          <a:solidFill>
                            <a:srgbClr val="000000"/>
                          </a:solidFill>
                          <a:effectLst/>
                          <a:latin typeface="Calibri" panose="020F0502020204030204" pitchFamily="34" charset="0"/>
                        </a:rPr>
                        <a:t>Paramètre évalué</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1" i="0" u="none" strike="noStrike">
                          <a:solidFill>
                            <a:srgbClr val="000000"/>
                          </a:solidFill>
                          <a:effectLst/>
                          <a:latin typeface="Calibri" panose="020F0502020204030204" pitchFamily="34" charset="0"/>
                        </a:rPr>
                        <a:t>MLR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1" i="0" u="none" strike="noStrike">
                          <a:solidFill>
                            <a:srgbClr val="000000"/>
                          </a:solidFill>
                          <a:effectLst/>
                          <a:latin typeface="Calibri" panose="020F0502020204030204" pitchFamily="34" charset="0"/>
                        </a:rPr>
                        <a:t>k-NN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2373274"/>
                  </a:ext>
                </a:extLst>
              </a:tr>
              <a:tr h="252199">
                <a:tc>
                  <a:txBody>
                    <a:bodyPr/>
                    <a:lstStyle/>
                    <a:p>
                      <a:pPr algn="ctr" fontAlgn="ctr"/>
                      <a:r>
                        <a:rPr lang="fr-FR" sz="1100" b="0" i="0" u="none" strike="noStrike" dirty="0">
                          <a:solidFill>
                            <a:srgbClr val="000000"/>
                          </a:solidFill>
                          <a:effectLst/>
                          <a:latin typeface="Calibri" panose="020F0502020204030204" pitchFamily="34" charset="0"/>
                        </a:rPr>
                        <a:t>NED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0.76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chemeClr val="tx2"/>
                          </a:solidFill>
                          <a:effectLst/>
                          <a:latin typeface="Calibri" panose="020F0502020204030204" pitchFamily="34" charset="0"/>
                        </a:rPr>
                        <a:t>0.42</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4042786"/>
                  </a:ext>
                </a:extLst>
              </a:tr>
              <a:tr h="252199">
                <a:tc>
                  <a:txBody>
                    <a:bodyPr/>
                    <a:lstStyle/>
                    <a:p>
                      <a:pPr algn="ctr" fontAlgn="ctr"/>
                      <a:r>
                        <a:rPr lang="fr-FR" sz="1100" b="0" i="0" u="none" strike="noStrike">
                          <a:solidFill>
                            <a:srgbClr val="000000"/>
                          </a:solidFill>
                          <a:effectLst/>
                          <a:latin typeface="Calibri" panose="020F0502020204030204" pitchFamily="34" charset="0"/>
                        </a:rPr>
                        <a:t>NS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4.05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chemeClr val="tx2"/>
                          </a:solidFill>
                          <a:effectLst/>
                          <a:latin typeface="Calibri" panose="020F0502020204030204" pitchFamily="34" charset="0"/>
                        </a:rPr>
                        <a:t>0.97</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7597812"/>
                  </a:ext>
                </a:extLst>
              </a:tr>
              <a:tr h="262707">
                <a:tc>
                  <a:txBody>
                    <a:bodyPr/>
                    <a:lstStyle/>
                    <a:p>
                      <a:pPr algn="ctr" fontAlgn="ctr"/>
                      <a:r>
                        <a:rPr lang="fr-FR" sz="1100" b="0" i="0" u="none" strike="noStrike">
                          <a:solidFill>
                            <a:srgbClr val="000000"/>
                          </a:solidFill>
                          <a:effectLst/>
                          <a:latin typeface="Calibri" panose="020F0502020204030204" pitchFamily="34" charset="0"/>
                        </a:rPr>
                        <a:t>AAR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100" b="0" i="0" u="none" strike="noStrike">
                          <a:solidFill>
                            <a:srgbClr val="000000"/>
                          </a:solidFill>
                          <a:effectLst/>
                          <a:latin typeface="Calibri" panose="020F0502020204030204" pitchFamily="34" charset="0"/>
                        </a:rPr>
                        <a:t>0.26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100" b="0" i="0" u="none" strike="noStrike" dirty="0">
                          <a:solidFill>
                            <a:schemeClr val="tx2"/>
                          </a:solidFill>
                          <a:effectLst/>
                          <a:latin typeface="Calibri" panose="020F0502020204030204" pitchFamily="34" charset="0"/>
                        </a:rPr>
                        <a:t>0.15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9119812"/>
                  </a:ext>
                </a:extLst>
              </a:tr>
            </a:tbl>
          </a:graphicData>
        </a:graphic>
      </p:graphicFrame>
    </p:spTree>
    <p:extLst>
      <p:ext uri="{BB962C8B-B14F-4D97-AF65-F5344CB8AC3E}">
        <p14:creationId xmlns:p14="http://schemas.microsoft.com/office/powerpoint/2010/main" val="4055204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611B4B-775F-751C-F820-60EEFE455668}"/>
              </a:ext>
            </a:extLst>
          </p:cNvPr>
          <p:cNvSpPr>
            <a:spLocks noGrp="1"/>
          </p:cNvSpPr>
          <p:nvPr>
            <p:ph type="dt" sz="half" idx="10"/>
          </p:nvPr>
        </p:nvSpPr>
        <p:spPr>
          <a:xfrm>
            <a:off x="9626600" y="6343650"/>
            <a:ext cx="1247726" cy="365125"/>
          </a:xfrm>
        </p:spPr>
        <p:txBody>
          <a:bodyPr/>
          <a:lstStyle/>
          <a:p>
            <a:r>
              <a:rPr lang="fr-FR" dirty="0"/>
              <a:t>25/09/2025</a:t>
            </a:r>
          </a:p>
        </p:txBody>
      </p:sp>
      <p:sp>
        <p:nvSpPr>
          <p:cNvPr id="3" name="Footer Placeholder 2">
            <a:extLst>
              <a:ext uri="{FF2B5EF4-FFF2-40B4-BE49-F238E27FC236}">
                <a16:creationId xmlns:a16="http://schemas.microsoft.com/office/drawing/2014/main" id="{B2387286-3438-ABCF-3E8C-5E234EB09355}"/>
              </a:ext>
            </a:extLst>
          </p:cNvPr>
          <p:cNvSpPr>
            <a:spLocks noGrp="1"/>
          </p:cNvSpPr>
          <p:nvPr>
            <p:ph type="ftr" sz="quarter" idx="11"/>
          </p:nvPr>
        </p:nvSpPr>
        <p:spPr/>
        <p:txBody>
          <a:bodyPr/>
          <a:lstStyle/>
          <a:p>
            <a:r>
              <a:rPr lang="fr-FR" b="1" dirty="0"/>
              <a:t>Latin Hypercube Sampling (LHS)</a:t>
            </a:r>
            <a:endParaRPr lang="fr-FR" sz="2000" dirty="0"/>
          </a:p>
        </p:txBody>
      </p:sp>
      <p:sp>
        <p:nvSpPr>
          <p:cNvPr id="4" name="Slide Number Placeholder 3">
            <a:extLst>
              <a:ext uri="{FF2B5EF4-FFF2-40B4-BE49-F238E27FC236}">
                <a16:creationId xmlns:a16="http://schemas.microsoft.com/office/drawing/2014/main" id="{6D0F42DC-74C1-B0C5-707E-E494CBCFAE0D}"/>
              </a:ext>
            </a:extLst>
          </p:cNvPr>
          <p:cNvSpPr>
            <a:spLocks noGrp="1"/>
          </p:cNvSpPr>
          <p:nvPr>
            <p:ph type="sldNum" sz="quarter" idx="12"/>
          </p:nvPr>
        </p:nvSpPr>
        <p:spPr/>
        <p:txBody>
          <a:bodyPr/>
          <a:lstStyle/>
          <a:p>
            <a:fld id="{0CBC77A0-1F4E-42FF-9FFC-F45C3A64AF90}" type="slidenum">
              <a:rPr lang="fr-FR" smtClean="0"/>
              <a:t>39</a:t>
            </a:fld>
            <a:endParaRPr lang="fr-FR"/>
          </a:p>
        </p:txBody>
      </p:sp>
      <p:sp>
        <p:nvSpPr>
          <p:cNvPr id="5" name="TextBox 4">
            <a:extLst>
              <a:ext uri="{FF2B5EF4-FFF2-40B4-BE49-F238E27FC236}">
                <a16:creationId xmlns:a16="http://schemas.microsoft.com/office/drawing/2014/main" id="{6BE74794-3EAC-7DE7-4DD1-F57938B702C7}"/>
              </a:ext>
            </a:extLst>
          </p:cNvPr>
          <p:cNvSpPr txBox="1"/>
          <p:nvPr/>
        </p:nvSpPr>
        <p:spPr>
          <a:xfrm>
            <a:off x="736600" y="1861880"/>
            <a:ext cx="9692640" cy="2228302"/>
          </a:xfrm>
          <a:prstGeom prst="rect">
            <a:avLst/>
          </a:prstGeom>
          <a:noFill/>
        </p:spPr>
        <p:txBody>
          <a:bodyPr wrap="square" rtlCol="0">
            <a:spAutoFit/>
          </a:bodyPr>
          <a:lstStyle/>
          <a:p>
            <a:pPr marL="266700" lvl="1" indent="-266700">
              <a:lnSpc>
                <a:spcPct val="90000"/>
              </a:lnSpc>
              <a:buClr>
                <a:schemeClr val="tx2"/>
              </a:buClr>
              <a:buSzPct val="90000"/>
              <a:buFont typeface="Arial" panose="020B0604020202020204" pitchFamily="34" charset="0"/>
              <a:buChar char="■"/>
            </a:pPr>
            <a:r>
              <a:rPr lang="fr-FR" sz="1600" b="1" dirty="0"/>
              <a:t>📌 Latin Hypercube Sampling (LHS) :</a:t>
            </a:r>
          </a:p>
          <a:p>
            <a:r>
              <a:rPr lang="fr-FR" sz="1400" dirty="0"/>
              <a:t>C’est une </a:t>
            </a:r>
            <a:r>
              <a:rPr lang="fr-FR" sz="1400" b="1" dirty="0"/>
              <a:t>méthode d’échantillonnage statistique</a:t>
            </a:r>
            <a:r>
              <a:rPr lang="fr-FR" sz="1400" dirty="0"/>
              <a:t> utilisée pour générer des jeux de données quand on veut explorer un espace de paramètres.</a:t>
            </a:r>
          </a:p>
          <a:p>
            <a:r>
              <a:rPr lang="fr-FR" sz="1400" dirty="0"/>
              <a:t>L’idée :</a:t>
            </a:r>
          </a:p>
          <a:p>
            <a:pPr marL="617538" lvl="3" indent="-266700">
              <a:lnSpc>
                <a:spcPct val="90000"/>
              </a:lnSpc>
              <a:buSzPct val="90000"/>
              <a:buFont typeface="Arial" panose="020B0604020202020204" pitchFamily="34" charset="0"/>
              <a:buChar char="■"/>
            </a:pPr>
            <a:r>
              <a:rPr lang="fr-FR" sz="1400" dirty="0"/>
              <a:t>On divise l’intervalle de chaque variable en sous-intervalles de probabilité égale.</a:t>
            </a:r>
          </a:p>
          <a:p>
            <a:pPr marL="617538" lvl="3" indent="-266700">
              <a:lnSpc>
                <a:spcPct val="90000"/>
              </a:lnSpc>
              <a:buSzPct val="90000"/>
              <a:buFont typeface="Arial" panose="020B0604020202020204" pitchFamily="34" charset="0"/>
              <a:buChar char="■"/>
            </a:pPr>
            <a:r>
              <a:rPr lang="fr-FR" sz="1400" dirty="0"/>
              <a:t>Puis on choisit un échantillon dans chaque sous-intervalle.</a:t>
            </a:r>
          </a:p>
          <a:p>
            <a:pPr marL="617538" lvl="3" indent="-266700">
              <a:lnSpc>
                <a:spcPct val="90000"/>
              </a:lnSpc>
              <a:buSzPct val="90000"/>
              <a:buFont typeface="Arial" panose="020B0604020202020204" pitchFamily="34" charset="0"/>
              <a:buChar char="■"/>
            </a:pPr>
            <a:r>
              <a:rPr lang="fr-FR" sz="1400" dirty="0"/>
              <a:t>Cela permet de couvrir de manière plus uniforme et efficace l’espace des paramètres qu’un simple tirage aléatoire.</a:t>
            </a:r>
          </a:p>
          <a:p>
            <a:r>
              <a:rPr lang="fr-FR" sz="1400" dirty="0"/>
              <a:t>👉 Donc LHS = “je veux explorer bien tout l’espace possible sans trous, mais sans faire trop de simulations”.</a:t>
            </a:r>
          </a:p>
          <a:p>
            <a:endParaRPr lang="fr-FR" dirty="0"/>
          </a:p>
        </p:txBody>
      </p:sp>
      <p:sp>
        <p:nvSpPr>
          <p:cNvPr id="7" name="Titre 5">
            <a:extLst>
              <a:ext uri="{FF2B5EF4-FFF2-40B4-BE49-F238E27FC236}">
                <a16:creationId xmlns:a16="http://schemas.microsoft.com/office/drawing/2014/main" id="{8665CB0F-825F-E1C4-EF06-55E5F3D28E17}"/>
              </a:ext>
            </a:extLst>
          </p:cNvPr>
          <p:cNvSpPr txBox="1">
            <a:spLocks/>
          </p:cNvSpPr>
          <p:nvPr/>
        </p:nvSpPr>
        <p:spPr>
          <a:xfrm>
            <a:off x="617878" y="256665"/>
            <a:ext cx="10728325" cy="562486"/>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fr-FR" b="1" dirty="0"/>
              <a:t>Latin Hypercube Sampling (LHS)</a:t>
            </a:r>
            <a:endParaRPr lang="fr-FR" sz="2900" dirty="0"/>
          </a:p>
        </p:txBody>
      </p:sp>
    </p:spTree>
    <p:extLst>
      <p:ext uri="{BB962C8B-B14F-4D97-AF65-F5344CB8AC3E}">
        <p14:creationId xmlns:p14="http://schemas.microsoft.com/office/powerpoint/2010/main" val="2217822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6075622E-E2D5-49E5-8D2F-08DD9CDBDFC7}"/>
              </a:ext>
            </a:extLst>
          </p:cNvPr>
          <p:cNvSpPr>
            <a:spLocks noGrp="1"/>
          </p:cNvSpPr>
          <p:nvPr>
            <p:ph type="dt" sz="half" idx="10"/>
          </p:nvPr>
        </p:nvSpPr>
        <p:spPr>
          <a:xfrm>
            <a:off x="9789459" y="6343650"/>
            <a:ext cx="1209875" cy="365125"/>
          </a:xfrm>
        </p:spPr>
        <p:txBody>
          <a:bodyPr/>
          <a:lstStyle/>
          <a:p>
            <a:r>
              <a:rPr lang="fr-FR" dirty="0"/>
              <a:t>25/09/2025</a:t>
            </a:r>
          </a:p>
        </p:txBody>
      </p:sp>
      <p:sp>
        <p:nvSpPr>
          <p:cNvPr id="4" name="Espace réservé du pied de page 3">
            <a:extLst>
              <a:ext uri="{FF2B5EF4-FFF2-40B4-BE49-F238E27FC236}">
                <a16:creationId xmlns:a16="http://schemas.microsoft.com/office/drawing/2014/main" id="{436E7748-14EE-4AAF-863C-C67E8449C53F}"/>
              </a:ext>
            </a:extLst>
          </p:cNvPr>
          <p:cNvSpPr>
            <a:spLocks noGrp="1"/>
          </p:cNvSpPr>
          <p:nvPr>
            <p:ph type="ftr" sz="quarter" idx="11"/>
          </p:nvPr>
        </p:nvSpPr>
        <p:spPr>
          <a:xfrm>
            <a:off x="736600" y="6343650"/>
            <a:ext cx="6076576" cy="365125"/>
          </a:xfrm>
        </p:spPr>
        <p:txBody>
          <a:bodyPr/>
          <a:lstStyle/>
          <a:p>
            <a:r>
              <a:rPr lang="da-DK" b="1" dirty="0"/>
              <a:t>Problématique et Objectis</a:t>
            </a:r>
            <a:endParaRPr lang="fr-FR" b="1" dirty="0"/>
          </a:p>
        </p:txBody>
      </p:sp>
      <p:sp>
        <p:nvSpPr>
          <p:cNvPr id="5" name="Espace réservé du numéro de diapositive 4">
            <a:extLst>
              <a:ext uri="{FF2B5EF4-FFF2-40B4-BE49-F238E27FC236}">
                <a16:creationId xmlns:a16="http://schemas.microsoft.com/office/drawing/2014/main" id="{F9FE53C1-0E5D-47F8-9086-8948B2A0BE60}"/>
              </a:ext>
            </a:extLst>
          </p:cNvPr>
          <p:cNvSpPr>
            <a:spLocks noGrp="1"/>
          </p:cNvSpPr>
          <p:nvPr>
            <p:ph type="sldNum" sz="quarter" idx="12"/>
          </p:nvPr>
        </p:nvSpPr>
        <p:spPr>
          <a:xfrm>
            <a:off x="11034822" y="6343650"/>
            <a:ext cx="693738" cy="365125"/>
          </a:xfrm>
        </p:spPr>
        <p:txBody>
          <a:bodyPr/>
          <a:lstStyle/>
          <a:p>
            <a:fld id="{0CBC77A0-1F4E-42FF-9FFC-F45C3A64AF90}" type="slidenum">
              <a:rPr lang="fr-FR" smtClean="0"/>
              <a:t>4</a:t>
            </a:fld>
            <a:endParaRPr lang="fr-FR" dirty="0"/>
          </a:p>
        </p:txBody>
      </p:sp>
      <p:sp>
        <p:nvSpPr>
          <p:cNvPr id="6" name="Titre 5">
            <a:extLst>
              <a:ext uri="{FF2B5EF4-FFF2-40B4-BE49-F238E27FC236}">
                <a16:creationId xmlns:a16="http://schemas.microsoft.com/office/drawing/2014/main" id="{C841876F-E5D4-4434-A8CA-3AD7BA573466}"/>
              </a:ext>
            </a:extLst>
          </p:cNvPr>
          <p:cNvSpPr>
            <a:spLocks noGrp="1"/>
          </p:cNvSpPr>
          <p:nvPr>
            <p:ph type="title"/>
          </p:nvPr>
        </p:nvSpPr>
        <p:spPr>
          <a:xfrm>
            <a:off x="773150" y="149225"/>
            <a:ext cx="9869450" cy="888300"/>
          </a:xfrm>
        </p:spPr>
        <p:txBody>
          <a:bodyPr>
            <a:normAutofit fontScale="90000"/>
          </a:bodyPr>
          <a:lstStyle/>
          <a:p>
            <a:pPr algn="ctr"/>
            <a:r>
              <a:rPr lang="da-DK" dirty="0"/>
              <a:t>Problématique et Objectifs</a:t>
            </a:r>
            <a:br>
              <a:rPr lang="da-DK" dirty="0"/>
            </a:br>
            <a:endParaRPr lang="fr-FR" dirty="0"/>
          </a:p>
        </p:txBody>
      </p:sp>
      <p:grpSp>
        <p:nvGrpSpPr>
          <p:cNvPr id="7" name="Groupe 6">
            <a:extLst>
              <a:ext uri="{FF2B5EF4-FFF2-40B4-BE49-F238E27FC236}">
                <a16:creationId xmlns:a16="http://schemas.microsoft.com/office/drawing/2014/main" id="{7CE8A72D-ED5E-42B9-8CEC-C460D45722B4}"/>
              </a:ext>
            </a:extLst>
          </p:cNvPr>
          <p:cNvGrpSpPr/>
          <p:nvPr/>
        </p:nvGrpSpPr>
        <p:grpSpPr>
          <a:xfrm>
            <a:off x="372442" y="1202258"/>
            <a:ext cx="11528357" cy="4924985"/>
            <a:chOff x="3886200" y="2019300"/>
            <a:chExt cx="8305800" cy="2664000"/>
          </a:xfrm>
        </p:grpSpPr>
        <p:sp>
          <p:nvSpPr>
            <p:cNvPr id="8" name="Rectangle 7">
              <a:extLst>
                <a:ext uri="{FF2B5EF4-FFF2-40B4-BE49-F238E27FC236}">
                  <a16:creationId xmlns:a16="http://schemas.microsoft.com/office/drawing/2014/main" id="{AB1AF008-65B9-45DB-8FD7-607B12F17121}"/>
                </a:ext>
              </a:extLst>
            </p:cNvPr>
            <p:cNvSpPr/>
            <p:nvPr/>
          </p:nvSpPr>
          <p:spPr>
            <a:xfrm>
              <a:off x="3886200" y="2019300"/>
              <a:ext cx="8305800" cy="26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p>
          </p:txBody>
        </p:sp>
        <p:grpSp>
          <p:nvGrpSpPr>
            <p:cNvPr id="9" name="Groupe 8">
              <a:extLst>
                <a:ext uri="{FF2B5EF4-FFF2-40B4-BE49-F238E27FC236}">
                  <a16:creationId xmlns:a16="http://schemas.microsoft.com/office/drawing/2014/main" id="{2F9796B4-03D7-4128-9D7B-75BB48D002FE}"/>
                </a:ext>
              </a:extLst>
            </p:cNvPr>
            <p:cNvGrpSpPr/>
            <p:nvPr/>
          </p:nvGrpSpPr>
          <p:grpSpPr>
            <a:xfrm>
              <a:off x="6463155" y="2410309"/>
              <a:ext cx="2981797" cy="2246221"/>
              <a:chOff x="5252556" y="1797570"/>
              <a:chExt cx="5254250" cy="3958088"/>
            </a:xfrm>
          </p:grpSpPr>
          <p:pic>
            <p:nvPicPr>
              <p:cNvPr id="10" name="Image 9">
                <a:extLst>
                  <a:ext uri="{FF2B5EF4-FFF2-40B4-BE49-F238E27FC236}">
                    <a16:creationId xmlns:a16="http://schemas.microsoft.com/office/drawing/2014/main" id="{0E4EAB4B-5C28-4E60-BBE9-E22DDEEA0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0153" y="1797570"/>
                <a:ext cx="4536653" cy="2815266"/>
              </a:xfrm>
              <a:prstGeom prst="rect">
                <a:avLst/>
              </a:prstGeom>
            </p:spPr>
          </p:pic>
          <p:sp>
            <p:nvSpPr>
              <p:cNvPr id="11" name="Rectangle 10">
                <a:extLst>
                  <a:ext uri="{FF2B5EF4-FFF2-40B4-BE49-F238E27FC236}">
                    <a16:creationId xmlns:a16="http://schemas.microsoft.com/office/drawing/2014/main" id="{E3A38C5E-B819-4883-BCB8-730C33F28290}"/>
                  </a:ext>
                </a:extLst>
              </p:cNvPr>
              <p:cNvSpPr/>
              <p:nvPr/>
            </p:nvSpPr>
            <p:spPr>
              <a:xfrm>
                <a:off x="5252556" y="3503101"/>
                <a:ext cx="2016110" cy="2252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grpSp>
      </p:grpSp>
      <p:sp>
        <p:nvSpPr>
          <p:cNvPr id="13" name="Espace réservé du contenu 1">
            <a:extLst>
              <a:ext uri="{FF2B5EF4-FFF2-40B4-BE49-F238E27FC236}">
                <a16:creationId xmlns:a16="http://schemas.microsoft.com/office/drawing/2014/main" id="{7C2B513E-3E24-4C14-A528-7A76D602FD16}"/>
              </a:ext>
            </a:extLst>
          </p:cNvPr>
          <p:cNvSpPr>
            <a:spLocks noGrp="1"/>
          </p:cNvSpPr>
          <p:nvPr>
            <p:ph idx="1"/>
          </p:nvPr>
        </p:nvSpPr>
        <p:spPr>
          <a:xfrm>
            <a:off x="343693" y="680849"/>
            <a:ext cx="9550750" cy="1161907"/>
          </a:xfrm>
        </p:spPr>
        <p:txBody>
          <a:bodyPr>
            <a:normAutofit fontScale="92500" lnSpcReduction="20000"/>
          </a:bodyPr>
          <a:lstStyle/>
          <a:p>
            <a:pPr lvl="1"/>
            <a:r>
              <a:rPr lang="fr-FR" sz="1600" b="1" dirty="0">
                <a:solidFill>
                  <a:srgbClr val="FF0000"/>
                </a:solidFill>
              </a:rPr>
              <a:t>Problématique:</a:t>
            </a:r>
          </a:p>
          <a:p>
            <a:pPr lvl="2"/>
            <a:r>
              <a:rPr lang="fr-FR" sz="1500" b="1" dirty="0"/>
              <a:t>Assurer la sécurité </a:t>
            </a:r>
            <a:r>
              <a:rPr lang="fr-FR" sz="1500" dirty="0"/>
              <a:t>des constructions afin </a:t>
            </a:r>
            <a:r>
              <a:rPr lang="fr-FR" sz="1500" b="1" dirty="0"/>
              <a:t>d'éviter tout risque </a:t>
            </a:r>
            <a:r>
              <a:rPr lang="fr-FR" sz="1500" dirty="0"/>
              <a:t>de rupture ou d’instabilité </a:t>
            </a:r>
            <a:r>
              <a:rPr lang="fr-FR" sz="1500" b="1" dirty="0"/>
              <a:t>spécifiquement dans les cites critiques liés au nucléaire.</a:t>
            </a:r>
          </a:p>
          <a:p>
            <a:pPr lvl="2"/>
            <a:r>
              <a:rPr lang="fr-FR" sz="1500" b="1" dirty="0"/>
              <a:t>Assurer le bon fonctionnement des équipements des structures nucléaires soumît à une sollicitation sismique</a:t>
            </a:r>
          </a:p>
          <a:p>
            <a:pPr lvl="2">
              <a:spcBef>
                <a:spcPts val="0"/>
              </a:spcBef>
            </a:pPr>
            <a:endParaRPr lang="fr-FR" sz="1200" dirty="0"/>
          </a:p>
          <a:p>
            <a:pPr marL="0" lvl="1" indent="0">
              <a:spcBef>
                <a:spcPts val="500"/>
              </a:spcBef>
              <a:buClr>
                <a:schemeClr val="tx2"/>
              </a:buClr>
              <a:buSzPct val="90000"/>
              <a:buNone/>
            </a:pPr>
            <a:endParaRPr lang="fr-FR" dirty="0"/>
          </a:p>
          <a:p>
            <a:endParaRPr lang="fr-FR" dirty="0"/>
          </a:p>
        </p:txBody>
      </p:sp>
      <p:sp>
        <p:nvSpPr>
          <p:cNvPr id="16" name="Espace réservé du contenu 6">
            <a:extLst>
              <a:ext uri="{FF2B5EF4-FFF2-40B4-BE49-F238E27FC236}">
                <a16:creationId xmlns:a16="http://schemas.microsoft.com/office/drawing/2014/main" id="{33AC44F2-07F4-42F9-9535-228599149C61}"/>
              </a:ext>
            </a:extLst>
          </p:cNvPr>
          <p:cNvSpPr txBox="1">
            <a:spLocks/>
          </p:cNvSpPr>
          <p:nvPr/>
        </p:nvSpPr>
        <p:spPr>
          <a:xfrm>
            <a:off x="291201" y="5166860"/>
            <a:ext cx="9655735" cy="986220"/>
          </a:xfrm>
          <a:prstGeom prst="rect">
            <a:avLst/>
          </a:prstGeom>
        </p:spPr>
        <p:txBody>
          <a:bodyPr vert="horz" lIns="0" tIns="45720" rIns="0" bIns="45720" rtlCol="0">
            <a:normAutofit fontScale="92500" lnSpcReduction="20000"/>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fr-FR" sz="1700" b="1" dirty="0">
                <a:solidFill>
                  <a:srgbClr val="FF0000"/>
                </a:solidFill>
              </a:rPr>
              <a:t>Objectifs:</a:t>
            </a:r>
          </a:p>
          <a:p>
            <a:pPr lvl="2"/>
            <a:r>
              <a:rPr lang="fr-FR" sz="1600" dirty="0"/>
              <a:t>Evaluer </a:t>
            </a:r>
            <a:r>
              <a:rPr lang="fr-FR" sz="1600" b="1" dirty="0"/>
              <a:t>l’impact des paramètres géométrique </a:t>
            </a:r>
            <a:r>
              <a:rPr lang="fr-FR" sz="1600" dirty="0"/>
              <a:t>et matériaux </a:t>
            </a:r>
            <a:r>
              <a:rPr lang="fr-FR" sz="1600" b="1" dirty="0"/>
              <a:t>sur la réponse de la structure basculante </a:t>
            </a:r>
            <a:r>
              <a:rPr lang="fr-FR" sz="1600" dirty="0"/>
              <a:t>en tenant compte de l’interaction sol-structure et en utilisant l’Intelligence Artificielle notamment des modèles d’</a:t>
            </a:r>
            <a:r>
              <a:rPr lang="fr-FR" sz="1600" b="1" dirty="0"/>
              <a:t>Apprentissage Automatique</a:t>
            </a:r>
            <a:r>
              <a:rPr lang="fr-FR" sz="1600" dirty="0"/>
              <a:t>. </a:t>
            </a:r>
          </a:p>
          <a:p>
            <a:pPr lvl="2">
              <a:spcBef>
                <a:spcPts val="0"/>
              </a:spcBef>
            </a:pPr>
            <a:endParaRPr lang="fr-FR" sz="1300" dirty="0"/>
          </a:p>
          <a:p>
            <a:pPr marL="266700" lvl="2" indent="0">
              <a:buFont typeface="Arial" panose="020B0604020202020204" pitchFamily="34" charset="0"/>
              <a:buNone/>
            </a:pPr>
            <a:endParaRPr lang="fr-FR" dirty="0"/>
          </a:p>
        </p:txBody>
      </p:sp>
    </p:spTree>
    <p:extLst>
      <p:ext uri="{BB962C8B-B14F-4D97-AF65-F5344CB8AC3E}">
        <p14:creationId xmlns:p14="http://schemas.microsoft.com/office/powerpoint/2010/main" val="4002156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Espace réservé du contenu 6">
                <a:extLst>
                  <a:ext uri="{FF2B5EF4-FFF2-40B4-BE49-F238E27FC236}">
                    <a16:creationId xmlns:a16="http://schemas.microsoft.com/office/drawing/2014/main" id="{69904E05-C7BF-272F-1F49-76572513FD57}"/>
                  </a:ext>
                </a:extLst>
              </p:cNvPr>
              <p:cNvSpPr>
                <a:spLocks noGrp="1"/>
              </p:cNvSpPr>
              <p:nvPr>
                <p:ph idx="1"/>
              </p:nvPr>
            </p:nvSpPr>
            <p:spPr>
              <a:xfrm>
                <a:off x="46460" y="732369"/>
                <a:ext cx="12023619" cy="5719416"/>
              </a:xfrm>
              <a:noFill/>
              <a:ln>
                <a:solidFill>
                  <a:schemeClr val="bg1"/>
                </a:solidFill>
              </a:ln>
            </p:spPr>
            <p:txBody>
              <a:bodyPr numCol="2">
                <a:noAutofit/>
              </a:bodyPr>
              <a:lstStyle/>
              <a:p>
                <a:pPr lvl="1"/>
                <a:r>
                  <a:rPr lang="fr-FR" sz="1600" dirty="0">
                    <a:latin typeface="Poppins (Corps)"/>
                  </a:rPr>
                  <a:t>Objectif : </a:t>
                </a:r>
                <a:r>
                  <a:rPr lang="fr-FR" sz="1600" b="1" dirty="0">
                    <a:latin typeface="Poppins (Corps)"/>
                  </a:rPr>
                  <a:t>Diviser</a:t>
                </a:r>
                <a:r>
                  <a:rPr lang="fr-FR" sz="1600" dirty="0">
                    <a:latin typeface="Poppins (Corps)"/>
                  </a:rPr>
                  <a:t> l’espace des données </a:t>
                </a:r>
                <a:r>
                  <a:rPr lang="fr-FR" sz="1600" b="1" dirty="0">
                    <a:latin typeface="Poppins (Corps)"/>
                  </a:rPr>
                  <a:t>en sous-groupes </a:t>
                </a:r>
                <a:r>
                  <a:rPr lang="fr-FR" sz="1600" dirty="0">
                    <a:latin typeface="Poppins (Corps)"/>
                  </a:rPr>
                  <a:t>homogènes (purs) selon une métrique de pureté (comme le Gini index)</a:t>
                </a:r>
              </a:p>
              <a:p>
                <a:pPr marL="0" lvl="1" indent="0">
                  <a:buNone/>
                </a:pPr>
                <a:endParaRPr lang="fr-FR" sz="1600" dirty="0">
                  <a:latin typeface="Poppins (Corps)"/>
                </a:endParaRPr>
              </a:p>
              <a:p>
                <a:pPr lvl="1"/>
                <a:r>
                  <a:rPr lang="fr-FR" sz="1600" dirty="0">
                    <a:latin typeface="Poppins (Corps)"/>
                  </a:rPr>
                  <a:t>Étapes principales :</a:t>
                </a:r>
              </a:p>
              <a:p>
                <a:pPr marL="884238" lvl="3" indent="-342900">
                  <a:buFont typeface="+mj-lt"/>
                  <a:buAutoNum type="arabicPeriod"/>
                </a:pPr>
                <a:r>
                  <a:rPr lang="it-IT" sz="1600" b="1" dirty="0">
                    <a:latin typeface="Poppins (Corps)"/>
                  </a:rPr>
                  <a:t>Calculer l’indice de Gini initial </a:t>
                </a:r>
                <a:r>
                  <a:rPr lang="it-IT" sz="1600" dirty="0">
                    <a:latin typeface="Poppins (Corps)"/>
                  </a:rPr>
                  <a:t>: (Critère d’optimisation) </a:t>
                </a:r>
              </a:p>
              <a:p>
                <a:pPr marL="884238" lvl="3" indent="-342900">
                  <a:buFont typeface="+mj-lt"/>
                  <a:buAutoNum type="arabicPeriod"/>
                </a:pPr>
                <a:r>
                  <a:rPr lang="fr-FR" sz="1600" b="1" dirty="0">
                    <a:latin typeface="Poppins (Corps)"/>
                  </a:rPr>
                  <a:t>Tester plusieurs coupures sur chaque variable </a:t>
                </a:r>
                <a:r>
                  <a:rPr lang="fr-FR" sz="1600" dirty="0">
                    <a:latin typeface="Poppins (Corps)"/>
                  </a:rPr>
                  <a:t>: Pour chaque variable </a:t>
                </a:r>
                <a14:m>
                  <m:oMath xmlns:m="http://schemas.openxmlformats.org/officeDocument/2006/math">
                    <m:sSub>
                      <m:sSubPr>
                        <m:ctrlPr>
                          <a:rPr lang="fr-FR" sz="1600" b="1" i="1" smtClean="0">
                            <a:solidFill>
                              <a:srgbClr val="836967"/>
                            </a:solidFill>
                            <a:latin typeface="Cambria Math" panose="02040503050406030204" pitchFamily="18" charset="0"/>
                          </a:rPr>
                        </m:ctrlPr>
                      </m:sSubPr>
                      <m:e>
                        <m:r>
                          <a:rPr lang="fr-FR" sz="1600" b="1" i="1" smtClean="0">
                            <a:latin typeface="Cambria Math" panose="02040503050406030204" pitchFamily="18" charset="0"/>
                          </a:rPr>
                          <m:t>𝒙</m:t>
                        </m:r>
                      </m:e>
                      <m:sub>
                        <m:r>
                          <a:rPr lang="fr-FR" sz="1600" b="1" i="1" smtClean="0">
                            <a:latin typeface="Cambria Math" panose="02040503050406030204" pitchFamily="18" charset="0"/>
                          </a:rPr>
                          <m:t>𝒋</m:t>
                        </m:r>
                      </m:sub>
                    </m:sSub>
                    <m:r>
                      <a:rPr lang="fr-FR" sz="1600" b="1" i="1" smtClean="0">
                        <a:latin typeface="Cambria Math" panose="02040503050406030204" pitchFamily="18" charset="0"/>
                      </a:rPr>
                      <m:t> </m:t>
                    </m:r>
                  </m:oMath>
                </a14:m>
                <a:r>
                  <a:rPr lang="fr-FR" sz="1600" dirty="0">
                    <a:latin typeface="Poppins (Corps)"/>
                  </a:rPr>
                  <a:t>​, on teste plusieurs seuils de division s, et on divise les données en deux sous-ensembles.</a:t>
                </a:r>
              </a:p>
              <a:p>
                <a:pPr marL="884238" lvl="3" indent="-342900">
                  <a:buFont typeface="+mj-lt"/>
                  <a:buAutoNum type="arabicPeriod"/>
                </a:pPr>
                <a:r>
                  <a:rPr lang="fr-FR" sz="1600" dirty="0">
                    <a:latin typeface="Poppins (Corps)"/>
                  </a:rPr>
                  <a:t>Calculer le </a:t>
                </a:r>
                <a:r>
                  <a:rPr lang="fr-FR" sz="1600" b="1" dirty="0">
                    <a:latin typeface="Poppins (Corps)"/>
                  </a:rPr>
                  <a:t>Gini total pondéré </a:t>
                </a:r>
                <a:r>
                  <a:rPr lang="fr-FR" sz="1600" dirty="0">
                    <a:latin typeface="Poppins (Corps)"/>
                  </a:rPr>
                  <a:t>après chaque coupure où  Gini(L) pour le sous-ensemble a gauche et Gini(R) pour celui a droite.</a:t>
                </a:r>
              </a:p>
              <a:p>
                <a:pPr marL="884238" lvl="3" indent="-342900">
                  <a:buFont typeface="+mj-lt"/>
                  <a:buAutoNum type="arabicPeriod"/>
                </a:pPr>
                <a:r>
                  <a:rPr lang="fr-FR" sz="1600" dirty="0">
                    <a:latin typeface="Poppins (Corps)"/>
                  </a:rPr>
                  <a:t>Choisir la </a:t>
                </a:r>
                <a:r>
                  <a:rPr lang="fr-FR" sz="1600" b="1" dirty="0">
                    <a:latin typeface="Poppins (Corps)"/>
                  </a:rPr>
                  <a:t>meilleure coupure </a:t>
                </a:r>
                <a:r>
                  <a:rPr lang="fr-FR" sz="1600" dirty="0">
                    <a:latin typeface="Poppins (Corps)"/>
                  </a:rPr>
                  <a:t>(variable + seuil) qui </a:t>
                </a:r>
                <a:r>
                  <a:rPr lang="fr-FR" sz="1600" b="1" dirty="0">
                    <a:latin typeface="Poppins (Corps)"/>
                  </a:rPr>
                  <a:t>minimise le Gini total</a:t>
                </a:r>
                <a:r>
                  <a:rPr lang="fr-FR" sz="1600" dirty="0">
                    <a:latin typeface="Poppins (Corps)"/>
                  </a:rPr>
                  <a:t>.  </a:t>
                </a:r>
              </a:p>
              <a:p>
                <a:pPr marL="884238" lvl="3" indent="-342900">
                  <a:buFont typeface="+mj-lt"/>
                  <a:buAutoNum type="arabicPeriod"/>
                </a:pPr>
                <a:r>
                  <a:rPr lang="fr-FR" sz="1600" b="1" dirty="0">
                    <a:latin typeface="Poppins (Corps)"/>
                  </a:rPr>
                  <a:t>Répéter</a:t>
                </a:r>
                <a:r>
                  <a:rPr lang="fr-FR" sz="1600" dirty="0">
                    <a:latin typeface="Poppins (Corps)"/>
                  </a:rPr>
                  <a:t> </a:t>
                </a:r>
                <a:r>
                  <a:rPr lang="fr-FR" sz="1600" b="1" dirty="0">
                    <a:latin typeface="Poppins (Corps)"/>
                  </a:rPr>
                  <a:t>récursivement sur chaque sous-</a:t>
                </a:r>
                <a:r>
                  <a:rPr lang="fr-FR" sz="1600" b="1" dirty="0" err="1">
                    <a:latin typeface="Poppins (Corps)"/>
                  </a:rPr>
                  <a:t>noeud</a:t>
                </a:r>
                <a:r>
                  <a:rPr lang="fr-FR" sz="1600" b="1" dirty="0">
                    <a:latin typeface="Poppins (Corps)"/>
                  </a:rPr>
                  <a:t> </a:t>
                </a:r>
                <a:r>
                  <a:rPr lang="fr-FR" sz="1600" dirty="0">
                    <a:latin typeface="Poppins (Corps)"/>
                  </a:rPr>
                  <a:t>jusqu’à atteindre un critère d’arrêt (profondeur max, pureté, nombre minimal d’échantillons)</a:t>
                </a:r>
              </a:p>
              <a:p>
                <a:pPr marL="884238" lvl="3" indent="-342900">
                  <a:buFont typeface="+mj-lt"/>
                  <a:buAutoNum type="arabicPeriod"/>
                </a:pPr>
                <a:endParaRPr lang="fr-FR" sz="1600" dirty="0">
                  <a:latin typeface="Poppins (Corps)"/>
                </a:endParaRPr>
              </a:p>
              <a:p>
                <a:pPr marL="541338" lvl="3" indent="0">
                  <a:buNone/>
                </a:pPr>
                <a:endParaRPr lang="fr-FR" sz="1600" dirty="0">
                  <a:latin typeface="Poppins (Corps)"/>
                </a:endParaRPr>
              </a:p>
              <a:p>
                <a:pPr marL="541338" lvl="3" indent="0">
                  <a:buNone/>
                </a:pPr>
                <a:endParaRPr lang="fr-FR" sz="1600" dirty="0">
                  <a:latin typeface="Poppins (Corps)"/>
                </a:endParaRPr>
              </a:p>
              <a:p>
                <a:pPr marL="541338" lvl="3" indent="0">
                  <a:buNone/>
                </a:pPr>
                <a:endParaRPr lang="fr-FR" sz="1600" dirty="0">
                  <a:latin typeface="Poppins (Corps)"/>
                </a:endParaRPr>
              </a:p>
              <a:p>
                <a:pPr marL="884238" lvl="3" indent="-342900">
                  <a:buFont typeface="+mj-lt"/>
                  <a:buAutoNum type="arabicPeriod"/>
                </a:pPr>
                <a:endParaRPr lang="it-IT" sz="1600" dirty="0">
                  <a:latin typeface="Poppins (Corps)"/>
                </a:endParaRPr>
              </a:p>
              <a:p>
                <a:pPr marL="884238" lvl="3" indent="-342900">
                  <a:buFont typeface="+mj-lt"/>
                  <a:buAutoNum type="arabicPeriod"/>
                </a:pPr>
                <a:endParaRPr lang="it-IT" sz="1600" dirty="0">
                  <a:latin typeface="Poppins (Corps)"/>
                </a:endParaRPr>
              </a:p>
              <a:p>
                <a:pPr lvl="3">
                  <a:buFont typeface="Wingdings" panose="05000000000000000000" pitchFamily="2" charset="2"/>
                  <a:buChar char="v"/>
                </a:pPr>
                <a:endParaRPr lang="it-IT" sz="1600" dirty="0">
                  <a:latin typeface="Poppins (Corps)"/>
                </a:endParaRPr>
              </a:p>
              <a:p>
                <a:pPr marL="541338" lvl="3" indent="0">
                  <a:buNone/>
                </a:pPr>
                <a:endParaRPr lang="it-IT" sz="1600" dirty="0">
                  <a:latin typeface="Poppins (Corps)"/>
                </a:endParaRPr>
              </a:p>
              <a:p>
                <a:pPr lvl="3">
                  <a:buFont typeface="Wingdings" panose="05000000000000000000" pitchFamily="2" charset="2"/>
                  <a:buChar char="v"/>
                </a:pPr>
                <a:endParaRPr lang="it-IT" sz="1600" dirty="0">
                  <a:latin typeface="Poppins (Corps)"/>
                </a:endParaRPr>
              </a:p>
              <a:p>
                <a:pPr lvl="3">
                  <a:buFont typeface="Wingdings" panose="05000000000000000000" pitchFamily="2" charset="2"/>
                  <a:buChar char="v"/>
                </a:pPr>
                <a:endParaRPr lang="it-IT" sz="1600" dirty="0">
                  <a:latin typeface="Poppins (Corps)"/>
                </a:endParaRPr>
              </a:p>
              <a:p>
                <a:pPr marL="541338" lvl="3" indent="0">
                  <a:buNone/>
                </a:pPr>
                <a:endParaRPr lang="it-IT" sz="1600" dirty="0">
                  <a:latin typeface="Poppins (Corps)"/>
                </a:endParaRPr>
              </a:p>
              <a:p>
                <a:pPr lvl="3">
                  <a:buFont typeface="Wingdings" panose="05000000000000000000" pitchFamily="2" charset="2"/>
                  <a:buChar char="v"/>
                </a:pPr>
                <a:r>
                  <a:rPr lang="it-IT" sz="1600" dirty="0">
                    <a:latin typeface="Poppins (Corps)"/>
                  </a:rPr>
                  <a:t>Cas ou Var </a:t>
                </a:r>
                <a:r>
                  <a:rPr lang="it-IT" sz="1600" b="1" dirty="0">
                    <a:latin typeface="Poppins (Corps)"/>
                  </a:rPr>
                  <a:t>explicatives sont Quantitatives </a:t>
                </a:r>
                <a:r>
                  <a:rPr lang="it-IT" sz="1600" dirty="0">
                    <a:latin typeface="Poppins (Corps)"/>
                  </a:rPr>
                  <a:t>et Var </a:t>
                </a:r>
                <a:r>
                  <a:rPr lang="it-IT" sz="1600" b="1" dirty="0">
                    <a:latin typeface="Poppins (Corps)"/>
                  </a:rPr>
                  <a:t>cible est Qualtitative  : </a:t>
                </a:r>
                <a:r>
                  <a:rPr lang="fr-FR" sz="1600" dirty="0">
                    <a:latin typeface="Poppins (Corps)"/>
                  </a:rPr>
                  <a:t>où ​</a:t>
                </a:r>
                <a14:m>
                  <m:oMath xmlns:m="http://schemas.openxmlformats.org/officeDocument/2006/math">
                    <m:sSub>
                      <m:sSubPr>
                        <m:ctrlPr>
                          <a:rPr lang="fr-FR" sz="1600" i="1">
                            <a:latin typeface="Cambria Math" panose="02040503050406030204" pitchFamily="18" charset="0"/>
                          </a:rPr>
                        </m:ctrlPr>
                      </m:sSubPr>
                      <m:e>
                        <m:r>
                          <a:rPr lang="fr-FR" sz="1600">
                            <a:latin typeface="Cambria Math" panose="02040503050406030204" pitchFamily="18" charset="0"/>
                          </a:rPr>
                          <m:t>𝑷</m:t>
                        </m:r>
                      </m:e>
                      <m:sub>
                        <m:r>
                          <a:rPr lang="fr-FR" sz="1600">
                            <a:latin typeface="Cambria Math" panose="02040503050406030204" pitchFamily="18" charset="0"/>
                          </a:rPr>
                          <m:t>𝒋</m:t>
                        </m:r>
                      </m:sub>
                    </m:sSub>
                    <m:r>
                      <a:rPr lang="fr-FR" sz="1600">
                        <a:latin typeface="Cambria Math" panose="02040503050406030204" pitchFamily="18" charset="0"/>
                      </a:rPr>
                      <m:t> </m:t>
                    </m:r>
                  </m:oMath>
                </a14:m>
                <a:r>
                  <a:rPr lang="fr-FR" sz="1600" dirty="0">
                    <a:latin typeface="Poppins (Corps)"/>
                  </a:rPr>
                  <a:t>est la proportion d’éléments de la classe i dans le nœud t</a:t>
                </a:r>
              </a:p>
              <a:p>
                <a:pPr lvl="3">
                  <a:buFont typeface="Wingdings" panose="05000000000000000000" pitchFamily="2" charset="2"/>
                  <a:buChar char="v"/>
                </a:pPr>
                <a:endParaRPr lang="fr-FR" sz="1600" dirty="0">
                  <a:latin typeface="Poppins (Corps)"/>
                </a:endParaRPr>
              </a:p>
              <a:p>
                <a:pPr lvl="3">
                  <a:buFont typeface="Wingdings" panose="05000000000000000000" pitchFamily="2" charset="2"/>
                  <a:buChar char="v"/>
                </a:pPr>
                <a:endParaRPr lang="fr-FR" sz="1600" dirty="0">
                  <a:latin typeface="Poppins (Corps)"/>
                </a:endParaRPr>
              </a:p>
              <a:p>
                <a:pPr lvl="3">
                  <a:buFont typeface="Wingdings" panose="05000000000000000000" pitchFamily="2" charset="2"/>
                  <a:buChar char="v"/>
                </a:pPr>
                <a:endParaRPr lang="fr-FR" sz="1600" dirty="0">
                  <a:latin typeface="Poppins (Corps)"/>
                </a:endParaRPr>
              </a:p>
              <a:p>
                <a:pPr lvl="3">
                  <a:buFont typeface="Wingdings" panose="05000000000000000000" pitchFamily="2" charset="2"/>
                  <a:buChar char="v"/>
                </a:pPr>
                <a:endParaRPr lang="fr-FR" sz="1600" dirty="0">
                  <a:latin typeface="Poppins (Corps)"/>
                </a:endParaRPr>
              </a:p>
              <a:p>
                <a:pPr marL="274638" lvl="2" indent="0">
                  <a:buNone/>
                </a:pPr>
                <a:endParaRPr lang="it-IT" sz="1600" b="1" dirty="0">
                  <a:latin typeface="Poppins (Corps)"/>
                </a:endParaRPr>
              </a:p>
              <a:p>
                <a:pPr lvl="3">
                  <a:buFont typeface="Wingdings" panose="05000000000000000000" pitchFamily="2" charset="2"/>
                  <a:buChar char="v"/>
                </a:pPr>
                <a:r>
                  <a:rPr lang="it-IT" sz="1600" dirty="0">
                    <a:latin typeface="Poppins (Corps)"/>
                  </a:rPr>
                  <a:t>Cas ou Var </a:t>
                </a:r>
                <a:r>
                  <a:rPr lang="it-IT" sz="1600" b="1" dirty="0">
                    <a:latin typeface="Poppins (Corps)"/>
                  </a:rPr>
                  <a:t>explicatives sont Quantitatives </a:t>
                </a:r>
                <a:r>
                  <a:rPr lang="it-IT" sz="1600" dirty="0">
                    <a:latin typeface="Poppins (Corps)"/>
                  </a:rPr>
                  <a:t>et var </a:t>
                </a:r>
                <a:r>
                  <a:rPr lang="it-IT" sz="1600" b="1" dirty="0">
                    <a:latin typeface="Poppins (Corps)"/>
                  </a:rPr>
                  <a:t>cible est Quantitative : </a:t>
                </a:r>
                <a:r>
                  <a:rPr lang="it-IT" sz="1600" dirty="0">
                    <a:latin typeface="Poppins (Corps)"/>
                  </a:rPr>
                  <a:t>MSE ou  MAE</a:t>
                </a:r>
                <a:endParaRPr lang="fr-FR" sz="1600" dirty="0">
                  <a:latin typeface="Poppins (Corps)"/>
                </a:endParaRPr>
              </a:p>
              <a:p>
                <a:pPr marL="541338" lvl="3" indent="0">
                  <a:buNone/>
                </a:pPr>
                <a:endParaRPr lang="fr-FR" sz="1600" dirty="0">
                  <a:latin typeface="Poppins (Corps)"/>
                </a:endParaRPr>
              </a:p>
              <a:p>
                <a:pPr marL="541338" lvl="3" indent="0">
                  <a:buNone/>
                </a:pPr>
                <a:endParaRPr lang="fr-FR" sz="1600" dirty="0">
                  <a:latin typeface="Poppins (Corps)"/>
                </a:endParaRPr>
              </a:p>
              <a:p>
                <a:pPr marL="541338" lvl="3" indent="0">
                  <a:buNone/>
                </a:pPr>
                <a:endParaRPr lang="fr-FR" sz="1600" dirty="0">
                  <a:latin typeface="Poppins (Corps)"/>
                </a:endParaRPr>
              </a:p>
              <a:p>
                <a:pPr marL="541338" lvl="3" indent="0">
                  <a:buNone/>
                </a:pPr>
                <a:endParaRPr lang="fr-FR" sz="1600" dirty="0">
                  <a:latin typeface="Poppins (Corps)"/>
                </a:endParaRPr>
              </a:p>
              <a:p>
                <a:pPr marL="541338" lvl="3" indent="0">
                  <a:buNone/>
                </a:pPr>
                <a:endParaRPr lang="fr-FR" sz="1600" dirty="0">
                  <a:latin typeface="Poppins (Corps)"/>
                </a:endParaRPr>
              </a:p>
              <a:p>
                <a:pPr marL="541338" lvl="3" indent="0">
                  <a:buNone/>
                </a:pPr>
                <a:endParaRPr lang="fr-FR" sz="1600" dirty="0">
                  <a:latin typeface="Poppins (Corps)"/>
                </a:endParaRPr>
              </a:p>
              <a:p>
                <a:pPr marL="541338" lvl="3" indent="0">
                  <a:buNone/>
                </a:pPr>
                <a:endParaRPr lang="it-IT" sz="1600" dirty="0">
                  <a:latin typeface="Poppins (Corps)"/>
                </a:endParaRPr>
              </a:p>
              <a:p>
                <a:pPr lvl="3"/>
                <a:endParaRPr lang="fr-FR" sz="1600" dirty="0">
                  <a:latin typeface="Poppins (Corps)"/>
                </a:endParaRPr>
              </a:p>
              <a:p>
                <a:pPr marL="541338" lvl="3" indent="0">
                  <a:buNone/>
                </a:pPr>
                <a:endParaRPr lang="fr-FR" sz="1600" dirty="0">
                  <a:latin typeface="Poppins (Corps)"/>
                </a:endParaRPr>
              </a:p>
              <a:p>
                <a:pPr marL="541338" lvl="3" indent="0">
                  <a:buNone/>
                </a:pPr>
                <a:endParaRPr lang="fr-FR" sz="1600" dirty="0">
                  <a:latin typeface="Poppins (Corps)"/>
                </a:endParaRPr>
              </a:p>
              <a:p>
                <a:pPr lvl="3"/>
                <a:endParaRPr lang="fr-FR" sz="1600" dirty="0">
                  <a:latin typeface="Poppins (Corps)"/>
                </a:endParaRPr>
              </a:p>
            </p:txBody>
          </p:sp>
        </mc:Choice>
        <mc:Fallback xmlns="">
          <p:sp>
            <p:nvSpPr>
              <p:cNvPr id="7" name="Espace réservé du contenu 6">
                <a:extLst>
                  <a:ext uri="{FF2B5EF4-FFF2-40B4-BE49-F238E27FC236}">
                    <a16:creationId xmlns:a16="http://schemas.microsoft.com/office/drawing/2014/main" id="{69904E05-C7BF-272F-1F49-76572513FD57}"/>
                  </a:ext>
                </a:extLst>
              </p:cNvPr>
              <p:cNvSpPr>
                <a:spLocks noGrp="1" noRot="1" noChangeAspect="1" noMove="1" noResize="1" noEditPoints="1" noAdjustHandles="1" noChangeArrowheads="1" noChangeShapeType="1" noTextEdit="1"/>
              </p:cNvSpPr>
              <p:nvPr>
                <p:ph idx="1"/>
              </p:nvPr>
            </p:nvSpPr>
            <p:spPr>
              <a:xfrm>
                <a:off x="46460" y="732369"/>
                <a:ext cx="12023619" cy="5719416"/>
              </a:xfrm>
              <a:blipFill>
                <a:blip r:embed="rId3"/>
                <a:stretch>
                  <a:fillRect l="-811" t="-106" r="-456"/>
                </a:stretch>
              </a:blipFill>
              <a:ln>
                <a:solidFill>
                  <a:schemeClr val="bg1"/>
                </a:solidFill>
              </a:ln>
            </p:spPr>
            <p:txBody>
              <a:bodyPr/>
              <a:lstStyle/>
              <a:p>
                <a:r>
                  <a:rPr lang="fr-FR">
                    <a:noFill/>
                  </a:rPr>
                  <a:t> </a:t>
                </a:r>
              </a:p>
            </p:txBody>
          </p:sp>
        </mc:Fallback>
      </mc:AlternateContent>
      <p:sp>
        <p:nvSpPr>
          <p:cNvPr id="8" name="Espace réservé du numéro de diapositive 7">
            <a:extLst>
              <a:ext uri="{FF2B5EF4-FFF2-40B4-BE49-F238E27FC236}">
                <a16:creationId xmlns:a16="http://schemas.microsoft.com/office/drawing/2014/main" id="{8424BA42-8E50-0F5C-5ECA-A7448ECF5244}"/>
              </a:ext>
            </a:extLst>
          </p:cNvPr>
          <p:cNvSpPr>
            <a:spLocks noGrp="1"/>
          </p:cNvSpPr>
          <p:nvPr>
            <p:ph type="sldNum" sz="quarter" idx="12"/>
          </p:nvPr>
        </p:nvSpPr>
        <p:spPr/>
        <p:txBody>
          <a:bodyPr/>
          <a:lstStyle/>
          <a:p>
            <a:fld id="{0CBC77A0-1F4E-42FF-9FFC-F45C3A64AF90}" type="slidenum">
              <a:rPr lang="fr-FR" smtClean="0"/>
              <a:t>40</a:t>
            </a:fld>
            <a:endParaRPr lang="fr-FR"/>
          </a:p>
        </p:txBody>
      </p:sp>
      <p:sp>
        <p:nvSpPr>
          <p:cNvPr id="6" name="Titre 5">
            <a:extLst>
              <a:ext uri="{FF2B5EF4-FFF2-40B4-BE49-F238E27FC236}">
                <a16:creationId xmlns:a16="http://schemas.microsoft.com/office/drawing/2014/main" id="{91AE047D-F51A-E955-9889-3B1336B75E09}"/>
              </a:ext>
            </a:extLst>
          </p:cNvPr>
          <p:cNvSpPr>
            <a:spLocks noGrp="1"/>
          </p:cNvSpPr>
          <p:nvPr>
            <p:ph type="title"/>
          </p:nvPr>
        </p:nvSpPr>
        <p:spPr>
          <a:xfrm>
            <a:off x="617878" y="185990"/>
            <a:ext cx="10728325" cy="624386"/>
          </a:xfrm>
        </p:spPr>
        <p:txBody>
          <a:bodyPr>
            <a:normAutofit/>
          </a:bodyPr>
          <a:lstStyle/>
          <a:p>
            <a:pPr algn="ctr"/>
            <a:r>
              <a:rPr lang="fr-FR" dirty="0"/>
              <a:t>1. </a:t>
            </a:r>
            <a:r>
              <a:rPr lang="fr-FR" dirty="0" err="1"/>
              <a:t>Decision</a:t>
            </a:r>
            <a:r>
              <a:rPr lang="fr-FR" dirty="0"/>
              <a:t> </a:t>
            </a:r>
            <a:r>
              <a:rPr lang="fr-FR" dirty="0" err="1"/>
              <a:t>Tree</a:t>
            </a:r>
            <a:r>
              <a:rPr lang="fr-FR" dirty="0"/>
              <a:t> (Arbre de décision)</a:t>
            </a: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FCCAAE75-9852-45D3-B9C4-0CE40496DAB9}"/>
                  </a:ext>
                </a:extLst>
              </p:cNvPr>
              <p:cNvSpPr txBox="1"/>
              <p:nvPr/>
            </p:nvSpPr>
            <p:spPr>
              <a:xfrm>
                <a:off x="6832792" y="2858979"/>
                <a:ext cx="1941559" cy="587212"/>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1400" b="0" i="1" smtClean="0">
                          <a:solidFill>
                            <a:srgbClr val="FF0000"/>
                          </a:solidFill>
                          <a:latin typeface="Cambria Math" panose="02040503050406030204" pitchFamily="18" charset="0"/>
                        </a:rPr>
                        <m:t>𝐺𝑖𝑛𝑖</m:t>
                      </m:r>
                      <m:d>
                        <m:dPr>
                          <m:ctrlPr>
                            <a:rPr lang="fr-FR" sz="1400" i="1">
                              <a:solidFill>
                                <a:srgbClr val="FF0000"/>
                              </a:solidFill>
                              <a:latin typeface="Cambria Math" panose="02040503050406030204" pitchFamily="18" charset="0"/>
                            </a:rPr>
                          </m:ctrlPr>
                        </m:dPr>
                        <m:e>
                          <m:r>
                            <a:rPr lang="fr-FR" sz="1400" b="0" i="1">
                              <a:solidFill>
                                <a:srgbClr val="FF0000"/>
                              </a:solidFill>
                              <a:latin typeface="Cambria Math" panose="02040503050406030204" pitchFamily="18" charset="0"/>
                            </a:rPr>
                            <m:t>𝑡</m:t>
                          </m:r>
                        </m:e>
                      </m:d>
                      <m:r>
                        <a:rPr lang="fr-FR" sz="1400" b="0" i="0">
                          <a:solidFill>
                            <a:srgbClr val="FF0000"/>
                          </a:solidFill>
                          <a:latin typeface="Cambria Math" panose="02040503050406030204" pitchFamily="18" charset="0"/>
                        </a:rPr>
                        <m:t>=1−</m:t>
                      </m:r>
                      <m:nary>
                        <m:naryPr>
                          <m:chr m:val="∑"/>
                          <m:limLoc m:val="undOvr"/>
                          <m:grow m:val="on"/>
                          <m:ctrlPr>
                            <a:rPr lang="fr-FR" sz="1400" i="1">
                              <a:solidFill>
                                <a:srgbClr val="FF0000"/>
                              </a:solidFill>
                              <a:latin typeface="Cambria Math" panose="02040503050406030204" pitchFamily="18" charset="0"/>
                            </a:rPr>
                          </m:ctrlPr>
                        </m:naryPr>
                        <m:sub>
                          <m:r>
                            <a:rPr lang="fr-FR" sz="1400" b="0" i="1">
                              <a:solidFill>
                                <a:srgbClr val="FF0000"/>
                              </a:solidFill>
                              <a:latin typeface="Cambria Math" panose="02040503050406030204" pitchFamily="18" charset="0"/>
                            </a:rPr>
                            <m:t>𝑖</m:t>
                          </m:r>
                          <m:r>
                            <a:rPr lang="fr-FR" sz="1400" b="0" i="0">
                              <a:solidFill>
                                <a:srgbClr val="FF0000"/>
                              </a:solidFill>
                              <a:latin typeface="Cambria Math" panose="02040503050406030204" pitchFamily="18" charset="0"/>
                            </a:rPr>
                            <m:t>=1</m:t>
                          </m:r>
                        </m:sub>
                        <m:sup>
                          <m:r>
                            <a:rPr lang="fr-FR" sz="1400" b="0" i="1">
                              <a:solidFill>
                                <a:srgbClr val="FF0000"/>
                              </a:solidFill>
                              <a:latin typeface="Cambria Math" panose="02040503050406030204" pitchFamily="18" charset="0"/>
                            </a:rPr>
                            <m:t>𝑐</m:t>
                          </m:r>
                        </m:sup>
                        <m:e>
                          <m:sSubSup>
                            <m:sSubSupPr>
                              <m:ctrlPr>
                                <a:rPr lang="fr-FR" sz="1400" i="1">
                                  <a:solidFill>
                                    <a:srgbClr val="FF0000"/>
                                  </a:solidFill>
                                  <a:latin typeface="Cambria Math" panose="02040503050406030204" pitchFamily="18" charset="0"/>
                                </a:rPr>
                              </m:ctrlPr>
                            </m:sSubSupPr>
                            <m:e>
                              <m:r>
                                <a:rPr lang="fr-FR" sz="1400" b="0" i="1">
                                  <a:solidFill>
                                    <a:srgbClr val="FF0000"/>
                                  </a:solidFill>
                                  <a:latin typeface="Cambria Math" panose="02040503050406030204" pitchFamily="18" charset="0"/>
                                </a:rPr>
                                <m:t>𝑃</m:t>
                              </m:r>
                            </m:e>
                            <m:sub>
                              <m:r>
                                <a:rPr lang="fr-FR" sz="1400" b="0" i="1">
                                  <a:solidFill>
                                    <a:srgbClr val="FF0000"/>
                                  </a:solidFill>
                                  <a:latin typeface="Cambria Math" panose="02040503050406030204" pitchFamily="18" charset="0"/>
                                </a:rPr>
                                <m:t>𝑖</m:t>
                              </m:r>
                            </m:sub>
                            <m:sup>
                              <m:r>
                                <a:rPr lang="fr-FR" sz="1400" b="0" i="0">
                                  <a:solidFill>
                                    <a:srgbClr val="FF0000"/>
                                  </a:solidFill>
                                  <a:latin typeface="Cambria Math" panose="02040503050406030204" pitchFamily="18" charset="0"/>
                                </a:rPr>
                                <m:t>2</m:t>
                              </m:r>
                            </m:sup>
                          </m:sSubSup>
                        </m:e>
                      </m:nary>
                    </m:oMath>
                  </m:oMathPara>
                </a14:m>
                <a:endParaRPr lang="fr-FR" sz="1600" dirty="0"/>
              </a:p>
            </p:txBody>
          </p:sp>
        </mc:Choice>
        <mc:Fallback xmlns="">
          <p:sp>
            <p:nvSpPr>
              <p:cNvPr id="2" name="ZoneTexte 1">
                <a:extLst>
                  <a:ext uri="{FF2B5EF4-FFF2-40B4-BE49-F238E27FC236}">
                    <a16:creationId xmlns:a16="http://schemas.microsoft.com/office/drawing/2014/main" id="{FCCAAE75-9852-45D3-B9C4-0CE40496DAB9}"/>
                  </a:ext>
                </a:extLst>
              </p:cNvPr>
              <p:cNvSpPr txBox="1">
                <a:spLocks noRot="1" noChangeAspect="1" noMove="1" noResize="1" noEditPoints="1" noAdjustHandles="1" noChangeArrowheads="1" noChangeShapeType="1" noTextEdit="1"/>
              </p:cNvSpPr>
              <p:nvPr/>
            </p:nvSpPr>
            <p:spPr>
              <a:xfrm>
                <a:off x="6832792" y="2858979"/>
                <a:ext cx="1941559" cy="587212"/>
              </a:xfrm>
              <a:prstGeom prst="rect">
                <a:avLst/>
              </a:prstGeom>
              <a:blipFill>
                <a:blip r:embed="rId4"/>
                <a:stretch>
                  <a:fillRect/>
                </a:stretch>
              </a:blipFill>
              <a:ln>
                <a:solidFill>
                  <a:schemeClr val="tx1"/>
                </a:solidFill>
              </a:ln>
            </p:spPr>
            <p:txBody>
              <a:bodyPr/>
              <a:lstStyle/>
              <a:p>
                <a:r>
                  <a:rPr lang="fr-FR">
                    <a:noFill/>
                  </a:rPr>
                  <a:t> </a:t>
                </a:r>
              </a:p>
            </p:txBody>
          </p:sp>
        </mc:Fallback>
      </mc:AlternateContent>
      <p:sp>
        <p:nvSpPr>
          <p:cNvPr id="10" name="Espace réservé du pied de page 3">
            <a:extLst>
              <a:ext uri="{FF2B5EF4-FFF2-40B4-BE49-F238E27FC236}">
                <a16:creationId xmlns:a16="http://schemas.microsoft.com/office/drawing/2014/main" id="{7591E133-649C-4BA8-BEE4-BD3FA7E64D4E}"/>
              </a:ext>
            </a:extLst>
          </p:cNvPr>
          <p:cNvSpPr>
            <a:spLocks noGrp="1"/>
          </p:cNvSpPr>
          <p:nvPr>
            <p:ph type="ftr" sz="quarter" idx="11"/>
          </p:nvPr>
        </p:nvSpPr>
        <p:spPr>
          <a:xfrm>
            <a:off x="736600" y="6343650"/>
            <a:ext cx="8839200" cy="365125"/>
          </a:xfrm>
        </p:spPr>
        <p:txBody>
          <a:bodyPr/>
          <a:lstStyle/>
          <a:p>
            <a:r>
              <a:rPr lang="da-DK" sz="1200" b="1" dirty="0"/>
              <a:t>Application des modèles d’Apprentissage Automatique</a:t>
            </a:r>
            <a:endParaRPr lang="fr-FR" b="1" dirty="0"/>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D8DF1769-2858-40C1-A6E0-E00EE50B4AEC}"/>
                  </a:ext>
                </a:extLst>
              </p:cNvPr>
              <p:cNvSpPr txBox="1"/>
              <p:nvPr/>
            </p:nvSpPr>
            <p:spPr>
              <a:xfrm>
                <a:off x="6983171" y="3655339"/>
                <a:ext cx="3856890" cy="516745"/>
              </a:xfrm>
              <a:prstGeom prst="rect">
                <a:avLst/>
              </a:prstGeom>
              <a:noFill/>
              <a:ln>
                <a:solidFill>
                  <a:srgbClr val="0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rgbClr val="FF0000"/>
                              </a:solidFill>
                              <a:latin typeface="Cambria Math" panose="02040503050406030204" pitchFamily="18" charset="0"/>
                            </a:rPr>
                          </m:ctrlPr>
                        </m:sSubPr>
                        <m:e>
                          <m:r>
                            <a:rPr lang="fr-FR" b="0" i="1" dirty="0">
                              <a:solidFill>
                                <a:srgbClr val="FF0000"/>
                              </a:solidFill>
                              <a:latin typeface="Cambria Math" panose="02040503050406030204" pitchFamily="18" charset="0"/>
                            </a:rPr>
                            <m:t>𝐺𝑖𝑛𝑖</m:t>
                          </m:r>
                        </m:e>
                        <m:sub>
                          <m:r>
                            <a:rPr lang="fr-FR" b="0" i="1" dirty="0">
                              <a:solidFill>
                                <a:srgbClr val="FF0000"/>
                              </a:solidFill>
                              <a:latin typeface="Cambria Math" panose="02040503050406030204" pitchFamily="18" charset="0"/>
                            </a:rPr>
                            <m:t>𝑠𝑝𝑙𝑖𝑡</m:t>
                          </m:r>
                        </m:sub>
                      </m:sSub>
                      <m:r>
                        <a:rPr lang="fr-FR" b="0" i="0">
                          <a:solidFill>
                            <a:srgbClr val="FF0000"/>
                          </a:solidFill>
                          <a:latin typeface="Cambria Math" panose="02040503050406030204" pitchFamily="18" charset="0"/>
                        </a:rPr>
                        <m:t>=</m:t>
                      </m:r>
                      <m:f>
                        <m:fPr>
                          <m:ctrlPr>
                            <a:rPr lang="fr-FR" i="1">
                              <a:solidFill>
                                <a:srgbClr val="FF0000"/>
                              </a:solidFill>
                              <a:latin typeface="Cambria Math" panose="02040503050406030204" pitchFamily="18" charset="0"/>
                            </a:rPr>
                          </m:ctrlPr>
                        </m:fPr>
                        <m:num>
                          <m:sSub>
                            <m:sSubPr>
                              <m:ctrlPr>
                                <a:rPr lang="fr-FR" i="1">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𝑁</m:t>
                              </m:r>
                            </m:e>
                            <m:sub>
                              <m:r>
                                <a:rPr lang="fr-FR" b="0" i="1">
                                  <a:solidFill>
                                    <a:srgbClr val="FF0000"/>
                                  </a:solidFill>
                                  <a:latin typeface="Cambria Math" panose="02040503050406030204" pitchFamily="18" charset="0"/>
                                </a:rPr>
                                <m:t>𝐿</m:t>
                              </m:r>
                            </m:sub>
                          </m:sSub>
                        </m:num>
                        <m:den>
                          <m:r>
                            <a:rPr lang="fr-FR" b="0" i="1">
                              <a:solidFill>
                                <a:srgbClr val="FF0000"/>
                              </a:solidFill>
                              <a:latin typeface="Cambria Math" panose="02040503050406030204" pitchFamily="18" charset="0"/>
                            </a:rPr>
                            <m:t>𝑁</m:t>
                          </m:r>
                        </m:den>
                      </m:f>
                      <m:r>
                        <a:rPr lang="fr-FR" b="0" i="0">
                          <a:solidFill>
                            <a:srgbClr val="FF0000"/>
                          </a:solidFill>
                          <a:latin typeface="Cambria Math" panose="02040503050406030204" pitchFamily="18" charset="0"/>
                        </a:rPr>
                        <m:t>⋅</m:t>
                      </m:r>
                      <m:r>
                        <a:rPr lang="fr-FR" b="0" i="1">
                          <a:solidFill>
                            <a:srgbClr val="FF0000"/>
                          </a:solidFill>
                          <a:latin typeface="Cambria Math" panose="02040503050406030204" pitchFamily="18" charset="0"/>
                        </a:rPr>
                        <m:t>𝐺</m:t>
                      </m:r>
                      <m:r>
                        <a:rPr lang="fr-FR" b="0" i="1" smtClean="0">
                          <a:solidFill>
                            <a:srgbClr val="FF0000"/>
                          </a:solidFill>
                          <a:latin typeface="Cambria Math" panose="02040503050406030204" pitchFamily="18" charset="0"/>
                        </a:rPr>
                        <m:t>𝑖𝑛𝑖</m:t>
                      </m:r>
                      <m:d>
                        <m:dPr>
                          <m:ctrlPr>
                            <a:rPr lang="fr-FR" i="1">
                              <a:solidFill>
                                <a:srgbClr val="FF0000"/>
                              </a:solidFill>
                              <a:latin typeface="Cambria Math" panose="02040503050406030204" pitchFamily="18" charset="0"/>
                            </a:rPr>
                          </m:ctrlPr>
                        </m:dPr>
                        <m:e>
                          <m:r>
                            <a:rPr lang="fr-FR" b="0" i="1" smtClean="0">
                              <a:solidFill>
                                <a:srgbClr val="FF0000"/>
                              </a:solidFill>
                              <a:latin typeface="Cambria Math" panose="02040503050406030204" pitchFamily="18" charset="0"/>
                            </a:rPr>
                            <m:t>𝐿</m:t>
                          </m:r>
                        </m:e>
                      </m:d>
                      <m:r>
                        <a:rPr lang="fr-FR" b="0" i="0">
                          <a:solidFill>
                            <a:srgbClr val="FF0000"/>
                          </a:solidFill>
                          <a:latin typeface="Cambria Math" panose="02040503050406030204" pitchFamily="18" charset="0"/>
                        </a:rPr>
                        <m:t>+</m:t>
                      </m:r>
                      <m:f>
                        <m:fPr>
                          <m:ctrlPr>
                            <a:rPr lang="fr-FR" i="1">
                              <a:solidFill>
                                <a:srgbClr val="FF0000"/>
                              </a:solidFill>
                              <a:latin typeface="Cambria Math" panose="02040503050406030204" pitchFamily="18" charset="0"/>
                            </a:rPr>
                          </m:ctrlPr>
                        </m:fPr>
                        <m:num>
                          <m:sSub>
                            <m:sSubPr>
                              <m:ctrlPr>
                                <a:rPr lang="fr-FR" i="1">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𝑁</m:t>
                              </m:r>
                            </m:e>
                            <m:sub>
                              <m:r>
                                <a:rPr lang="fr-FR" b="0" i="1">
                                  <a:solidFill>
                                    <a:srgbClr val="FF0000"/>
                                  </a:solidFill>
                                  <a:latin typeface="Cambria Math" panose="02040503050406030204" pitchFamily="18" charset="0"/>
                                </a:rPr>
                                <m:t>𝑅</m:t>
                              </m:r>
                            </m:sub>
                          </m:sSub>
                        </m:num>
                        <m:den>
                          <m:r>
                            <a:rPr lang="fr-FR" b="0" i="1">
                              <a:solidFill>
                                <a:srgbClr val="FF0000"/>
                              </a:solidFill>
                              <a:latin typeface="Cambria Math" panose="02040503050406030204" pitchFamily="18" charset="0"/>
                            </a:rPr>
                            <m:t>𝑁</m:t>
                          </m:r>
                        </m:den>
                      </m:f>
                      <m:r>
                        <a:rPr lang="fr-FR" b="0" i="0">
                          <a:solidFill>
                            <a:srgbClr val="FF0000"/>
                          </a:solidFill>
                          <a:latin typeface="Cambria Math" panose="02040503050406030204" pitchFamily="18" charset="0"/>
                        </a:rPr>
                        <m:t>⋅</m:t>
                      </m:r>
                      <m:r>
                        <a:rPr lang="fr-FR" b="0" i="1">
                          <a:solidFill>
                            <a:srgbClr val="FF0000"/>
                          </a:solidFill>
                          <a:latin typeface="Cambria Math" panose="02040503050406030204" pitchFamily="18" charset="0"/>
                        </a:rPr>
                        <m:t>𝐺</m:t>
                      </m:r>
                      <m:r>
                        <a:rPr lang="fr-FR" b="0" i="1" smtClean="0">
                          <a:solidFill>
                            <a:srgbClr val="FF0000"/>
                          </a:solidFill>
                          <a:latin typeface="Cambria Math" panose="02040503050406030204" pitchFamily="18" charset="0"/>
                        </a:rPr>
                        <m:t>𝑖𝑛𝑖</m:t>
                      </m:r>
                      <m:d>
                        <m:dPr>
                          <m:ctrlPr>
                            <a:rPr lang="fr-FR" i="1">
                              <a:solidFill>
                                <a:srgbClr val="FF0000"/>
                              </a:solidFill>
                              <a:latin typeface="Cambria Math" panose="02040503050406030204" pitchFamily="18" charset="0"/>
                            </a:rPr>
                          </m:ctrlPr>
                        </m:dPr>
                        <m:e>
                          <m:r>
                            <a:rPr lang="fr-FR" b="0" i="1">
                              <a:solidFill>
                                <a:srgbClr val="FF0000"/>
                              </a:solidFill>
                              <a:latin typeface="Cambria Math" panose="02040503050406030204" pitchFamily="18" charset="0"/>
                            </a:rPr>
                            <m:t>𝑅</m:t>
                          </m:r>
                        </m:e>
                      </m:d>
                    </m:oMath>
                  </m:oMathPara>
                </a14:m>
                <a:endParaRPr lang="fr-FR" dirty="0"/>
              </a:p>
            </p:txBody>
          </p:sp>
        </mc:Choice>
        <mc:Fallback xmlns="">
          <p:sp>
            <p:nvSpPr>
              <p:cNvPr id="11" name="ZoneTexte 10">
                <a:extLst>
                  <a:ext uri="{FF2B5EF4-FFF2-40B4-BE49-F238E27FC236}">
                    <a16:creationId xmlns:a16="http://schemas.microsoft.com/office/drawing/2014/main" id="{D8DF1769-2858-40C1-A6E0-E00EE50B4AEC}"/>
                  </a:ext>
                </a:extLst>
              </p:cNvPr>
              <p:cNvSpPr txBox="1">
                <a:spLocks noRot="1" noChangeAspect="1" noMove="1" noResize="1" noEditPoints="1" noAdjustHandles="1" noChangeArrowheads="1" noChangeShapeType="1" noTextEdit="1"/>
              </p:cNvSpPr>
              <p:nvPr/>
            </p:nvSpPr>
            <p:spPr>
              <a:xfrm>
                <a:off x="6983171" y="3655339"/>
                <a:ext cx="3856890" cy="516745"/>
              </a:xfrm>
              <a:prstGeom prst="rect">
                <a:avLst/>
              </a:prstGeom>
              <a:blipFill>
                <a:blip r:embed="rId5"/>
                <a:stretch>
                  <a:fillRect/>
                </a:stretch>
              </a:blipFill>
              <a:ln>
                <a:solidFill>
                  <a:srgbClr val="00000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53E7E5EA-AD5E-4869-85A4-8BA37980FFA7}"/>
                  </a:ext>
                </a:extLst>
              </p:cNvPr>
              <p:cNvSpPr txBox="1"/>
              <p:nvPr/>
            </p:nvSpPr>
            <p:spPr>
              <a:xfrm>
                <a:off x="9091135" y="2774621"/>
                <a:ext cx="2793825" cy="789832"/>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b="0" i="0" smtClean="0">
                          <a:solidFill>
                            <a:srgbClr val="FF0000"/>
                          </a:solidFill>
                          <a:latin typeface="Cambria Math" panose="02040503050406030204" pitchFamily="18" charset="0"/>
                        </a:rPr>
                        <m:t>Entropy</m:t>
                      </m:r>
                      <m:r>
                        <a:rPr lang="fr-FR" b="0" i="0" smtClean="0">
                          <a:solidFill>
                            <a:srgbClr val="FF0000"/>
                          </a:solidFill>
                          <a:latin typeface="Cambria Math" panose="02040503050406030204" pitchFamily="18" charset="0"/>
                        </a:rPr>
                        <m:t> </m:t>
                      </m:r>
                      <m:d>
                        <m:dPr>
                          <m:ctrlPr>
                            <a:rPr lang="fr-FR" i="1">
                              <a:solidFill>
                                <a:srgbClr val="FF0000"/>
                              </a:solidFill>
                              <a:latin typeface="Cambria Math" panose="02040503050406030204" pitchFamily="18" charset="0"/>
                            </a:rPr>
                          </m:ctrlPr>
                        </m:dPr>
                        <m:e>
                          <m:r>
                            <m:rPr>
                              <m:sty m:val="p"/>
                            </m:rPr>
                            <a:rPr lang="fr-FR" b="0" i="0">
                              <a:solidFill>
                                <a:srgbClr val="FF0000"/>
                              </a:solidFill>
                              <a:latin typeface="Cambria Math" panose="02040503050406030204" pitchFamily="18" charset="0"/>
                            </a:rPr>
                            <m:t>D</m:t>
                          </m:r>
                        </m:e>
                      </m:d>
                      <m:r>
                        <a:rPr lang="fr-FR" b="0" i="0">
                          <a:solidFill>
                            <a:srgbClr val="FF0000"/>
                          </a:solidFill>
                          <a:latin typeface="Cambria Math" panose="02040503050406030204" pitchFamily="18" charset="0"/>
                        </a:rPr>
                        <m:t>=−</m:t>
                      </m:r>
                      <m:nary>
                        <m:naryPr>
                          <m:chr m:val="∑"/>
                          <m:limLoc m:val="undOvr"/>
                          <m:grow m:val="on"/>
                          <m:ctrlPr>
                            <a:rPr lang="fr-FR" i="1">
                              <a:solidFill>
                                <a:srgbClr val="FF0000"/>
                              </a:solidFill>
                              <a:latin typeface="Cambria Math" panose="02040503050406030204" pitchFamily="18" charset="0"/>
                            </a:rPr>
                          </m:ctrlPr>
                        </m:naryPr>
                        <m:sub>
                          <m:r>
                            <a:rPr lang="fr-FR" b="0" i="1">
                              <a:solidFill>
                                <a:srgbClr val="FF0000"/>
                              </a:solidFill>
                              <a:latin typeface="Cambria Math" panose="02040503050406030204" pitchFamily="18" charset="0"/>
                            </a:rPr>
                            <m:t>𝑖</m:t>
                          </m:r>
                          <m:r>
                            <a:rPr lang="fr-FR" b="0" i="0">
                              <a:solidFill>
                                <a:srgbClr val="FF0000"/>
                              </a:solidFill>
                              <a:latin typeface="Cambria Math" panose="02040503050406030204" pitchFamily="18" charset="0"/>
                            </a:rPr>
                            <m:t>=1</m:t>
                          </m:r>
                        </m:sub>
                        <m:sup>
                          <m:r>
                            <a:rPr lang="fr-FR" b="0" i="1" smtClean="0">
                              <a:solidFill>
                                <a:srgbClr val="FF0000"/>
                              </a:solidFill>
                              <a:latin typeface="Cambria Math" panose="02040503050406030204" pitchFamily="18" charset="0"/>
                            </a:rPr>
                            <m:t>𝑘</m:t>
                          </m:r>
                        </m:sup>
                        <m:e>
                          <m:sSub>
                            <m:sSubPr>
                              <m:ctrlPr>
                                <a:rPr lang="fr-FR" i="1">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𝜌</m:t>
                              </m:r>
                            </m:e>
                            <m:sub>
                              <m:r>
                                <m:rPr>
                                  <m:sty m:val="p"/>
                                </m:rPr>
                                <a:rPr lang="fr-FR" b="0" i="0" smtClean="0">
                                  <a:solidFill>
                                    <a:srgbClr val="FF0000"/>
                                  </a:solidFill>
                                  <a:latin typeface="Cambria Math" panose="02040503050406030204" pitchFamily="18" charset="0"/>
                                </a:rPr>
                                <m:t>i</m:t>
                              </m:r>
                            </m:sub>
                          </m:sSub>
                          <m:func>
                            <m:funcPr>
                              <m:ctrlPr>
                                <a:rPr lang="fr-FR" i="1">
                                  <a:solidFill>
                                    <a:srgbClr val="FF0000"/>
                                  </a:solidFill>
                                  <a:latin typeface="Cambria Math" panose="02040503050406030204" pitchFamily="18" charset="0"/>
                                </a:rPr>
                              </m:ctrlPr>
                            </m:funcPr>
                            <m:fName>
                              <m:r>
                                <m:rPr>
                                  <m:sty m:val="p"/>
                                </m:rPr>
                                <a:rPr lang="fr-FR" b="0" i="0">
                                  <a:solidFill>
                                    <a:srgbClr val="FF0000"/>
                                  </a:solidFill>
                                  <a:latin typeface="Cambria Math" panose="02040503050406030204" pitchFamily="18" charset="0"/>
                                </a:rPr>
                                <m:t>log</m:t>
                              </m:r>
                            </m:fName>
                            <m:e>
                              <m:sSub>
                                <m:sSubPr>
                                  <m:ctrlPr>
                                    <a:rPr lang="fr-FR" i="1">
                                      <a:solidFill>
                                        <a:srgbClr val="FF0000"/>
                                      </a:solidFill>
                                      <a:latin typeface="Cambria Math" panose="02040503050406030204" pitchFamily="18" charset="0"/>
                                    </a:rPr>
                                  </m:ctrlPr>
                                </m:sSubPr>
                                <m:e>
                                  <m:r>
                                    <a:rPr lang="fr-FR" b="0" i="1">
                                      <a:solidFill>
                                        <a:srgbClr val="FF0000"/>
                                      </a:solidFill>
                                      <a:latin typeface="Cambria Math" panose="02040503050406030204" pitchFamily="18" charset="0"/>
                                    </a:rPr>
                                    <m:t>𝜌</m:t>
                                  </m:r>
                                </m:e>
                                <m:sub>
                                  <m:r>
                                    <a:rPr lang="fr-FR" b="0" i="1">
                                      <a:solidFill>
                                        <a:srgbClr val="FF0000"/>
                                      </a:solidFill>
                                      <a:latin typeface="Cambria Math" panose="02040503050406030204" pitchFamily="18" charset="0"/>
                                    </a:rPr>
                                    <m:t>𝑖</m:t>
                                  </m:r>
                                </m:sub>
                              </m:sSub>
                            </m:e>
                          </m:func>
                        </m:e>
                      </m:nary>
                    </m:oMath>
                  </m:oMathPara>
                </a14:m>
                <a:endParaRPr lang="fr-FR" dirty="0"/>
              </a:p>
            </p:txBody>
          </p:sp>
        </mc:Choice>
        <mc:Fallback xmlns="">
          <p:sp>
            <p:nvSpPr>
              <p:cNvPr id="12" name="ZoneTexte 11">
                <a:extLst>
                  <a:ext uri="{FF2B5EF4-FFF2-40B4-BE49-F238E27FC236}">
                    <a16:creationId xmlns:a16="http://schemas.microsoft.com/office/drawing/2014/main" id="{53E7E5EA-AD5E-4869-85A4-8BA37980FFA7}"/>
                  </a:ext>
                </a:extLst>
              </p:cNvPr>
              <p:cNvSpPr txBox="1">
                <a:spLocks noRot="1" noChangeAspect="1" noMove="1" noResize="1" noEditPoints="1" noAdjustHandles="1" noChangeArrowheads="1" noChangeShapeType="1" noTextEdit="1"/>
              </p:cNvSpPr>
              <p:nvPr/>
            </p:nvSpPr>
            <p:spPr>
              <a:xfrm>
                <a:off x="9091135" y="2774621"/>
                <a:ext cx="2793825" cy="789832"/>
              </a:xfrm>
              <a:prstGeom prst="rect">
                <a:avLst/>
              </a:prstGeom>
              <a:blipFill>
                <a:blip r:embed="rId6"/>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089E7DC-F20B-2DA7-3A54-A3B3550B9C2D}"/>
                  </a:ext>
                </a:extLst>
              </p:cNvPr>
              <p:cNvSpPr txBox="1"/>
              <p:nvPr/>
            </p:nvSpPr>
            <p:spPr>
              <a:xfrm>
                <a:off x="7278160" y="4983451"/>
                <a:ext cx="3554230" cy="406522"/>
              </a:xfrm>
              <a:prstGeom prst="rect">
                <a:avLst/>
              </a:prstGeom>
              <a:noFill/>
              <a:ln>
                <a:solidFill>
                  <a:srgbClr val="000000"/>
                </a:solidFill>
              </a:ln>
            </p:spPr>
            <p:txBody>
              <a:bodyPr wrap="square" lIns="0" tIns="0" rIns="0" bIns="0" rtlCol="0">
                <a:spAutoFit/>
              </a:bodyPr>
              <a:lstStyle/>
              <a:p>
                <a:r>
                  <a:rPr lang="fr-FR" dirty="0">
                    <a:solidFill>
                      <a:srgbClr val="FF0000"/>
                    </a:solidFill>
                    <a:latin typeface="Cambria Math" panose="02040503050406030204" pitchFamily="18" charset="0"/>
                  </a:rPr>
                  <a:t>Var Intra-Grp </a:t>
                </a:r>
                <a14:m>
                  <m:oMath xmlns:m="http://schemas.openxmlformats.org/officeDocument/2006/math">
                    <m:d>
                      <m:dPr>
                        <m:ctrlPr>
                          <a:rPr lang="fr-FR" i="1">
                            <a:solidFill>
                              <a:srgbClr val="FF0000"/>
                            </a:solidFill>
                            <a:latin typeface="Cambria Math" panose="02040503050406030204" pitchFamily="18" charset="0"/>
                          </a:rPr>
                        </m:ctrlPr>
                      </m:dPr>
                      <m:e>
                        <m:r>
                          <m:rPr>
                            <m:sty m:val="p"/>
                          </m:rPr>
                          <a:rPr lang="en-US" b="0" i="0">
                            <a:solidFill>
                              <a:srgbClr val="FF0000"/>
                            </a:solidFill>
                            <a:latin typeface="Cambria Math" panose="02040503050406030204" pitchFamily="18" charset="0"/>
                          </a:rPr>
                          <m:t>y</m:t>
                        </m:r>
                      </m:e>
                    </m:d>
                    <m:r>
                      <a:rPr lang="fr-FR" b="0" i="0">
                        <a:solidFill>
                          <a:srgbClr val="FF0000"/>
                        </a:solidFill>
                        <a:latin typeface="Cambria Math" panose="02040503050406030204" pitchFamily="18" charset="0"/>
                      </a:rPr>
                      <m:t>=</m:t>
                    </m:r>
                    <m:f>
                      <m:fPr>
                        <m:ctrlPr>
                          <a:rPr lang="fr-FR" i="1">
                            <a:solidFill>
                              <a:srgbClr val="FF0000"/>
                            </a:solidFill>
                            <a:latin typeface="Cambria Math" panose="02040503050406030204" pitchFamily="18" charset="0"/>
                          </a:rPr>
                        </m:ctrlPr>
                      </m:fPr>
                      <m:num>
                        <m:r>
                          <a:rPr lang="fr-FR" b="0" i="0">
                            <a:solidFill>
                              <a:srgbClr val="FF0000"/>
                            </a:solidFill>
                            <a:latin typeface="Cambria Math" panose="02040503050406030204" pitchFamily="18" charset="0"/>
                          </a:rPr>
                          <m:t>1</m:t>
                        </m:r>
                      </m:num>
                      <m:den>
                        <m:r>
                          <m:rPr>
                            <m:sty m:val="p"/>
                          </m:rPr>
                          <a:rPr lang="en-US" b="0" i="0">
                            <a:solidFill>
                              <a:srgbClr val="FF0000"/>
                            </a:solidFill>
                            <a:latin typeface="Cambria Math" panose="02040503050406030204" pitchFamily="18" charset="0"/>
                          </a:rPr>
                          <m:t>N</m:t>
                        </m:r>
                      </m:den>
                    </m:f>
                    <m:nary>
                      <m:naryPr>
                        <m:chr m:val="∑"/>
                        <m:limLoc m:val="undOvr"/>
                        <m:grow m:val="on"/>
                        <m:ctrlPr>
                          <a:rPr lang="it-IT" i="1" dirty="0">
                            <a:solidFill>
                              <a:srgbClr val="FF0000"/>
                            </a:solidFill>
                            <a:latin typeface="Cambria Math" panose="02040503050406030204" pitchFamily="18" charset="0"/>
                          </a:rPr>
                        </m:ctrlPr>
                      </m:naryPr>
                      <m:sub>
                        <m:r>
                          <m:rPr>
                            <m:sty m:val="p"/>
                          </m:rPr>
                          <a:rPr lang="it-IT" b="0" i="0" dirty="0">
                            <a:solidFill>
                              <a:srgbClr val="FF0000"/>
                            </a:solidFill>
                            <a:latin typeface="Cambria Math" panose="02040503050406030204" pitchFamily="18" charset="0"/>
                          </a:rPr>
                          <m:t>i</m:t>
                        </m:r>
                        <m:r>
                          <a:rPr lang="it-IT" b="0" i="0" dirty="0">
                            <a:solidFill>
                              <a:srgbClr val="FF0000"/>
                            </a:solidFill>
                            <a:latin typeface="Cambria Math" panose="02040503050406030204" pitchFamily="18" charset="0"/>
                          </a:rPr>
                          <m:t>=1</m:t>
                        </m:r>
                      </m:sub>
                      <m:sup>
                        <m:r>
                          <m:rPr>
                            <m:sty m:val="p"/>
                          </m:rPr>
                          <a:rPr lang="it-IT" b="0" i="0" dirty="0">
                            <a:solidFill>
                              <a:srgbClr val="FF0000"/>
                            </a:solidFill>
                            <a:latin typeface="Cambria Math" panose="02040503050406030204" pitchFamily="18" charset="0"/>
                          </a:rPr>
                          <m:t>N</m:t>
                        </m:r>
                      </m:sup>
                      <m:e>
                        <m:sSup>
                          <m:sSupPr>
                            <m:ctrlPr>
                              <a:rPr lang="it-IT" i="1" dirty="0">
                                <a:solidFill>
                                  <a:srgbClr val="FF0000"/>
                                </a:solidFill>
                                <a:latin typeface="Cambria Math" panose="02040503050406030204" pitchFamily="18" charset="0"/>
                              </a:rPr>
                            </m:ctrlPr>
                          </m:sSupPr>
                          <m:e>
                            <m:d>
                              <m:dPr>
                                <m:ctrlPr>
                                  <a:rPr lang="it-IT" i="1" dirty="0">
                                    <a:solidFill>
                                      <a:srgbClr val="FF0000"/>
                                    </a:solidFill>
                                    <a:latin typeface="Cambria Math" panose="02040503050406030204" pitchFamily="18" charset="0"/>
                                  </a:rPr>
                                </m:ctrlPr>
                              </m:dPr>
                              <m:e>
                                <m:sSub>
                                  <m:sSubPr>
                                    <m:ctrlPr>
                                      <a:rPr lang="it-IT" i="1" dirty="0">
                                        <a:solidFill>
                                          <a:srgbClr val="FF0000"/>
                                        </a:solidFill>
                                        <a:latin typeface="Cambria Math" panose="02040503050406030204" pitchFamily="18" charset="0"/>
                                      </a:rPr>
                                    </m:ctrlPr>
                                  </m:sSubPr>
                                  <m:e>
                                    <m:r>
                                      <m:rPr>
                                        <m:sty m:val="p"/>
                                      </m:rPr>
                                      <a:rPr lang="it-IT" b="0" i="0" dirty="0">
                                        <a:solidFill>
                                          <a:srgbClr val="FF0000"/>
                                        </a:solidFill>
                                        <a:latin typeface="Cambria Math" panose="02040503050406030204" pitchFamily="18" charset="0"/>
                                      </a:rPr>
                                      <m:t>y</m:t>
                                    </m:r>
                                  </m:e>
                                  <m:sub>
                                    <m:r>
                                      <m:rPr>
                                        <m:sty m:val="p"/>
                                      </m:rPr>
                                      <a:rPr lang="it-IT" b="0" i="0" dirty="0">
                                        <a:solidFill>
                                          <a:srgbClr val="FF0000"/>
                                        </a:solidFill>
                                        <a:latin typeface="Cambria Math" panose="02040503050406030204" pitchFamily="18" charset="0"/>
                                      </a:rPr>
                                      <m:t>i</m:t>
                                    </m:r>
                                  </m:sub>
                                </m:sSub>
                                <m:r>
                                  <a:rPr lang="it-IT" b="0" i="0" dirty="0">
                                    <a:solidFill>
                                      <a:srgbClr val="FF0000"/>
                                    </a:solidFill>
                                    <a:latin typeface="Cambria Math" panose="02040503050406030204" pitchFamily="18" charset="0"/>
                                  </a:rPr>
                                  <m:t>−</m:t>
                                </m:r>
                                <m:acc>
                                  <m:accPr>
                                    <m:chr m:val="̅"/>
                                    <m:ctrlPr>
                                      <a:rPr lang="it-IT" i="1" dirty="0">
                                        <a:solidFill>
                                          <a:srgbClr val="FF0000"/>
                                        </a:solidFill>
                                        <a:latin typeface="Cambria Math" panose="02040503050406030204" pitchFamily="18" charset="0"/>
                                      </a:rPr>
                                    </m:ctrlPr>
                                  </m:accPr>
                                  <m:e>
                                    <m:r>
                                      <m:rPr>
                                        <m:sty m:val="p"/>
                                      </m:rPr>
                                      <a:rPr lang="it-IT" b="0" i="0" dirty="0">
                                        <a:solidFill>
                                          <a:srgbClr val="FF0000"/>
                                        </a:solidFill>
                                        <a:latin typeface="Cambria Math" panose="02040503050406030204" pitchFamily="18" charset="0"/>
                                      </a:rPr>
                                      <m:t>y</m:t>
                                    </m:r>
                                  </m:e>
                                </m:acc>
                              </m:e>
                            </m:d>
                          </m:e>
                          <m:sup>
                            <m:r>
                              <a:rPr lang="fr-FR" b="0" i="0" dirty="0">
                                <a:solidFill>
                                  <a:srgbClr val="FF0000"/>
                                </a:solidFill>
                                <a:latin typeface="Cambria Math" panose="02040503050406030204" pitchFamily="18" charset="0"/>
                              </a:rPr>
                              <m:t>2</m:t>
                            </m:r>
                          </m:sup>
                        </m:sSup>
                      </m:e>
                    </m:nary>
                  </m:oMath>
                </a14:m>
                <a:endParaRPr lang="fr-FR" dirty="0">
                  <a:solidFill>
                    <a:srgbClr val="FF0000"/>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9089E7DC-F20B-2DA7-3A54-A3B3550B9C2D}"/>
                  </a:ext>
                </a:extLst>
              </p:cNvPr>
              <p:cNvSpPr txBox="1">
                <a:spLocks noRot="1" noChangeAspect="1" noMove="1" noResize="1" noEditPoints="1" noAdjustHandles="1" noChangeArrowheads="1" noChangeShapeType="1" noTextEdit="1"/>
              </p:cNvSpPr>
              <p:nvPr/>
            </p:nvSpPr>
            <p:spPr>
              <a:xfrm>
                <a:off x="7278160" y="4983451"/>
                <a:ext cx="3554230" cy="406522"/>
              </a:xfrm>
              <a:prstGeom prst="rect">
                <a:avLst/>
              </a:prstGeom>
              <a:blipFill>
                <a:blip r:embed="rId7"/>
                <a:stretch>
                  <a:fillRect l="-3932" t="-131884" r="-2393" b="-205797"/>
                </a:stretch>
              </a:blipFill>
              <a:ln>
                <a:solidFill>
                  <a:srgbClr val="000000"/>
                </a:solidFill>
              </a:ln>
            </p:spPr>
            <p:txBody>
              <a:bodyPr/>
              <a:lstStyle/>
              <a:p>
                <a:r>
                  <a:rPr lang="fr-FR">
                    <a:noFill/>
                  </a:rPr>
                  <a:t> </a:t>
                </a:r>
              </a:p>
            </p:txBody>
          </p:sp>
        </mc:Fallback>
      </mc:AlternateContent>
      <p:sp>
        <p:nvSpPr>
          <p:cNvPr id="13" name="Espace réservé de la date 2">
            <a:extLst>
              <a:ext uri="{FF2B5EF4-FFF2-40B4-BE49-F238E27FC236}">
                <a16:creationId xmlns:a16="http://schemas.microsoft.com/office/drawing/2014/main" id="{2ABC81AD-6FE9-45DF-ADB6-93EAC38442D0}"/>
              </a:ext>
            </a:extLst>
          </p:cNvPr>
          <p:cNvSpPr>
            <a:spLocks noGrp="1"/>
          </p:cNvSpPr>
          <p:nvPr>
            <p:ph type="dt" sz="half" idx="10"/>
          </p:nvPr>
        </p:nvSpPr>
        <p:spPr>
          <a:xfrm>
            <a:off x="9599705" y="6397440"/>
            <a:ext cx="1299816" cy="365125"/>
          </a:xfrm>
        </p:spPr>
        <p:txBody>
          <a:bodyPr/>
          <a:lstStyle/>
          <a:p>
            <a:r>
              <a:rPr lang="fr-FR" dirty="0"/>
              <a:t>25/09/2025</a:t>
            </a:r>
          </a:p>
        </p:txBody>
      </p: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39446C2B-D289-4279-BEB3-C5A97B949967}"/>
                  </a:ext>
                </a:extLst>
              </p:cNvPr>
              <p:cNvSpPr txBox="1"/>
              <p:nvPr/>
            </p:nvSpPr>
            <p:spPr>
              <a:xfrm>
                <a:off x="6838616" y="5531956"/>
                <a:ext cx="4963858" cy="783035"/>
              </a:xfrm>
              <a:prstGeom prst="rect">
                <a:avLst/>
              </a:prstGeom>
              <a:noFill/>
              <a:ln>
                <a:solidFill>
                  <a:srgbClr val="0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rgbClr val="FF0000"/>
                              </a:solidFill>
                              <a:latin typeface="Cambria Math" panose="02040503050406030204" pitchFamily="18" charset="0"/>
                            </a:rPr>
                          </m:ctrlPr>
                        </m:sSubPr>
                        <m:e>
                          <m:r>
                            <a:rPr lang="fr-FR" b="0" i="1" dirty="0" smtClean="0">
                              <a:solidFill>
                                <a:srgbClr val="FF0000"/>
                              </a:solidFill>
                              <a:latin typeface="Cambria Math" panose="02040503050406030204" pitchFamily="18" charset="0"/>
                            </a:rPr>
                            <m:t>𝑀𝑆𝐸</m:t>
                          </m:r>
                        </m:e>
                        <m:sub>
                          <m:r>
                            <a:rPr lang="fr-FR" b="0" i="1" dirty="0">
                              <a:solidFill>
                                <a:srgbClr val="FF0000"/>
                              </a:solidFill>
                              <a:latin typeface="Cambria Math" panose="02040503050406030204" pitchFamily="18" charset="0"/>
                            </a:rPr>
                            <m:t>𝑠𝑝𝑙𝑖𝑡</m:t>
                          </m:r>
                        </m:sub>
                      </m:sSub>
                      <m:r>
                        <a:rPr lang="fr-FR" b="0" i="0">
                          <a:solidFill>
                            <a:srgbClr val="FF0000"/>
                          </a:solidFill>
                          <a:latin typeface="Cambria Math" panose="02040503050406030204" pitchFamily="18" charset="0"/>
                        </a:rPr>
                        <m:t>=</m:t>
                      </m:r>
                      <m:f>
                        <m:fPr>
                          <m:ctrlPr>
                            <a:rPr lang="fr-FR" i="1">
                              <a:solidFill>
                                <a:srgbClr val="FF0000"/>
                              </a:solidFill>
                              <a:latin typeface="Cambria Math" panose="02040503050406030204" pitchFamily="18" charset="0"/>
                            </a:rPr>
                          </m:ctrlPr>
                        </m:fPr>
                        <m:num>
                          <m:r>
                            <a:rPr lang="fr-FR" b="0" i="1" smtClean="0">
                              <a:solidFill>
                                <a:srgbClr val="FF0000"/>
                              </a:solidFill>
                              <a:latin typeface="Cambria Math" panose="02040503050406030204" pitchFamily="18" charset="0"/>
                            </a:rPr>
                            <m:t>1</m:t>
                          </m:r>
                        </m:num>
                        <m:den>
                          <m:sSub>
                            <m:sSubPr>
                              <m:ctrlPr>
                                <a:rPr lang="fr-FR" i="1">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𝑁</m:t>
                              </m:r>
                            </m:e>
                            <m:sub>
                              <m:r>
                                <a:rPr lang="fr-FR" b="0" i="1" smtClean="0">
                                  <a:solidFill>
                                    <a:srgbClr val="FF0000"/>
                                  </a:solidFill>
                                  <a:latin typeface="Cambria Math" panose="02040503050406030204" pitchFamily="18" charset="0"/>
                                </a:rPr>
                                <m:t>𝐿</m:t>
                              </m:r>
                            </m:sub>
                          </m:sSub>
                        </m:den>
                      </m:f>
                      <m:r>
                        <a:rPr lang="fr-FR" b="0" i="0">
                          <a:solidFill>
                            <a:srgbClr val="FF0000"/>
                          </a:solidFill>
                          <a:latin typeface="Cambria Math" panose="02040503050406030204" pitchFamily="18" charset="0"/>
                        </a:rPr>
                        <m:t>⋅</m:t>
                      </m:r>
                      <m:nary>
                        <m:naryPr>
                          <m:chr m:val="∑"/>
                          <m:limLoc m:val="undOvr"/>
                          <m:grow m:val="on"/>
                          <m:ctrlPr>
                            <a:rPr lang="it-IT" i="1" dirty="0">
                              <a:solidFill>
                                <a:srgbClr val="FF0000"/>
                              </a:solidFill>
                              <a:latin typeface="Cambria Math" panose="02040503050406030204" pitchFamily="18" charset="0"/>
                            </a:rPr>
                          </m:ctrlPr>
                        </m:naryPr>
                        <m:sub>
                          <m:r>
                            <m:rPr>
                              <m:sty m:val="p"/>
                            </m:rPr>
                            <a:rPr lang="it-IT" dirty="0">
                              <a:solidFill>
                                <a:srgbClr val="FF0000"/>
                              </a:solidFill>
                              <a:latin typeface="Cambria Math" panose="02040503050406030204" pitchFamily="18" charset="0"/>
                            </a:rPr>
                            <m:t>i</m:t>
                          </m:r>
                          <m:r>
                            <a:rPr lang="it-IT" dirty="0">
                              <a:solidFill>
                                <a:srgbClr val="FF0000"/>
                              </a:solidFill>
                              <a:latin typeface="Cambria Math" panose="02040503050406030204" pitchFamily="18" charset="0"/>
                            </a:rPr>
                            <m:t>=1</m:t>
                          </m:r>
                        </m:sub>
                        <m:sup>
                          <m:r>
                            <m:rPr>
                              <m:sty m:val="p"/>
                            </m:rPr>
                            <a:rPr lang="it-IT" dirty="0">
                              <a:solidFill>
                                <a:srgbClr val="FF0000"/>
                              </a:solidFill>
                              <a:latin typeface="Cambria Math" panose="02040503050406030204" pitchFamily="18" charset="0"/>
                            </a:rPr>
                            <m:t>N</m:t>
                          </m:r>
                        </m:sup>
                        <m:e>
                          <m:sSup>
                            <m:sSupPr>
                              <m:ctrlPr>
                                <a:rPr lang="it-IT" i="1" dirty="0">
                                  <a:solidFill>
                                    <a:srgbClr val="FF0000"/>
                                  </a:solidFill>
                                  <a:latin typeface="Cambria Math" panose="02040503050406030204" pitchFamily="18" charset="0"/>
                                </a:rPr>
                              </m:ctrlPr>
                            </m:sSupPr>
                            <m:e>
                              <m:d>
                                <m:dPr>
                                  <m:ctrlPr>
                                    <a:rPr lang="it-IT" i="1" dirty="0">
                                      <a:solidFill>
                                        <a:srgbClr val="FF0000"/>
                                      </a:solidFill>
                                      <a:latin typeface="Cambria Math" panose="02040503050406030204" pitchFamily="18" charset="0"/>
                                    </a:rPr>
                                  </m:ctrlPr>
                                </m:dPr>
                                <m:e>
                                  <m:sSub>
                                    <m:sSubPr>
                                      <m:ctrlPr>
                                        <a:rPr lang="it-IT" i="1" dirty="0">
                                          <a:solidFill>
                                            <a:srgbClr val="FF0000"/>
                                          </a:solidFill>
                                          <a:latin typeface="Cambria Math" panose="02040503050406030204" pitchFamily="18" charset="0"/>
                                        </a:rPr>
                                      </m:ctrlPr>
                                    </m:sSubPr>
                                    <m:e>
                                      <m:r>
                                        <m:rPr>
                                          <m:sty m:val="p"/>
                                        </m:rPr>
                                        <a:rPr lang="it-IT" dirty="0">
                                          <a:solidFill>
                                            <a:srgbClr val="FF0000"/>
                                          </a:solidFill>
                                          <a:latin typeface="Cambria Math" panose="02040503050406030204" pitchFamily="18" charset="0"/>
                                        </a:rPr>
                                        <m:t>y</m:t>
                                      </m:r>
                                    </m:e>
                                    <m:sub>
                                      <m:r>
                                        <m:rPr>
                                          <m:sty m:val="p"/>
                                        </m:rPr>
                                        <a:rPr lang="it-IT" dirty="0">
                                          <a:solidFill>
                                            <a:srgbClr val="FF0000"/>
                                          </a:solidFill>
                                          <a:latin typeface="Cambria Math" panose="02040503050406030204" pitchFamily="18" charset="0"/>
                                        </a:rPr>
                                        <m:t>i</m:t>
                                      </m:r>
                                    </m:sub>
                                  </m:sSub>
                                  <m:r>
                                    <a:rPr lang="it-IT" dirty="0">
                                      <a:solidFill>
                                        <a:srgbClr val="FF0000"/>
                                      </a:solidFill>
                                      <a:latin typeface="Cambria Math" panose="02040503050406030204" pitchFamily="18" charset="0"/>
                                    </a:rPr>
                                    <m:t>−</m:t>
                                  </m:r>
                                  <m:acc>
                                    <m:accPr>
                                      <m:chr m:val="̅"/>
                                      <m:ctrlPr>
                                        <a:rPr lang="it-IT" i="1" dirty="0">
                                          <a:solidFill>
                                            <a:srgbClr val="FF0000"/>
                                          </a:solidFill>
                                          <a:latin typeface="Cambria Math" panose="02040503050406030204" pitchFamily="18" charset="0"/>
                                        </a:rPr>
                                      </m:ctrlPr>
                                    </m:accPr>
                                    <m:e>
                                      <m:sSub>
                                        <m:sSubPr>
                                          <m:ctrlPr>
                                            <a:rPr lang="fr-FR" i="1">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𝑦</m:t>
                                          </m:r>
                                        </m:e>
                                        <m:sub>
                                          <m:r>
                                            <a:rPr lang="fr-FR" i="1">
                                              <a:solidFill>
                                                <a:srgbClr val="FF0000"/>
                                              </a:solidFill>
                                              <a:latin typeface="Cambria Math" panose="02040503050406030204" pitchFamily="18" charset="0"/>
                                            </a:rPr>
                                            <m:t>𝐿</m:t>
                                          </m:r>
                                        </m:sub>
                                      </m:sSub>
                                    </m:e>
                                  </m:acc>
                                </m:e>
                              </m:d>
                            </m:e>
                            <m:sup>
                              <m:r>
                                <a:rPr lang="fr-FR" dirty="0">
                                  <a:solidFill>
                                    <a:srgbClr val="FF0000"/>
                                  </a:solidFill>
                                  <a:latin typeface="Cambria Math" panose="02040503050406030204" pitchFamily="18" charset="0"/>
                                </a:rPr>
                                <m:t>2</m:t>
                              </m:r>
                            </m:sup>
                          </m:sSup>
                        </m:e>
                      </m:nary>
                      <m:r>
                        <a:rPr lang="fr-FR" b="0" i="0">
                          <a:solidFill>
                            <a:srgbClr val="FF0000"/>
                          </a:solidFill>
                          <a:latin typeface="Cambria Math" panose="02040503050406030204" pitchFamily="18" charset="0"/>
                        </a:rPr>
                        <m:t>+</m:t>
                      </m:r>
                      <m:f>
                        <m:fPr>
                          <m:ctrlPr>
                            <a:rPr lang="fr-FR" i="1">
                              <a:solidFill>
                                <a:srgbClr val="FF0000"/>
                              </a:solidFill>
                              <a:latin typeface="Cambria Math" panose="02040503050406030204" pitchFamily="18" charset="0"/>
                            </a:rPr>
                          </m:ctrlPr>
                        </m:fPr>
                        <m:num>
                          <m:r>
                            <a:rPr lang="fr-FR" i="1">
                              <a:solidFill>
                                <a:srgbClr val="FF0000"/>
                              </a:solidFill>
                              <a:latin typeface="Cambria Math" panose="02040503050406030204" pitchFamily="18" charset="0"/>
                            </a:rPr>
                            <m:t>1</m:t>
                          </m:r>
                        </m:num>
                        <m:den>
                          <m:sSub>
                            <m:sSubPr>
                              <m:ctrlPr>
                                <a:rPr lang="fr-FR" i="1" smtClean="0">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𝑁</m:t>
                              </m:r>
                            </m:e>
                            <m:sub>
                              <m:r>
                                <a:rPr lang="fr-FR" b="0" i="1" smtClean="0">
                                  <a:solidFill>
                                    <a:srgbClr val="FF0000"/>
                                  </a:solidFill>
                                  <a:latin typeface="Cambria Math" panose="02040503050406030204" pitchFamily="18" charset="0"/>
                                </a:rPr>
                                <m:t>𝑅</m:t>
                              </m:r>
                            </m:sub>
                          </m:sSub>
                        </m:den>
                      </m:f>
                      <m:r>
                        <a:rPr lang="fr-FR">
                          <a:solidFill>
                            <a:srgbClr val="FF0000"/>
                          </a:solidFill>
                          <a:latin typeface="Cambria Math" panose="02040503050406030204" pitchFamily="18" charset="0"/>
                        </a:rPr>
                        <m:t>⋅</m:t>
                      </m:r>
                      <m:nary>
                        <m:naryPr>
                          <m:chr m:val="∑"/>
                          <m:limLoc m:val="undOvr"/>
                          <m:grow m:val="on"/>
                          <m:ctrlPr>
                            <a:rPr lang="it-IT" i="1" dirty="0">
                              <a:solidFill>
                                <a:srgbClr val="FF0000"/>
                              </a:solidFill>
                              <a:latin typeface="Cambria Math" panose="02040503050406030204" pitchFamily="18" charset="0"/>
                            </a:rPr>
                          </m:ctrlPr>
                        </m:naryPr>
                        <m:sub>
                          <m:r>
                            <m:rPr>
                              <m:sty m:val="p"/>
                            </m:rPr>
                            <a:rPr lang="it-IT" dirty="0">
                              <a:solidFill>
                                <a:srgbClr val="FF0000"/>
                              </a:solidFill>
                              <a:latin typeface="Cambria Math" panose="02040503050406030204" pitchFamily="18" charset="0"/>
                            </a:rPr>
                            <m:t>i</m:t>
                          </m:r>
                          <m:r>
                            <a:rPr lang="it-IT" dirty="0">
                              <a:solidFill>
                                <a:srgbClr val="FF0000"/>
                              </a:solidFill>
                              <a:latin typeface="Cambria Math" panose="02040503050406030204" pitchFamily="18" charset="0"/>
                            </a:rPr>
                            <m:t>=1</m:t>
                          </m:r>
                        </m:sub>
                        <m:sup>
                          <m:r>
                            <m:rPr>
                              <m:sty m:val="p"/>
                            </m:rPr>
                            <a:rPr lang="it-IT" dirty="0">
                              <a:solidFill>
                                <a:srgbClr val="FF0000"/>
                              </a:solidFill>
                              <a:latin typeface="Cambria Math" panose="02040503050406030204" pitchFamily="18" charset="0"/>
                            </a:rPr>
                            <m:t>N</m:t>
                          </m:r>
                        </m:sup>
                        <m:e>
                          <m:sSup>
                            <m:sSupPr>
                              <m:ctrlPr>
                                <a:rPr lang="it-IT" i="1" dirty="0">
                                  <a:solidFill>
                                    <a:srgbClr val="FF0000"/>
                                  </a:solidFill>
                                  <a:latin typeface="Cambria Math" panose="02040503050406030204" pitchFamily="18" charset="0"/>
                                </a:rPr>
                              </m:ctrlPr>
                            </m:sSupPr>
                            <m:e>
                              <m:d>
                                <m:dPr>
                                  <m:ctrlPr>
                                    <a:rPr lang="it-IT" i="1" dirty="0">
                                      <a:solidFill>
                                        <a:srgbClr val="FF0000"/>
                                      </a:solidFill>
                                      <a:latin typeface="Cambria Math" panose="02040503050406030204" pitchFamily="18" charset="0"/>
                                    </a:rPr>
                                  </m:ctrlPr>
                                </m:dPr>
                                <m:e>
                                  <m:sSub>
                                    <m:sSubPr>
                                      <m:ctrlPr>
                                        <a:rPr lang="it-IT" i="1" dirty="0">
                                          <a:solidFill>
                                            <a:srgbClr val="FF0000"/>
                                          </a:solidFill>
                                          <a:latin typeface="Cambria Math" panose="02040503050406030204" pitchFamily="18" charset="0"/>
                                        </a:rPr>
                                      </m:ctrlPr>
                                    </m:sSubPr>
                                    <m:e>
                                      <m:r>
                                        <m:rPr>
                                          <m:sty m:val="p"/>
                                        </m:rPr>
                                        <a:rPr lang="it-IT" dirty="0">
                                          <a:solidFill>
                                            <a:srgbClr val="FF0000"/>
                                          </a:solidFill>
                                          <a:latin typeface="Cambria Math" panose="02040503050406030204" pitchFamily="18" charset="0"/>
                                        </a:rPr>
                                        <m:t>y</m:t>
                                      </m:r>
                                    </m:e>
                                    <m:sub>
                                      <m:r>
                                        <m:rPr>
                                          <m:sty m:val="p"/>
                                        </m:rPr>
                                        <a:rPr lang="it-IT" dirty="0">
                                          <a:solidFill>
                                            <a:srgbClr val="FF0000"/>
                                          </a:solidFill>
                                          <a:latin typeface="Cambria Math" panose="02040503050406030204" pitchFamily="18" charset="0"/>
                                        </a:rPr>
                                        <m:t>i</m:t>
                                      </m:r>
                                    </m:sub>
                                  </m:sSub>
                                  <m:r>
                                    <a:rPr lang="it-IT" dirty="0">
                                      <a:solidFill>
                                        <a:srgbClr val="FF0000"/>
                                      </a:solidFill>
                                      <a:latin typeface="Cambria Math" panose="02040503050406030204" pitchFamily="18" charset="0"/>
                                    </a:rPr>
                                    <m:t>−</m:t>
                                  </m:r>
                                  <m:acc>
                                    <m:accPr>
                                      <m:chr m:val="̅"/>
                                      <m:ctrlPr>
                                        <a:rPr lang="it-IT" i="1" dirty="0" smtClean="0">
                                          <a:solidFill>
                                            <a:srgbClr val="FF0000"/>
                                          </a:solidFill>
                                          <a:latin typeface="Cambria Math" panose="02040503050406030204" pitchFamily="18" charset="0"/>
                                        </a:rPr>
                                      </m:ctrlPr>
                                    </m:accPr>
                                    <m:e>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𝑦</m:t>
                                          </m:r>
                                        </m:e>
                                        <m:sub>
                                          <m:r>
                                            <a:rPr lang="fr-FR" b="0" i="1" smtClean="0">
                                              <a:solidFill>
                                                <a:srgbClr val="FF0000"/>
                                              </a:solidFill>
                                              <a:latin typeface="Cambria Math" panose="02040503050406030204" pitchFamily="18" charset="0"/>
                                            </a:rPr>
                                            <m:t>𝑅</m:t>
                                          </m:r>
                                        </m:sub>
                                      </m:sSub>
                                    </m:e>
                                  </m:acc>
                                </m:e>
                              </m:d>
                            </m:e>
                            <m:sup>
                              <m:r>
                                <a:rPr lang="fr-FR" dirty="0">
                                  <a:solidFill>
                                    <a:srgbClr val="FF0000"/>
                                  </a:solidFill>
                                  <a:latin typeface="Cambria Math" panose="02040503050406030204" pitchFamily="18" charset="0"/>
                                </a:rPr>
                                <m:t>2</m:t>
                              </m:r>
                            </m:sup>
                          </m:sSup>
                        </m:e>
                      </m:nary>
                    </m:oMath>
                  </m:oMathPara>
                </a14:m>
                <a:endParaRPr lang="fr-FR" dirty="0"/>
              </a:p>
            </p:txBody>
          </p:sp>
        </mc:Choice>
        <mc:Fallback xmlns="">
          <p:sp>
            <p:nvSpPr>
              <p:cNvPr id="14" name="ZoneTexte 13">
                <a:extLst>
                  <a:ext uri="{FF2B5EF4-FFF2-40B4-BE49-F238E27FC236}">
                    <a16:creationId xmlns:a16="http://schemas.microsoft.com/office/drawing/2014/main" id="{39446C2B-D289-4279-BEB3-C5A97B949967}"/>
                  </a:ext>
                </a:extLst>
              </p:cNvPr>
              <p:cNvSpPr txBox="1">
                <a:spLocks noRot="1" noChangeAspect="1" noMove="1" noResize="1" noEditPoints="1" noAdjustHandles="1" noChangeArrowheads="1" noChangeShapeType="1" noTextEdit="1"/>
              </p:cNvSpPr>
              <p:nvPr/>
            </p:nvSpPr>
            <p:spPr>
              <a:xfrm>
                <a:off x="6838616" y="5531956"/>
                <a:ext cx="4963858" cy="783035"/>
              </a:xfrm>
              <a:prstGeom prst="rect">
                <a:avLst/>
              </a:prstGeom>
              <a:blipFill>
                <a:blip r:embed="rId8"/>
                <a:stretch>
                  <a:fillRect/>
                </a:stretch>
              </a:blipFill>
              <a:ln>
                <a:solidFill>
                  <a:srgbClr val="000000"/>
                </a:solidFill>
              </a:ln>
            </p:spPr>
            <p:txBody>
              <a:bodyPr/>
              <a:lstStyle/>
              <a:p>
                <a:r>
                  <a:rPr lang="fr-FR">
                    <a:noFill/>
                  </a:rPr>
                  <a:t> </a:t>
                </a:r>
              </a:p>
            </p:txBody>
          </p:sp>
        </mc:Fallback>
      </mc:AlternateContent>
    </p:spTree>
    <p:extLst>
      <p:ext uri="{BB962C8B-B14F-4D97-AF65-F5344CB8AC3E}">
        <p14:creationId xmlns:p14="http://schemas.microsoft.com/office/powerpoint/2010/main" val="2127898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69904E05-C7BF-272F-1F49-76572513FD57}"/>
              </a:ext>
            </a:extLst>
          </p:cNvPr>
          <p:cNvSpPr>
            <a:spLocks noGrp="1"/>
          </p:cNvSpPr>
          <p:nvPr>
            <p:ph idx="1"/>
          </p:nvPr>
        </p:nvSpPr>
        <p:spPr>
          <a:xfrm>
            <a:off x="0" y="950913"/>
            <a:ext cx="11916698" cy="5228661"/>
          </a:xfrm>
        </p:spPr>
        <p:txBody>
          <a:bodyPr numCol="2">
            <a:normAutofit/>
          </a:bodyPr>
          <a:lstStyle/>
          <a:p>
            <a:pPr lvl="1"/>
            <a:r>
              <a:rPr lang="fr-FR" sz="1600" dirty="0">
                <a:latin typeface="Poppins (Corps)"/>
              </a:rPr>
              <a:t>Objectif : </a:t>
            </a:r>
            <a:r>
              <a:rPr lang="fr-FR" sz="1600" b="1" dirty="0">
                <a:latin typeface="Poppins (Corps)"/>
              </a:rPr>
              <a:t>Réduire la variance </a:t>
            </a:r>
            <a:r>
              <a:rPr lang="fr-FR" sz="1600" dirty="0">
                <a:latin typeface="Poppins (Corps)"/>
              </a:rPr>
              <a:t>d’un modèle en moyennant plusieurs modèles appris sur des sous-échantillons.</a:t>
            </a:r>
          </a:p>
          <a:p>
            <a:pPr marL="0" lvl="1" indent="0">
              <a:buNone/>
            </a:pPr>
            <a:endParaRPr lang="fr-FR" sz="1600" dirty="0"/>
          </a:p>
          <a:p>
            <a:pPr lvl="1"/>
            <a:r>
              <a:rPr lang="fr-FR" sz="1600" dirty="0">
                <a:latin typeface="Poppins (Corps)"/>
              </a:rPr>
              <a:t>Étapes principales :</a:t>
            </a:r>
          </a:p>
          <a:p>
            <a:pPr marL="884238" lvl="3" indent="-342900">
              <a:buFont typeface="+mj-lt"/>
              <a:buAutoNum type="arabicPeriod"/>
            </a:pPr>
            <a:r>
              <a:rPr lang="fr-FR" sz="1600" b="1" dirty="0">
                <a:latin typeface="Poppins (Corps)"/>
              </a:rPr>
              <a:t>Générer B échantillons </a:t>
            </a:r>
            <a:r>
              <a:rPr lang="fr-FR" sz="1600" b="1" dirty="0" err="1">
                <a:latin typeface="Poppins (Corps)"/>
              </a:rPr>
              <a:t>bootstrap</a:t>
            </a:r>
            <a:r>
              <a:rPr lang="fr-FR" sz="1600" b="1" dirty="0">
                <a:latin typeface="Poppins (Corps)"/>
              </a:rPr>
              <a:t> </a:t>
            </a:r>
            <a:r>
              <a:rPr lang="fr-FR" sz="1600" dirty="0">
                <a:latin typeface="Poppins (Corps)"/>
              </a:rPr>
              <a:t>depuis le jeu de données initial (tirage avec remise).</a:t>
            </a:r>
          </a:p>
          <a:p>
            <a:pPr marL="884238" lvl="3" indent="-342900">
              <a:buFont typeface="+mj-lt"/>
              <a:buAutoNum type="arabicPeriod"/>
            </a:pPr>
            <a:r>
              <a:rPr lang="fr-FR" sz="1600" dirty="0">
                <a:latin typeface="Poppins (Corps)"/>
              </a:rPr>
              <a:t>Appliquer un arbre de décision (non élagué) note par                  sur chaque sous-échantillon.</a:t>
            </a:r>
          </a:p>
          <a:p>
            <a:pPr marL="884238" lvl="3" indent="-342900">
              <a:buFont typeface="+mj-lt"/>
              <a:buAutoNum type="arabicPeriod"/>
            </a:pPr>
            <a:r>
              <a:rPr lang="fr-FR" sz="1600" b="1" dirty="0">
                <a:latin typeface="Poppins (Corps)"/>
              </a:rPr>
              <a:t>Moyenner les prédictions </a:t>
            </a:r>
            <a:r>
              <a:rPr lang="fr-FR" sz="1600" dirty="0">
                <a:latin typeface="Poppins (Corps)"/>
              </a:rPr>
              <a:t>(régression) ou </a:t>
            </a:r>
            <a:r>
              <a:rPr lang="fr-FR" sz="1600" b="1" dirty="0">
                <a:latin typeface="Poppins (Corps)"/>
              </a:rPr>
              <a:t>vote majoritaire</a:t>
            </a:r>
            <a:r>
              <a:rPr lang="fr-FR" sz="1600" dirty="0">
                <a:latin typeface="Poppins (Corps)"/>
              </a:rPr>
              <a:t> (classification) sur les B arbres pour obtenir la prédiction finale</a:t>
            </a:r>
          </a:p>
          <a:p>
            <a:pPr marL="884238" lvl="3" indent="-342900">
              <a:buFont typeface="+mj-lt"/>
              <a:buAutoNum type="arabicPeriod"/>
            </a:pPr>
            <a:endParaRPr lang="fr-FR" sz="1600" b="1" dirty="0">
              <a:latin typeface="Poppins (Corps)"/>
            </a:endParaRPr>
          </a:p>
          <a:p>
            <a:pPr marL="884238" lvl="3" indent="-342900">
              <a:buFont typeface="+mj-lt"/>
              <a:buAutoNum type="arabicPeriod"/>
            </a:pPr>
            <a:endParaRPr lang="fr-FR" sz="1600" b="1" dirty="0">
              <a:latin typeface="Poppins (Corps)"/>
            </a:endParaRPr>
          </a:p>
          <a:p>
            <a:pPr marL="884238" lvl="3" indent="-342900">
              <a:buFont typeface="+mj-lt"/>
              <a:buAutoNum type="arabicPeriod"/>
            </a:pPr>
            <a:endParaRPr lang="fr-FR" b="1" dirty="0"/>
          </a:p>
          <a:p>
            <a:pPr marL="884238" lvl="3" indent="-342900">
              <a:buFont typeface="+mj-lt"/>
              <a:buAutoNum type="arabicPeriod"/>
            </a:pPr>
            <a:r>
              <a:rPr lang="fr-FR" sz="1600" b="1" dirty="0"/>
              <a:t>Réduit la variance sans augmenter le biais</a:t>
            </a:r>
            <a:r>
              <a:rPr lang="fr-FR" sz="1600" dirty="0"/>
              <a:t>, idéal pour les modèles instables comme les arbres</a:t>
            </a:r>
            <a:r>
              <a:rPr lang="fr-FR" dirty="0"/>
              <a:t>.</a:t>
            </a:r>
          </a:p>
          <a:p>
            <a:pPr marL="541338" lvl="3" indent="0">
              <a:buNone/>
            </a:pPr>
            <a:endParaRPr lang="fr-FR" dirty="0"/>
          </a:p>
        </p:txBody>
      </p:sp>
      <p:sp>
        <p:nvSpPr>
          <p:cNvPr id="8" name="Espace réservé du numéro de diapositive 7">
            <a:extLst>
              <a:ext uri="{FF2B5EF4-FFF2-40B4-BE49-F238E27FC236}">
                <a16:creationId xmlns:a16="http://schemas.microsoft.com/office/drawing/2014/main" id="{8424BA42-8E50-0F5C-5ECA-A7448ECF5244}"/>
              </a:ext>
            </a:extLst>
          </p:cNvPr>
          <p:cNvSpPr>
            <a:spLocks noGrp="1"/>
          </p:cNvSpPr>
          <p:nvPr>
            <p:ph type="sldNum" sz="quarter" idx="12"/>
          </p:nvPr>
        </p:nvSpPr>
        <p:spPr/>
        <p:txBody>
          <a:bodyPr/>
          <a:lstStyle/>
          <a:p>
            <a:fld id="{0CBC77A0-1F4E-42FF-9FFC-F45C3A64AF90}" type="slidenum">
              <a:rPr lang="fr-FR" smtClean="0"/>
              <a:t>41</a:t>
            </a:fld>
            <a:endParaRPr lang="fr-FR"/>
          </a:p>
        </p:txBody>
      </p:sp>
      <p:sp>
        <p:nvSpPr>
          <p:cNvPr id="6" name="Titre 5">
            <a:extLst>
              <a:ext uri="{FF2B5EF4-FFF2-40B4-BE49-F238E27FC236}">
                <a16:creationId xmlns:a16="http://schemas.microsoft.com/office/drawing/2014/main" id="{91AE047D-F51A-E955-9889-3B1336B75E09}"/>
              </a:ext>
            </a:extLst>
          </p:cNvPr>
          <p:cNvSpPr>
            <a:spLocks noGrp="1"/>
          </p:cNvSpPr>
          <p:nvPr>
            <p:ph type="title"/>
          </p:nvPr>
        </p:nvSpPr>
        <p:spPr>
          <a:xfrm>
            <a:off x="617878" y="294192"/>
            <a:ext cx="10728325" cy="656721"/>
          </a:xfrm>
        </p:spPr>
        <p:txBody>
          <a:bodyPr>
            <a:normAutofit/>
          </a:bodyPr>
          <a:lstStyle/>
          <a:p>
            <a:pPr algn="ctr"/>
            <a:r>
              <a:rPr lang="fr-FR" dirty="0"/>
              <a:t>2. Bagging (Bootstrap Agrégation)</a:t>
            </a:r>
          </a:p>
        </p:txBody>
      </p:sp>
      <p:sp>
        <p:nvSpPr>
          <p:cNvPr id="5" name="Espace réservé du pied de page 3">
            <a:extLst>
              <a:ext uri="{FF2B5EF4-FFF2-40B4-BE49-F238E27FC236}">
                <a16:creationId xmlns:a16="http://schemas.microsoft.com/office/drawing/2014/main" id="{883FE4ED-9AD9-4ECB-B327-1B821459180B}"/>
              </a:ext>
            </a:extLst>
          </p:cNvPr>
          <p:cNvSpPr>
            <a:spLocks noGrp="1"/>
          </p:cNvSpPr>
          <p:nvPr>
            <p:ph type="ftr" sz="quarter" idx="11"/>
          </p:nvPr>
        </p:nvSpPr>
        <p:spPr>
          <a:xfrm>
            <a:off x="736600" y="6343650"/>
            <a:ext cx="8839200" cy="365125"/>
          </a:xfrm>
        </p:spPr>
        <p:txBody>
          <a:bodyPr/>
          <a:lstStyle/>
          <a:p>
            <a:r>
              <a:rPr lang="da-DK" sz="1200" b="1" dirty="0"/>
              <a:t>Application des modèles d’Apprentissage Automatique</a:t>
            </a:r>
            <a:endParaRPr lang="fr-FR"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3BFFCCC-B968-5589-2182-E36451598F4D}"/>
                  </a:ext>
                </a:extLst>
              </p:cNvPr>
              <p:cNvSpPr txBox="1"/>
              <p:nvPr/>
            </p:nvSpPr>
            <p:spPr>
              <a:xfrm>
                <a:off x="1361777" y="3198657"/>
                <a:ext cx="791497" cy="288477"/>
              </a:xfrm>
              <a:prstGeom prst="rect">
                <a:avLst/>
              </a:prstGeom>
              <a:noFill/>
              <a:ln>
                <a:solidFill>
                  <a:schemeClr val="tx1"/>
                </a:solidFill>
              </a:ln>
            </p:spPr>
            <p:txBody>
              <a:bodyPr wrap="square" lIns="0" tIns="0" rIns="0" bIns="0" rtlCol="0">
                <a:spAutoFit/>
              </a:bodyPr>
              <a:lstStyle/>
              <a:p>
                <a14:m>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a:solidFill>
                              <a:srgbClr val="FF0000"/>
                            </a:solidFill>
                            <a:latin typeface="Cambria Math" panose="02040503050406030204" pitchFamily="18" charset="0"/>
                          </a:rPr>
                          <m:t>𝒇</m:t>
                        </m:r>
                      </m:e>
                      <m:sup>
                        <m:r>
                          <a:rPr lang="en-US" b="1" i="1" smtClean="0">
                            <a:solidFill>
                              <a:srgbClr val="FF0000"/>
                            </a:solidFill>
                            <a:latin typeface="Cambria Math" panose="02040503050406030204" pitchFamily="18" charset="0"/>
                          </a:rPr>
                          <m:t>(</m:t>
                        </m:r>
                        <m:r>
                          <a:rPr lang="fr-FR" b="1" i="1">
                            <a:solidFill>
                              <a:srgbClr val="FF0000"/>
                            </a:solidFill>
                            <a:latin typeface="Cambria Math" panose="02040503050406030204" pitchFamily="18" charset="0"/>
                          </a:rPr>
                          <m:t>𝒃</m:t>
                        </m:r>
                        <m:r>
                          <a:rPr lang="en-US" b="1" i="1" smtClean="0">
                            <a:solidFill>
                              <a:srgbClr val="FF0000"/>
                            </a:solidFill>
                            <a:latin typeface="Cambria Math" panose="02040503050406030204" pitchFamily="18" charset="0"/>
                          </a:rPr>
                          <m:t>)</m:t>
                        </m:r>
                      </m:sup>
                    </m:sSup>
                    <m:d>
                      <m:dPr>
                        <m:ctrlPr>
                          <a:rPr lang="fr-FR" b="1" i="1">
                            <a:solidFill>
                              <a:srgbClr val="FF0000"/>
                            </a:solidFill>
                            <a:latin typeface="Cambria Math" panose="02040503050406030204" pitchFamily="18" charset="0"/>
                          </a:rPr>
                        </m:ctrlPr>
                      </m:dPr>
                      <m:e>
                        <m:r>
                          <a:rPr lang="fr-FR" b="1" i="1">
                            <a:solidFill>
                              <a:srgbClr val="FF0000"/>
                            </a:solidFill>
                            <a:latin typeface="Cambria Math" panose="02040503050406030204" pitchFamily="18" charset="0"/>
                          </a:rPr>
                          <m:t>𝒙</m:t>
                        </m:r>
                      </m:e>
                    </m:d>
                  </m:oMath>
                </a14:m>
                <a:r>
                  <a:rPr lang="fr-FR" b="1" dirty="0">
                    <a:solidFill>
                      <a:srgbClr val="FF0000"/>
                    </a:solidFill>
                  </a:rPr>
                  <a:t> </a:t>
                </a:r>
              </a:p>
            </p:txBody>
          </p:sp>
        </mc:Choice>
        <mc:Fallback xmlns="">
          <p:sp>
            <p:nvSpPr>
              <p:cNvPr id="2" name="TextBox 1">
                <a:extLst>
                  <a:ext uri="{FF2B5EF4-FFF2-40B4-BE49-F238E27FC236}">
                    <a16:creationId xmlns:a16="http://schemas.microsoft.com/office/drawing/2014/main" id="{13BFFCCC-B968-5589-2182-E36451598F4D}"/>
                  </a:ext>
                </a:extLst>
              </p:cNvPr>
              <p:cNvSpPr txBox="1">
                <a:spLocks noRot="1" noChangeAspect="1" noMove="1" noResize="1" noEditPoints="1" noAdjustHandles="1" noChangeArrowheads="1" noChangeShapeType="1" noTextEdit="1"/>
              </p:cNvSpPr>
              <p:nvPr/>
            </p:nvSpPr>
            <p:spPr>
              <a:xfrm>
                <a:off x="1361777" y="3198657"/>
                <a:ext cx="791497" cy="288477"/>
              </a:xfrm>
              <a:prstGeom prst="rect">
                <a:avLst/>
              </a:prstGeom>
              <a:blipFill>
                <a:blip r:embed="rId2"/>
                <a:stretch>
                  <a:fillRect l="-12879" t="-4082" b="-30612"/>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A2DC03-3B99-98EC-A0C3-98E93783EE43}"/>
                  </a:ext>
                </a:extLst>
              </p:cNvPr>
              <p:cNvSpPr txBox="1"/>
              <p:nvPr/>
            </p:nvSpPr>
            <p:spPr>
              <a:xfrm>
                <a:off x="1083560" y="4333774"/>
                <a:ext cx="2557276" cy="778868"/>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1" i="1" smtClean="0">
                              <a:solidFill>
                                <a:srgbClr val="FF0000"/>
                              </a:solidFill>
                              <a:latin typeface="Cambria Math" panose="02040503050406030204" pitchFamily="18" charset="0"/>
                            </a:rPr>
                          </m:ctrlPr>
                        </m:sSubPr>
                        <m:e>
                          <m:acc>
                            <m:accPr>
                              <m:chr m:val="̂"/>
                              <m:ctrlPr>
                                <a:rPr lang="fr-FR" b="1" i="1">
                                  <a:solidFill>
                                    <a:srgbClr val="FF0000"/>
                                  </a:solidFill>
                                  <a:latin typeface="Cambria Math" panose="02040503050406030204" pitchFamily="18" charset="0"/>
                                </a:rPr>
                              </m:ctrlPr>
                            </m:accPr>
                            <m:e>
                              <m:r>
                                <a:rPr lang="fr-FR" b="1" i="1">
                                  <a:solidFill>
                                    <a:srgbClr val="FF0000"/>
                                  </a:solidFill>
                                  <a:latin typeface="Cambria Math" panose="02040503050406030204" pitchFamily="18" charset="0"/>
                                </a:rPr>
                                <m:t>𝒇</m:t>
                              </m:r>
                            </m:e>
                          </m:acc>
                        </m:e>
                        <m:sub>
                          <m:r>
                            <a:rPr lang="fr-FR" b="1" i="1">
                              <a:solidFill>
                                <a:srgbClr val="FF0000"/>
                              </a:solidFill>
                              <a:latin typeface="Cambria Math" panose="02040503050406030204" pitchFamily="18" charset="0"/>
                            </a:rPr>
                            <m:t>𝒃</m:t>
                          </m:r>
                          <m:r>
                            <a:rPr lang="en-US" b="1" i="1" smtClean="0">
                              <a:solidFill>
                                <a:srgbClr val="FF0000"/>
                              </a:solidFill>
                              <a:latin typeface="Cambria Math" panose="02040503050406030204" pitchFamily="18" charset="0"/>
                            </a:rPr>
                            <m:t>𝒂𝒈</m:t>
                          </m:r>
                        </m:sub>
                      </m:sSub>
                      <m:d>
                        <m:dPr>
                          <m:ctrlPr>
                            <a:rPr lang="fr-FR" b="1" i="1">
                              <a:solidFill>
                                <a:srgbClr val="FF0000"/>
                              </a:solidFill>
                              <a:latin typeface="Cambria Math" panose="02040503050406030204" pitchFamily="18" charset="0"/>
                            </a:rPr>
                          </m:ctrlPr>
                        </m:dPr>
                        <m:e>
                          <m:r>
                            <a:rPr lang="fr-FR" b="1" i="1">
                              <a:solidFill>
                                <a:srgbClr val="FF0000"/>
                              </a:solidFill>
                              <a:latin typeface="Cambria Math" panose="02040503050406030204" pitchFamily="18" charset="0"/>
                            </a:rPr>
                            <m:t>𝒙</m:t>
                          </m:r>
                        </m:e>
                      </m:d>
                      <m:r>
                        <a:rPr lang="fr-FR" b="1" i="0">
                          <a:solidFill>
                            <a:srgbClr val="FF0000"/>
                          </a:solidFill>
                          <a:latin typeface="Cambria Math" panose="02040503050406030204" pitchFamily="18" charset="0"/>
                        </a:rPr>
                        <m:t>=</m:t>
                      </m:r>
                      <m:f>
                        <m:fPr>
                          <m:ctrlPr>
                            <a:rPr lang="fr-FR" b="1" i="1">
                              <a:solidFill>
                                <a:srgbClr val="FF0000"/>
                              </a:solidFill>
                              <a:latin typeface="Cambria Math" panose="02040503050406030204" pitchFamily="18" charset="0"/>
                            </a:rPr>
                          </m:ctrlPr>
                        </m:fPr>
                        <m:num>
                          <m:r>
                            <a:rPr lang="fr-FR" b="1" i="0">
                              <a:solidFill>
                                <a:srgbClr val="FF0000"/>
                              </a:solidFill>
                              <a:latin typeface="Cambria Math" panose="02040503050406030204" pitchFamily="18" charset="0"/>
                            </a:rPr>
                            <m:t>𝟏</m:t>
                          </m:r>
                        </m:num>
                        <m:den>
                          <m:r>
                            <a:rPr lang="fr-FR" b="1" i="1">
                              <a:solidFill>
                                <a:srgbClr val="FF0000"/>
                              </a:solidFill>
                              <a:latin typeface="Cambria Math" panose="02040503050406030204" pitchFamily="18" charset="0"/>
                            </a:rPr>
                            <m:t>𝑩</m:t>
                          </m:r>
                        </m:den>
                      </m:f>
                      <m:nary>
                        <m:naryPr>
                          <m:chr m:val="∑"/>
                          <m:limLoc m:val="undOvr"/>
                          <m:grow m:val="on"/>
                          <m:ctrlPr>
                            <a:rPr lang="fr-FR" b="1" i="1">
                              <a:solidFill>
                                <a:srgbClr val="FF0000"/>
                              </a:solidFill>
                              <a:latin typeface="Cambria Math" panose="02040503050406030204" pitchFamily="18" charset="0"/>
                            </a:rPr>
                          </m:ctrlPr>
                        </m:naryPr>
                        <m:sub>
                          <m:r>
                            <a:rPr lang="fr-FR" b="1" i="1">
                              <a:solidFill>
                                <a:srgbClr val="FF0000"/>
                              </a:solidFill>
                              <a:latin typeface="Cambria Math" panose="02040503050406030204" pitchFamily="18" charset="0"/>
                            </a:rPr>
                            <m:t>𝒃</m:t>
                          </m:r>
                          <m:r>
                            <a:rPr lang="fr-FR" b="1" i="0">
                              <a:solidFill>
                                <a:srgbClr val="FF0000"/>
                              </a:solidFill>
                              <a:latin typeface="Cambria Math" panose="02040503050406030204" pitchFamily="18" charset="0"/>
                            </a:rPr>
                            <m:t>=</m:t>
                          </m:r>
                          <m:r>
                            <a:rPr lang="fr-FR" b="1" i="0">
                              <a:solidFill>
                                <a:srgbClr val="FF0000"/>
                              </a:solidFill>
                              <a:latin typeface="Cambria Math" panose="02040503050406030204" pitchFamily="18" charset="0"/>
                            </a:rPr>
                            <m:t>𝟏</m:t>
                          </m:r>
                        </m:sub>
                        <m:sup>
                          <m:r>
                            <a:rPr lang="fr-FR" b="1" i="1">
                              <a:solidFill>
                                <a:srgbClr val="FF0000"/>
                              </a:solidFill>
                              <a:latin typeface="Cambria Math" panose="02040503050406030204" pitchFamily="18" charset="0"/>
                            </a:rPr>
                            <m:t>𝑩</m:t>
                          </m:r>
                        </m:sup>
                        <m:e>
                          <m:sSubSup>
                            <m:sSubSupPr>
                              <m:ctrlPr>
                                <a:rPr lang="fr-FR" b="1" i="1">
                                  <a:solidFill>
                                    <a:srgbClr val="FF0000"/>
                                  </a:solidFill>
                                  <a:latin typeface="Cambria Math" panose="02040503050406030204" pitchFamily="18" charset="0"/>
                                </a:rPr>
                              </m:ctrlPr>
                            </m:sSubSupPr>
                            <m:e>
                              <m:r>
                                <a:rPr lang="fr-FR" b="1" i="1">
                                  <a:solidFill>
                                    <a:srgbClr val="FF0000"/>
                                  </a:solidFill>
                                  <a:latin typeface="Cambria Math" panose="02040503050406030204" pitchFamily="18" charset="0"/>
                                </a:rPr>
                                <m:t>𝒇</m:t>
                              </m:r>
                            </m:e>
                            <m:sub>
                              <m:d>
                                <m:dPr>
                                  <m:ctrlPr>
                                    <a:rPr lang="fr-FR" b="1" i="1">
                                      <a:solidFill>
                                        <a:srgbClr val="FF0000"/>
                                      </a:solidFill>
                                      <a:latin typeface="Cambria Math" panose="02040503050406030204" pitchFamily="18" charset="0"/>
                                    </a:rPr>
                                  </m:ctrlPr>
                                </m:dPr>
                                <m:e>
                                  <m:r>
                                    <a:rPr lang="fr-FR" b="1" i="1">
                                      <a:solidFill>
                                        <a:srgbClr val="FF0000"/>
                                      </a:solidFill>
                                      <a:latin typeface="Cambria Math" panose="02040503050406030204" pitchFamily="18" charset="0"/>
                                    </a:rPr>
                                    <m:t>𝒙</m:t>
                                  </m:r>
                                </m:e>
                              </m:d>
                            </m:sub>
                            <m:sup>
                              <m:r>
                                <a:rPr lang="en-US" b="1" i="1" smtClean="0">
                                  <a:solidFill>
                                    <a:srgbClr val="FF0000"/>
                                  </a:solidFill>
                                  <a:latin typeface="Cambria Math" panose="02040503050406030204" pitchFamily="18" charset="0"/>
                                </a:rPr>
                                <m:t>(</m:t>
                              </m:r>
                              <m:r>
                                <a:rPr lang="fr-FR" b="1" i="1">
                                  <a:solidFill>
                                    <a:srgbClr val="FF0000"/>
                                  </a:solidFill>
                                  <a:latin typeface="Cambria Math" panose="02040503050406030204" pitchFamily="18" charset="0"/>
                                </a:rPr>
                                <m:t>𝒃</m:t>
                              </m:r>
                              <m:r>
                                <a:rPr lang="en-US" b="1" i="1" smtClean="0">
                                  <a:solidFill>
                                    <a:srgbClr val="FF0000"/>
                                  </a:solidFill>
                                  <a:latin typeface="Cambria Math" panose="02040503050406030204" pitchFamily="18" charset="0"/>
                                </a:rPr>
                                <m:t>)</m:t>
                              </m:r>
                            </m:sup>
                          </m:sSubSup>
                        </m:e>
                      </m:nary>
                    </m:oMath>
                  </m:oMathPara>
                </a14:m>
                <a:endParaRPr lang="fr-FR" b="1" dirty="0">
                  <a:solidFill>
                    <a:srgbClr val="FF0000"/>
                  </a:solidFill>
                </a:endParaRPr>
              </a:p>
            </p:txBody>
          </p:sp>
        </mc:Choice>
        <mc:Fallback xmlns="">
          <p:sp>
            <p:nvSpPr>
              <p:cNvPr id="4" name="TextBox 3">
                <a:extLst>
                  <a:ext uri="{FF2B5EF4-FFF2-40B4-BE49-F238E27FC236}">
                    <a16:creationId xmlns:a16="http://schemas.microsoft.com/office/drawing/2014/main" id="{F2A2DC03-3B99-98EC-A0C3-98E93783EE43}"/>
                  </a:ext>
                </a:extLst>
              </p:cNvPr>
              <p:cNvSpPr txBox="1">
                <a:spLocks noRot="1" noChangeAspect="1" noMove="1" noResize="1" noEditPoints="1" noAdjustHandles="1" noChangeArrowheads="1" noChangeShapeType="1" noTextEdit="1"/>
              </p:cNvSpPr>
              <p:nvPr/>
            </p:nvSpPr>
            <p:spPr>
              <a:xfrm>
                <a:off x="1083560" y="4333774"/>
                <a:ext cx="2557276" cy="778868"/>
              </a:xfrm>
              <a:prstGeom prst="rect">
                <a:avLst/>
              </a:prstGeom>
              <a:blipFill>
                <a:blip r:embed="rId3"/>
                <a:stretch>
                  <a:fillRect/>
                </a:stretch>
              </a:blipFill>
              <a:ln>
                <a:solidFill>
                  <a:schemeClr val="tx1"/>
                </a:solidFill>
              </a:ln>
            </p:spPr>
            <p:txBody>
              <a:bodyPr/>
              <a:lstStyle/>
              <a:p>
                <a:r>
                  <a:rPr lang="fr-FR">
                    <a:noFill/>
                  </a:rPr>
                  <a:t> </a:t>
                </a:r>
              </a:p>
            </p:txBody>
          </p:sp>
        </mc:Fallback>
      </mc:AlternateContent>
      <p:sp>
        <p:nvSpPr>
          <p:cNvPr id="9" name="Espace réservé de la date 2">
            <a:extLst>
              <a:ext uri="{FF2B5EF4-FFF2-40B4-BE49-F238E27FC236}">
                <a16:creationId xmlns:a16="http://schemas.microsoft.com/office/drawing/2014/main" id="{3864F422-F0EF-4980-826A-AA5A5ADA8FA0}"/>
              </a:ext>
            </a:extLst>
          </p:cNvPr>
          <p:cNvSpPr>
            <a:spLocks noGrp="1"/>
          </p:cNvSpPr>
          <p:nvPr>
            <p:ph type="dt" sz="half" idx="10"/>
          </p:nvPr>
        </p:nvSpPr>
        <p:spPr>
          <a:xfrm>
            <a:off x="9626600" y="6343650"/>
            <a:ext cx="1299816" cy="365125"/>
          </a:xfrm>
        </p:spPr>
        <p:txBody>
          <a:bodyPr/>
          <a:lstStyle/>
          <a:p>
            <a:r>
              <a:rPr lang="fr-FR" dirty="0"/>
              <a:t>25/09/2025</a:t>
            </a:r>
          </a:p>
        </p:txBody>
      </p:sp>
      <p:pic>
        <p:nvPicPr>
          <p:cNvPr id="1028" name="Picture 4" descr="Random Forest (RF) algorithm example | Download Scientific Diagram">
            <a:extLst>
              <a:ext uri="{FF2B5EF4-FFF2-40B4-BE49-F238E27FC236}">
                <a16:creationId xmlns:a16="http://schemas.microsoft.com/office/drawing/2014/main" id="{A7265FA5-FD64-4635-AE4F-1693CB5EA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970" y="1607634"/>
            <a:ext cx="5397780" cy="4491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070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69904E05-C7BF-272F-1F49-76572513FD57}"/>
              </a:ext>
            </a:extLst>
          </p:cNvPr>
          <p:cNvSpPr>
            <a:spLocks noGrp="1"/>
          </p:cNvSpPr>
          <p:nvPr>
            <p:ph idx="1"/>
          </p:nvPr>
        </p:nvSpPr>
        <p:spPr>
          <a:xfrm>
            <a:off x="117988" y="1120878"/>
            <a:ext cx="11960942" cy="5222772"/>
          </a:xfrm>
        </p:spPr>
        <p:txBody>
          <a:bodyPr numCol="2">
            <a:normAutofit/>
          </a:bodyPr>
          <a:lstStyle/>
          <a:p>
            <a:pPr lvl="1"/>
            <a:r>
              <a:rPr lang="fr-FR" sz="1600" dirty="0"/>
              <a:t>Objectif : Comme Bagging, mais avec une </a:t>
            </a:r>
            <a:r>
              <a:rPr lang="fr-FR" sz="1600" b="1" dirty="0"/>
              <a:t>décorrélation entre les arbres</a:t>
            </a:r>
            <a:r>
              <a:rPr lang="fr-FR" sz="1600" dirty="0"/>
              <a:t> pour plus de diversité.</a:t>
            </a:r>
          </a:p>
          <a:p>
            <a:pPr marL="0" lvl="1" indent="0">
              <a:buNone/>
            </a:pPr>
            <a:endParaRPr lang="fr-FR" sz="1600" dirty="0"/>
          </a:p>
          <a:p>
            <a:pPr lvl="1"/>
            <a:r>
              <a:rPr lang="fr-FR" sz="1600" dirty="0"/>
              <a:t>Étapes principales :</a:t>
            </a:r>
          </a:p>
          <a:p>
            <a:pPr marL="884238" lvl="3" indent="-342900">
              <a:buFont typeface="+mj-lt"/>
              <a:buAutoNum type="arabicPeriod"/>
            </a:pPr>
            <a:r>
              <a:rPr lang="fr-FR" sz="1600" b="1" dirty="0"/>
              <a:t>Créer des sous-échantillons </a:t>
            </a:r>
            <a:r>
              <a:rPr lang="fr-FR" sz="1600" b="1" dirty="0" err="1"/>
              <a:t>bootstrap</a:t>
            </a:r>
            <a:r>
              <a:rPr lang="fr-FR" sz="1600" dirty="0"/>
              <a:t> comme dans Bagging</a:t>
            </a:r>
          </a:p>
          <a:p>
            <a:pPr marL="884238" lvl="3" indent="-342900">
              <a:buFont typeface="+mj-lt"/>
              <a:buAutoNum type="arabicPeriod"/>
            </a:pPr>
            <a:r>
              <a:rPr lang="fr-FR" sz="1600" dirty="0"/>
              <a:t>Appliquer un arbre de décision (sans élagage)                sur chaque sous-échantillon.</a:t>
            </a:r>
          </a:p>
          <a:p>
            <a:pPr marL="884238" lvl="3" indent="-342900">
              <a:buFont typeface="+mj-lt"/>
              <a:buAutoNum type="arabicPeriod"/>
            </a:pPr>
            <a:r>
              <a:rPr lang="fr-FR" sz="1600" b="1" dirty="0"/>
              <a:t>À chaque </a:t>
            </a:r>
            <a:r>
              <a:rPr lang="fr-FR" sz="1600" b="1" dirty="0" err="1"/>
              <a:t>noeud</a:t>
            </a:r>
            <a:r>
              <a:rPr lang="fr-FR" sz="1600" b="1" dirty="0"/>
              <a:t> de chaque arbre</a:t>
            </a:r>
            <a:r>
              <a:rPr lang="fr-FR" sz="1600" dirty="0"/>
              <a:t>, choisir aléatoirement m variables parmi p tel que m &lt; ou &lt;= p (ex. m=√p)</a:t>
            </a:r>
          </a:p>
          <a:p>
            <a:pPr marL="884238" lvl="3" indent="-342900">
              <a:buFont typeface="+mj-lt"/>
              <a:buAutoNum type="arabicPeriod"/>
            </a:pPr>
            <a:r>
              <a:rPr lang="fr-FR" sz="1600" b="1" dirty="0"/>
              <a:t>Moyenner les prédictions (régression)</a:t>
            </a:r>
            <a:r>
              <a:rPr lang="fr-FR" sz="1600" dirty="0"/>
              <a:t> ou </a:t>
            </a:r>
            <a:r>
              <a:rPr lang="fr-FR" sz="1600" b="1" dirty="0"/>
              <a:t>vote majoritaire (classification)</a:t>
            </a:r>
            <a:r>
              <a:rPr lang="fr-FR" sz="1600" dirty="0"/>
              <a:t> sur les B arbres pour obtenir la prédiction finale:</a:t>
            </a:r>
          </a:p>
          <a:p>
            <a:pPr marL="884238" lvl="3" indent="-342900">
              <a:buFont typeface="+mj-lt"/>
              <a:buAutoNum type="arabicPeriod"/>
            </a:pPr>
            <a:endParaRPr lang="fr-FR" sz="1600" dirty="0"/>
          </a:p>
          <a:p>
            <a:pPr marL="541338" lvl="3" indent="0">
              <a:buNone/>
            </a:pPr>
            <a:endParaRPr lang="fr-FR" dirty="0"/>
          </a:p>
        </p:txBody>
      </p:sp>
      <p:sp>
        <p:nvSpPr>
          <p:cNvPr id="8" name="Espace réservé du numéro de diapositive 7">
            <a:extLst>
              <a:ext uri="{FF2B5EF4-FFF2-40B4-BE49-F238E27FC236}">
                <a16:creationId xmlns:a16="http://schemas.microsoft.com/office/drawing/2014/main" id="{8424BA42-8E50-0F5C-5ECA-A7448ECF5244}"/>
              </a:ext>
            </a:extLst>
          </p:cNvPr>
          <p:cNvSpPr>
            <a:spLocks noGrp="1"/>
          </p:cNvSpPr>
          <p:nvPr>
            <p:ph type="sldNum" sz="quarter" idx="12"/>
          </p:nvPr>
        </p:nvSpPr>
        <p:spPr/>
        <p:txBody>
          <a:bodyPr/>
          <a:lstStyle/>
          <a:p>
            <a:fld id="{0CBC77A0-1F4E-42FF-9FFC-F45C3A64AF90}" type="slidenum">
              <a:rPr lang="fr-FR" smtClean="0"/>
              <a:t>42</a:t>
            </a:fld>
            <a:endParaRPr lang="fr-FR"/>
          </a:p>
        </p:txBody>
      </p:sp>
      <p:sp>
        <p:nvSpPr>
          <p:cNvPr id="6" name="Titre 5">
            <a:extLst>
              <a:ext uri="{FF2B5EF4-FFF2-40B4-BE49-F238E27FC236}">
                <a16:creationId xmlns:a16="http://schemas.microsoft.com/office/drawing/2014/main" id="{91AE047D-F51A-E955-9889-3B1336B75E09}"/>
              </a:ext>
            </a:extLst>
          </p:cNvPr>
          <p:cNvSpPr>
            <a:spLocks noGrp="1"/>
          </p:cNvSpPr>
          <p:nvPr>
            <p:ph type="title"/>
          </p:nvPr>
        </p:nvSpPr>
        <p:spPr>
          <a:xfrm>
            <a:off x="617878" y="294192"/>
            <a:ext cx="10728325" cy="656721"/>
          </a:xfrm>
        </p:spPr>
        <p:txBody>
          <a:bodyPr>
            <a:normAutofit/>
          </a:bodyPr>
          <a:lstStyle/>
          <a:p>
            <a:pPr algn="ctr"/>
            <a:r>
              <a:rPr lang="fr-FR" dirty="0"/>
              <a:t>3. </a:t>
            </a:r>
            <a:r>
              <a:rPr lang="fr-FR" dirty="0" err="1"/>
              <a:t>Random</a:t>
            </a:r>
            <a:r>
              <a:rPr lang="fr-FR" dirty="0"/>
              <a:t> Forest (Forêt aléatoire)</a:t>
            </a:r>
          </a:p>
        </p:txBody>
      </p:sp>
      <p:sp>
        <p:nvSpPr>
          <p:cNvPr id="5" name="Espace réservé du pied de page 3">
            <a:extLst>
              <a:ext uri="{FF2B5EF4-FFF2-40B4-BE49-F238E27FC236}">
                <a16:creationId xmlns:a16="http://schemas.microsoft.com/office/drawing/2014/main" id="{2F0FFEC3-1FA2-464B-92F8-E1F880EFF21B}"/>
              </a:ext>
            </a:extLst>
          </p:cNvPr>
          <p:cNvSpPr>
            <a:spLocks noGrp="1"/>
          </p:cNvSpPr>
          <p:nvPr>
            <p:ph type="ftr" sz="quarter" idx="11"/>
          </p:nvPr>
        </p:nvSpPr>
        <p:spPr>
          <a:xfrm>
            <a:off x="736600" y="6343650"/>
            <a:ext cx="8839200" cy="365125"/>
          </a:xfrm>
        </p:spPr>
        <p:txBody>
          <a:bodyPr/>
          <a:lstStyle/>
          <a:p>
            <a:r>
              <a:rPr lang="da-DK" sz="1200" b="1" dirty="0"/>
              <a:t>Application des modèles d’Apprentissage Automatique</a:t>
            </a:r>
            <a:endParaRPr lang="fr-FR"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09ADBF-7699-CE31-457C-89CD28B72099}"/>
                  </a:ext>
                </a:extLst>
              </p:cNvPr>
              <p:cNvSpPr txBox="1"/>
              <p:nvPr/>
            </p:nvSpPr>
            <p:spPr>
              <a:xfrm>
                <a:off x="5335575" y="3384756"/>
                <a:ext cx="770263" cy="288477"/>
              </a:xfrm>
              <a:prstGeom prst="rect">
                <a:avLst/>
              </a:prstGeom>
              <a:noFill/>
              <a:ln>
                <a:solidFill>
                  <a:srgbClr val="000000"/>
                </a:solidFill>
              </a:ln>
            </p:spPr>
            <p:txBody>
              <a:bodyPr wrap="square" lIns="0" tIns="0" rIns="0" bIns="0" rtlCol="0">
                <a:spAutoFit/>
              </a:bodyPr>
              <a:lstStyle/>
              <a:p>
                <a14:m>
                  <m:oMath xmlns:m="http://schemas.openxmlformats.org/officeDocument/2006/math">
                    <m:sSup>
                      <m:sSupPr>
                        <m:ctrlPr>
                          <a:rPr lang="fr-FR" b="1" i="1" smtClean="0">
                            <a:solidFill>
                              <a:srgbClr val="FF0000"/>
                            </a:solidFill>
                            <a:latin typeface="Cambria Math" panose="02040503050406030204" pitchFamily="18" charset="0"/>
                          </a:rPr>
                        </m:ctrlPr>
                      </m:sSupPr>
                      <m:e>
                        <m:r>
                          <a:rPr lang="fr-FR" b="1" i="1">
                            <a:solidFill>
                              <a:srgbClr val="FF0000"/>
                            </a:solidFill>
                            <a:latin typeface="Cambria Math" panose="02040503050406030204" pitchFamily="18" charset="0"/>
                          </a:rPr>
                          <m:t>𝒇</m:t>
                        </m:r>
                      </m:e>
                      <m:sup>
                        <m:r>
                          <a:rPr lang="en-US" b="1" i="1" smtClean="0">
                            <a:solidFill>
                              <a:srgbClr val="FF0000"/>
                            </a:solidFill>
                            <a:latin typeface="Cambria Math" panose="02040503050406030204" pitchFamily="18" charset="0"/>
                          </a:rPr>
                          <m:t>(</m:t>
                        </m:r>
                        <m:r>
                          <a:rPr lang="fr-FR" b="1" i="1">
                            <a:solidFill>
                              <a:srgbClr val="FF0000"/>
                            </a:solidFill>
                            <a:latin typeface="Cambria Math" panose="02040503050406030204" pitchFamily="18" charset="0"/>
                          </a:rPr>
                          <m:t>𝒃</m:t>
                        </m:r>
                        <m:r>
                          <a:rPr lang="en-US" b="1" i="1" smtClean="0">
                            <a:solidFill>
                              <a:srgbClr val="FF0000"/>
                            </a:solidFill>
                            <a:latin typeface="Cambria Math" panose="02040503050406030204" pitchFamily="18" charset="0"/>
                          </a:rPr>
                          <m:t>)</m:t>
                        </m:r>
                      </m:sup>
                    </m:sSup>
                    <m:d>
                      <m:dPr>
                        <m:ctrlPr>
                          <a:rPr lang="fr-FR" b="1" i="1">
                            <a:solidFill>
                              <a:srgbClr val="FF0000"/>
                            </a:solidFill>
                            <a:latin typeface="Cambria Math" panose="02040503050406030204" pitchFamily="18" charset="0"/>
                          </a:rPr>
                        </m:ctrlPr>
                      </m:dPr>
                      <m:e>
                        <m:r>
                          <a:rPr lang="fr-FR" b="1" i="1">
                            <a:solidFill>
                              <a:srgbClr val="FF0000"/>
                            </a:solidFill>
                            <a:latin typeface="Cambria Math" panose="02040503050406030204" pitchFamily="18" charset="0"/>
                          </a:rPr>
                          <m:t>𝒙</m:t>
                        </m:r>
                      </m:e>
                    </m:d>
                  </m:oMath>
                </a14:m>
                <a:r>
                  <a:rPr lang="fr-FR" b="1" dirty="0">
                    <a:solidFill>
                      <a:srgbClr val="FF0000"/>
                    </a:solidFill>
                  </a:rPr>
                  <a:t> </a:t>
                </a:r>
              </a:p>
            </p:txBody>
          </p:sp>
        </mc:Choice>
        <mc:Fallback xmlns="">
          <p:sp>
            <p:nvSpPr>
              <p:cNvPr id="2" name="TextBox 1">
                <a:extLst>
                  <a:ext uri="{FF2B5EF4-FFF2-40B4-BE49-F238E27FC236}">
                    <a16:creationId xmlns:a16="http://schemas.microsoft.com/office/drawing/2014/main" id="{5509ADBF-7699-CE31-457C-89CD28B72099}"/>
                  </a:ext>
                </a:extLst>
              </p:cNvPr>
              <p:cNvSpPr txBox="1">
                <a:spLocks noRot="1" noChangeAspect="1" noMove="1" noResize="1" noEditPoints="1" noAdjustHandles="1" noChangeArrowheads="1" noChangeShapeType="1" noTextEdit="1"/>
              </p:cNvSpPr>
              <p:nvPr/>
            </p:nvSpPr>
            <p:spPr>
              <a:xfrm>
                <a:off x="5335575" y="3384756"/>
                <a:ext cx="770263" cy="288477"/>
              </a:xfrm>
              <a:prstGeom prst="rect">
                <a:avLst/>
              </a:prstGeom>
              <a:blipFill>
                <a:blip r:embed="rId2"/>
                <a:stretch>
                  <a:fillRect l="-13178" t="-4000" b="-28000"/>
                </a:stretch>
              </a:blipFill>
              <a:ln>
                <a:solidFill>
                  <a:srgbClr val="00000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24F2E9F-B891-7F40-C1E6-211302B2FE36}"/>
                  </a:ext>
                </a:extLst>
              </p:cNvPr>
              <p:cNvSpPr txBox="1"/>
              <p:nvPr/>
            </p:nvSpPr>
            <p:spPr>
              <a:xfrm>
                <a:off x="1863893" y="5072110"/>
                <a:ext cx="2557276" cy="778868"/>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1" i="1" smtClean="0">
                              <a:solidFill>
                                <a:srgbClr val="FF0000"/>
                              </a:solidFill>
                              <a:latin typeface="Cambria Math" panose="02040503050406030204" pitchFamily="18" charset="0"/>
                            </a:rPr>
                          </m:ctrlPr>
                        </m:sSubPr>
                        <m:e>
                          <m:acc>
                            <m:accPr>
                              <m:chr m:val="̂"/>
                              <m:ctrlPr>
                                <a:rPr lang="fr-FR" b="1" i="1">
                                  <a:solidFill>
                                    <a:srgbClr val="FF0000"/>
                                  </a:solidFill>
                                  <a:latin typeface="Cambria Math" panose="02040503050406030204" pitchFamily="18" charset="0"/>
                                </a:rPr>
                              </m:ctrlPr>
                            </m:accPr>
                            <m:e>
                              <m:r>
                                <a:rPr lang="fr-FR" b="1" i="1">
                                  <a:solidFill>
                                    <a:srgbClr val="FF0000"/>
                                  </a:solidFill>
                                  <a:latin typeface="Cambria Math" panose="02040503050406030204" pitchFamily="18" charset="0"/>
                                </a:rPr>
                                <m:t>𝒇</m:t>
                              </m:r>
                            </m:e>
                          </m:acc>
                        </m:e>
                        <m:sub>
                          <m:r>
                            <a:rPr lang="fr-FR" b="1" i="1">
                              <a:solidFill>
                                <a:srgbClr val="FF0000"/>
                              </a:solidFill>
                              <a:latin typeface="Cambria Math" panose="02040503050406030204" pitchFamily="18" charset="0"/>
                            </a:rPr>
                            <m:t>𝒃</m:t>
                          </m:r>
                          <m:r>
                            <a:rPr lang="en-US" b="1" i="1" smtClean="0">
                              <a:solidFill>
                                <a:srgbClr val="FF0000"/>
                              </a:solidFill>
                              <a:latin typeface="Cambria Math" panose="02040503050406030204" pitchFamily="18" charset="0"/>
                            </a:rPr>
                            <m:t>𝒂𝒈</m:t>
                          </m:r>
                        </m:sub>
                      </m:sSub>
                      <m:d>
                        <m:dPr>
                          <m:ctrlPr>
                            <a:rPr lang="fr-FR" b="1" i="1">
                              <a:solidFill>
                                <a:srgbClr val="FF0000"/>
                              </a:solidFill>
                              <a:latin typeface="Cambria Math" panose="02040503050406030204" pitchFamily="18" charset="0"/>
                            </a:rPr>
                          </m:ctrlPr>
                        </m:dPr>
                        <m:e>
                          <m:r>
                            <a:rPr lang="fr-FR" b="1" i="1">
                              <a:solidFill>
                                <a:srgbClr val="FF0000"/>
                              </a:solidFill>
                              <a:latin typeface="Cambria Math" panose="02040503050406030204" pitchFamily="18" charset="0"/>
                            </a:rPr>
                            <m:t>𝒙</m:t>
                          </m:r>
                        </m:e>
                      </m:d>
                      <m:r>
                        <a:rPr lang="fr-FR" b="1" i="0">
                          <a:solidFill>
                            <a:srgbClr val="FF0000"/>
                          </a:solidFill>
                          <a:latin typeface="Cambria Math" panose="02040503050406030204" pitchFamily="18" charset="0"/>
                        </a:rPr>
                        <m:t>=</m:t>
                      </m:r>
                      <m:f>
                        <m:fPr>
                          <m:ctrlPr>
                            <a:rPr lang="fr-FR" b="1" i="1">
                              <a:solidFill>
                                <a:srgbClr val="FF0000"/>
                              </a:solidFill>
                              <a:latin typeface="Cambria Math" panose="02040503050406030204" pitchFamily="18" charset="0"/>
                            </a:rPr>
                          </m:ctrlPr>
                        </m:fPr>
                        <m:num>
                          <m:r>
                            <a:rPr lang="fr-FR" b="1" i="0">
                              <a:solidFill>
                                <a:srgbClr val="FF0000"/>
                              </a:solidFill>
                              <a:latin typeface="Cambria Math" panose="02040503050406030204" pitchFamily="18" charset="0"/>
                            </a:rPr>
                            <m:t>𝟏</m:t>
                          </m:r>
                        </m:num>
                        <m:den>
                          <m:r>
                            <a:rPr lang="fr-FR" b="1" i="1">
                              <a:solidFill>
                                <a:srgbClr val="FF0000"/>
                              </a:solidFill>
                              <a:latin typeface="Cambria Math" panose="02040503050406030204" pitchFamily="18" charset="0"/>
                            </a:rPr>
                            <m:t>𝑩</m:t>
                          </m:r>
                        </m:den>
                      </m:f>
                      <m:nary>
                        <m:naryPr>
                          <m:chr m:val="∑"/>
                          <m:limLoc m:val="undOvr"/>
                          <m:grow m:val="on"/>
                          <m:ctrlPr>
                            <a:rPr lang="fr-FR" b="1" i="1">
                              <a:solidFill>
                                <a:srgbClr val="FF0000"/>
                              </a:solidFill>
                              <a:latin typeface="Cambria Math" panose="02040503050406030204" pitchFamily="18" charset="0"/>
                            </a:rPr>
                          </m:ctrlPr>
                        </m:naryPr>
                        <m:sub>
                          <m:r>
                            <a:rPr lang="fr-FR" b="1" i="1">
                              <a:solidFill>
                                <a:srgbClr val="FF0000"/>
                              </a:solidFill>
                              <a:latin typeface="Cambria Math" panose="02040503050406030204" pitchFamily="18" charset="0"/>
                            </a:rPr>
                            <m:t>𝒃</m:t>
                          </m:r>
                          <m:r>
                            <a:rPr lang="fr-FR" b="1" i="0">
                              <a:solidFill>
                                <a:srgbClr val="FF0000"/>
                              </a:solidFill>
                              <a:latin typeface="Cambria Math" panose="02040503050406030204" pitchFamily="18" charset="0"/>
                            </a:rPr>
                            <m:t>=</m:t>
                          </m:r>
                          <m:r>
                            <a:rPr lang="fr-FR" b="1" i="0">
                              <a:solidFill>
                                <a:srgbClr val="FF0000"/>
                              </a:solidFill>
                              <a:latin typeface="Cambria Math" panose="02040503050406030204" pitchFamily="18" charset="0"/>
                            </a:rPr>
                            <m:t>𝟏</m:t>
                          </m:r>
                        </m:sub>
                        <m:sup>
                          <m:r>
                            <a:rPr lang="fr-FR" b="1" i="1">
                              <a:solidFill>
                                <a:srgbClr val="FF0000"/>
                              </a:solidFill>
                              <a:latin typeface="Cambria Math" panose="02040503050406030204" pitchFamily="18" charset="0"/>
                            </a:rPr>
                            <m:t>𝑩</m:t>
                          </m:r>
                        </m:sup>
                        <m:e>
                          <m:sSubSup>
                            <m:sSubSupPr>
                              <m:ctrlPr>
                                <a:rPr lang="fr-FR" b="1" i="1">
                                  <a:solidFill>
                                    <a:srgbClr val="FF0000"/>
                                  </a:solidFill>
                                  <a:latin typeface="Cambria Math" panose="02040503050406030204" pitchFamily="18" charset="0"/>
                                </a:rPr>
                              </m:ctrlPr>
                            </m:sSubSupPr>
                            <m:e>
                              <m:r>
                                <a:rPr lang="fr-FR" b="1" i="1">
                                  <a:solidFill>
                                    <a:srgbClr val="FF0000"/>
                                  </a:solidFill>
                                  <a:latin typeface="Cambria Math" panose="02040503050406030204" pitchFamily="18" charset="0"/>
                                </a:rPr>
                                <m:t>𝒇</m:t>
                              </m:r>
                            </m:e>
                            <m:sub>
                              <m:d>
                                <m:dPr>
                                  <m:ctrlPr>
                                    <a:rPr lang="fr-FR" b="1" i="1">
                                      <a:solidFill>
                                        <a:srgbClr val="FF0000"/>
                                      </a:solidFill>
                                      <a:latin typeface="Cambria Math" panose="02040503050406030204" pitchFamily="18" charset="0"/>
                                    </a:rPr>
                                  </m:ctrlPr>
                                </m:dPr>
                                <m:e>
                                  <m:r>
                                    <a:rPr lang="fr-FR" b="1" i="1">
                                      <a:solidFill>
                                        <a:srgbClr val="FF0000"/>
                                      </a:solidFill>
                                      <a:latin typeface="Cambria Math" panose="02040503050406030204" pitchFamily="18" charset="0"/>
                                    </a:rPr>
                                    <m:t>𝒙</m:t>
                                  </m:r>
                                </m:e>
                              </m:d>
                            </m:sub>
                            <m:sup>
                              <m:r>
                                <a:rPr lang="en-US" b="1" i="1" smtClean="0">
                                  <a:solidFill>
                                    <a:srgbClr val="FF0000"/>
                                  </a:solidFill>
                                  <a:latin typeface="Cambria Math" panose="02040503050406030204" pitchFamily="18" charset="0"/>
                                </a:rPr>
                                <m:t>(</m:t>
                              </m:r>
                              <m:r>
                                <a:rPr lang="fr-FR" b="1" i="1">
                                  <a:solidFill>
                                    <a:srgbClr val="FF0000"/>
                                  </a:solidFill>
                                  <a:latin typeface="Cambria Math" panose="02040503050406030204" pitchFamily="18" charset="0"/>
                                </a:rPr>
                                <m:t>𝒃</m:t>
                              </m:r>
                              <m:r>
                                <a:rPr lang="en-US" b="1" i="1" smtClean="0">
                                  <a:solidFill>
                                    <a:srgbClr val="FF0000"/>
                                  </a:solidFill>
                                  <a:latin typeface="Cambria Math" panose="02040503050406030204" pitchFamily="18" charset="0"/>
                                </a:rPr>
                                <m:t>)</m:t>
                              </m:r>
                            </m:sup>
                          </m:sSubSup>
                        </m:e>
                      </m:nary>
                    </m:oMath>
                  </m:oMathPara>
                </a14:m>
                <a:endParaRPr lang="fr-FR" b="1" dirty="0">
                  <a:solidFill>
                    <a:srgbClr val="FF0000"/>
                  </a:solidFill>
                </a:endParaRPr>
              </a:p>
            </p:txBody>
          </p:sp>
        </mc:Choice>
        <mc:Fallback xmlns="">
          <p:sp>
            <p:nvSpPr>
              <p:cNvPr id="3" name="TextBox 2">
                <a:extLst>
                  <a:ext uri="{FF2B5EF4-FFF2-40B4-BE49-F238E27FC236}">
                    <a16:creationId xmlns:a16="http://schemas.microsoft.com/office/drawing/2014/main" id="{B24F2E9F-B891-7F40-C1E6-211302B2FE36}"/>
                  </a:ext>
                </a:extLst>
              </p:cNvPr>
              <p:cNvSpPr txBox="1">
                <a:spLocks noRot="1" noChangeAspect="1" noMove="1" noResize="1" noEditPoints="1" noAdjustHandles="1" noChangeArrowheads="1" noChangeShapeType="1" noTextEdit="1"/>
              </p:cNvSpPr>
              <p:nvPr/>
            </p:nvSpPr>
            <p:spPr>
              <a:xfrm>
                <a:off x="1863893" y="5072110"/>
                <a:ext cx="2557276" cy="778868"/>
              </a:xfrm>
              <a:prstGeom prst="rect">
                <a:avLst/>
              </a:prstGeom>
              <a:blipFill>
                <a:blip r:embed="rId3"/>
                <a:stretch>
                  <a:fillRect/>
                </a:stretch>
              </a:blipFill>
              <a:ln>
                <a:solidFill>
                  <a:schemeClr val="tx1"/>
                </a:solidFill>
              </a:ln>
            </p:spPr>
            <p:txBody>
              <a:bodyPr/>
              <a:lstStyle/>
              <a:p>
                <a:r>
                  <a:rPr lang="fr-FR">
                    <a:noFill/>
                  </a:rPr>
                  <a:t> </a:t>
                </a:r>
              </a:p>
            </p:txBody>
          </p:sp>
        </mc:Fallback>
      </mc:AlternateContent>
      <p:sp>
        <p:nvSpPr>
          <p:cNvPr id="9" name="Espace réservé de la date 2">
            <a:extLst>
              <a:ext uri="{FF2B5EF4-FFF2-40B4-BE49-F238E27FC236}">
                <a16:creationId xmlns:a16="http://schemas.microsoft.com/office/drawing/2014/main" id="{8C076EF4-BE71-4AD2-9F09-B7EF43211243}"/>
              </a:ext>
            </a:extLst>
          </p:cNvPr>
          <p:cNvSpPr>
            <a:spLocks noGrp="1"/>
          </p:cNvSpPr>
          <p:nvPr>
            <p:ph type="dt" sz="half" idx="10"/>
          </p:nvPr>
        </p:nvSpPr>
        <p:spPr>
          <a:xfrm>
            <a:off x="9575800" y="6354350"/>
            <a:ext cx="1299816" cy="365125"/>
          </a:xfrm>
        </p:spPr>
        <p:txBody>
          <a:bodyPr/>
          <a:lstStyle/>
          <a:p>
            <a:r>
              <a:rPr lang="fr-FR" dirty="0"/>
              <a:t>25/09/2025</a:t>
            </a:r>
          </a:p>
        </p:txBody>
      </p:sp>
      <p:pic>
        <p:nvPicPr>
          <p:cNvPr id="10" name="Picture 2" descr="Bagging and Random Forest Regressor from scratch in python by using Decision  Tree Regressor from sklearn | by Sadak Vali | Medium">
            <a:extLst>
              <a:ext uri="{FF2B5EF4-FFF2-40B4-BE49-F238E27FC236}">
                <a16:creationId xmlns:a16="http://schemas.microsoft.com/office/drawing/2014/main" id="{F9D7ADB5-49A3-41F2-B886-8A41D22C5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941" y="1443585"/>
            <a:ext cx="4415474" cy="458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681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a:extLst>
              <a:ext uri="{FF2B5EF4-FFF2-40B4-BE49-F238E27FC236}">
                <a16:creationId xmlns:a16="http://schemas.microsoft.com/office/drawing/2014/main" id="{69904E05-C7BF-272F-1F49-76572513FD57}"/>
              </a:ext>
            </a:extLst>
          </p:cNvPr>
          <p:cNvSpPr>
            <a:spLocks noGrp="1"/>
          </p:cNvSpPr>
          <p:nvPr>
            <p:ph idx="1"/>
          </p:nvPr>
        </p:nvSpPr>
        <p:spPr>
          <a:xfrm>
            <a:off x="162233" y="950913"/>
            <a:ext cx="11710220" cy="5392737"/>
          </a:xfrm>
        </p:spPr>
        <p:txBody>
          <a:bodyPr numCol="2">
            <a:normAutofit/>
          </a:bodyPr>
          <a:lstStyle/>
          <a:p>
            <a:pPr lvl="1"/>
            <a:r>
              <a:rPr lang="fr-FR" sz="1600" dirty="0"/>
              <a:t>Objectif : Construire des modèles </a:t>
            </a:r>
            <a:r>
              <a:rPr lang="fr-FR" sz="1600" b="1" dirty="0"/>
              <a:t>séquentiellement</a:t>
            </a:r>
            <a:r>
              <a:rPr lang="fr-FR" sz="1600" dirty="0"/>
              <a:t>, où chaque modèle </a:t>
            </a:r>
            <a:r>
              <a:rPr lang="fr-FR" sz="1600" b="1" dirty="0"/>
              <a:t>corrige les erreurs du précédent</a:t>
            </a:r>
            <a:r>
              <a:rPr lang="fr-FR" sz="1600" dirty="0"/>
              <a:t>.</a:t>
            </a:r>
          </a:p>
          <a:p>
            <a:pPr marL="0" lvl="1" indent="0">
              <a:buNone/>
            </a:pPr>
            <a:endParaRPr lang="fr-FR" sz="1600" dirty="0"/>
          </a:p>
          <a:p>
            <a:pPr lvl="1"/>
            <a:r>
              <a:rPr lang="fr-FR" sz="1600" dirty="0"/>
              <a:t>Étapes principales :</a:t>
            </a:r>
          </a:p>
          <a:p>
            <a:pPr marL="884238" lvl="3" indent="-342900">
              <a:buFont typeface="+mj-lt"/>
              <a:buAutoNum type="arabicPeriod"/>
            </a:pPr>
            <a:r>
              <a:rPr lang="fr-FR" sz="1600" dirty="0"/>
              <a:t>Démarrer avec un modèle faible.</a:t>
            </a:r>
          </a:p>
          <a:p>
            <a:pPr marL="884238" lvl="3" indent="-342900">
              <a:buFont typeface="+mj-lt"/>
              <a:buAutoNum type="arabicPeriod"/>
            </a:pPr>
            <a:r>
              <a:rPr lang="fr-FR" sz="1600" b="1" dirty="0"/>
              <a:t>Calculer l’erreur de prédiction</a:t>
            </a:r>
            <a:r>
              <a:rPr lang="fr-FR" sz="1600" dirty="0"/>
              <a:t> du premier modèle sur tous les points.</a:t>
            </a:r>
          </a:p>
          <a:p>
            <a:pPr marL="884238" lvl="3" indent="-342900">
              <a:buFont typeface="+mj-lt"/>
              <a:buAutoNum type="arabicPeriod"/>
            </a:pPr>
            <a:r>
              <a:rPr lang="fr-FR" sz="1600" dirty="0"/>
              <a:t>Construire plusieurs arbres chacun différent.</a:t>
            </a:r>
          </a:p>
          <a:p>
            <a:pPr marL="884238" lvl="3" indent="-342900">
              <a:buFont typeface="+mj-lt"/>
              <a:buAutoNum type="arabicPeriod"/>
            </a:pPr>
            <a:r>
              <a:rPr lang="fr-FR" sz="1600" b="1" dirty="0"/>
              <a:t>Ajuster les poids des observations :</a:t>
            </a:r>
            <a:r>
              <a:rPr lang="fr-FR" sz="1600" dirty="0"/>
              <a:t> plus d’importance est donnée aux points mal prédits. </a:t>
            </a:r>
          </a:p>
          <a:p>
            <a:pPr marL="884238" lvl="3" indent="-342900">
              <a:buFont typeface="+mj-lt"/>
              <a:buAutoNum type="arabicPeriod"/>
            </a:pPr>
            <a:endParaRPr lang="fr-FR" sz="1600" dirty="0"/>
          </a:p>
          <a:p>
            <a:pPr marL="884238" lvl="3" indent="-342900">
              <a:buFont typeface="+mj-lt"/>
              <a:buAutoNum type="arabicPeriod"/>
            </a:pPr>
            <a:r>
              <a:rPr lang="fr-FR" sz="1600" b="1" dirty="0"/>
              <a:t>Entraîner un second modèle</a:t>
            </a:r>
            <a:r>
              <a:rPr lang="fr-FR" sz="1600" dirty="0"/>
              <a:t> sur les nouvelles données pondérées.</a:t>
            </a:r>
          </a:p>
          <a:p>
            <a:pPr marL="884238" lvl="3" indent="-342900">
              <a:buFont typeface="+mj-lt"/>
              <a:buAutoNum type="arabicPeriod"/>
            </a:pPr>
            <a:r>
              <a:rPr lang="fr-FR" sz="1600" b="1" dirty="0"/>
              <a:t>Répéter le processus</a:t>
            </a:r>
            <a:r>
              <a:rPr lang="fr-FR" sz="1600" dirty="0"/>
              <a:t> pour un certain nombre d’itérations, pour arriver au modèle final qui n&lt;est une combinaison pondérée</a:t>
            </a:r>
            <a:r>
              <a:rPr lang="fr-FR" sz="1600" b="1" dirty="0"/>
              <a:t>. </a:t>
            </a:r>
          </a:p>
          <a:p>
            <a:pPr marL="884238" lvl="3" indent="-342900">
              <a:buFont typeface="+mj-lt"/>
              <a:buAutoNum type="arabicPeriod"/>
            </a:pPr>
            <a:endParaRPr lang="fr-FR" sz="1600" dirty="0"/>
          </a:p>
          <a:p>
            <a:pPr lvl="3"/>
            <a:endParaRPr lang="fr-FR" dirty="0"/>
          </a:p>
        </p:txBody>
      </p:sp>
      <p:sp>
        <p:nvSpPr>
          <p:cNvPr id="8" name="Espace réservé du numéro de diapositive 7">
            <a:extLst>
              <a:ext uri="{FF2B5EF4-FFF2-40B4-BE49-F238E27FC236}">
                <a16:creationId xmlns:a16="http://schemas.microsoft.com/office/drawing/2014/main" id="{8424BA42-8E50-0F5C-5ECA-A7448ECF5244}"/>
              </a:ext>
            </a:extLst>
          </p:cNvPr>
          <p:cNvSpPr>
            <a:spLocks noGrp="1"/>
          </p:cNvSpPr>
          <p:nvPr>
            <p:ph type="sldNum" sz="quarter" idx="12"/>
          </p:nvPr>
        </p:nvSpPr>
        <p:spPr/>
        <p:txBody>
          <a:bodyPr/>
          <a:lstStyle/>
          <a:p>
            <a:fld id="{0CBC77A0-1F4E-42FF-9FFC-F45C3A64AF90}" type="slidenum">
              <a:rPr lang="fr-FR" smtClean="0"/>
              <a:t>43</a:t>
            </a:fld>
            <a:endParaRPr lang="fr-FR"/>
          </a:p>
        </p:txBody>
      </p:sp>
      <p:sp>
        <p:nvSpPr>
          <p:cNvPr id="6" name="Titre 5">
            <a:extLst>
              <a:ext uri="{FF2B5EF4-FFF2-40B4-BE49-F238E27FC236}">
                <a16:creationId xmlns:a16="http://schemas.microsoft.com/office/drawing/2014/main" id="{91AE047D-F51A-E955-9889-3B1336B75E09}"/>
              </a:ext>
            </a:extLst>
          </p:cNvPr>
          <p:cNvSpPr>
            <a:spLocks noGrp="1"/>
          </p:cNvSpPr>
          <p:nvPr>
            <p:ph type="title"/>
          </p:nvPr>
        </p:nvSpPr>
        <p:spPr>
          <a:xfrm>
            <a:off x="617878" y="294192"/>
            <a:ext cx="10728325" cy="656721"/>
          </a:xfrm>
        </p:spPr>
        <p:txBody>
          <a:bodyPr>
            <a:normAutofit/>
          </a:bodyPr>
          <a:lstStyle/>
          <a:p>
            <a:pPr algn="ctr"/>
            <a:r>
              <a:rPr lang="fr-FR" dirty="0"/>
              <a:t>4. </a:t>
            </a:r>
            <a:r>
              <a:rPr lang="fr-FR" dirty="0" err="1"/>
              <a:t>Boosting</a:t>
            </a:r>
            <a:endParaRPr lang="fr-FR" dirty="0"/>
          </a:p>
        </p:txBody>
      </p:sp>
      <p:sp>
        <p:nvSpPr>
          <p:cNvPr id="5" name="Espace réservé du pied de page 3">
            <a:extLst>
              <a:ext uri="{FF2B5EF4-FFF2-40B4-BE49-F238E27FC236}">
                <a16:creationId xmlns:a16="http://schemas.microsoft.com/office/drawing/2014/main" id="{AEC91CBB-7BAD-4542-AB9F-45D31CF46A0B}"/>
              </a:ext>
            </a:extLst>
          </p:cNvPr>
          <p:cNvSpPr>
            <a:spLocks noGrp="1"/>
          </p:cNvSpPr>
          <p:nvPr>
            <p:ph type="ftr" sz="quarter" idx="11"/>
          </p:nvPr>
        </p:nvSpPr>
        <p:spPr>
          <a:xfrm>
            <a:off x="736600" y="6343650"/>
            <a:ext cx="8839200" cy="365125"/>
          </a:xfrm>
        </p:spPr>
        <p:txBody>
          <a:bodyPr/>
          <a:lstStyle/>
          <a:p>
            <a:r>
              <a:rPr lang="da-DK" sz="1200" b="1" dirty="0"/>
              <a:t>Application des modèles d’Apprentissage Automatique</a:t>
            </a:r>
            <a:endParaRPr lang="fr-FR"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C7A8125-E1B2-C533-865D-BCCB2CDC5E09}"/>
                  </a:ext>
                </a:extLst>
              </p:cNvPr>
              <p:cNvSpPr txBox="1"/>
              <p:nvPr/>
            </p:nvSpPr>
            <p:spPr>
              <a:xfrm>
                <a:off x="1631335" y="3811672"/>
                <a:ext cx="2846439" cy="352597"/>
              </a:xfrm>
              <a:prstGeom prst="rect">
                <a:avLst/>
              </a:prstGeom>
              <a:noFill/>
              <a:ln>
                <a:solidFill>
                  <a:srgbClr val="0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i="1" smtClean="0">
                              <a:solidFill>
                                <a:srgbClr val="FF0000"/>
                              </a:solidFill>
                              <a:latin typeface="Cambria Math" panose="02040503050406030204" pitchFamily="18" charset="0"/>
                            </a:rPr>
                          </m:ctrlPr>
                        </m:sSubSupPr>
                        <m:e>
                          <m:r>
                            <a:rPr lang="fr-FR" i="1">
                              <a:solidFill>
                                <a:srgbClr val="FF0000"/>
                              </a:solidFill>
                              <a:latin typeface="Cambria Math" panose="02040503050406030204" pitchFamily="18" charset="0"/>
                            </a:rPr>
                            <m:t>𝑤</m:t>
                          </m:r>
                        </m:e>
                        <m:sub>
                          <m:r>
                            <a:rPr lang="fr-FR" i="1">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𝑡</m:t>
                          </m:r>
                          <m:r>
                            <a:rPr lang="fr-FR" i="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m:t>
                          </m:r>
                        </m:sup>
                      </m:sSubSup>
                      <m:r>
                        <a:rPr lang="fr-FR" i="0">
                          <a:solidFill>
                            <a:srgbClr val="FF0000"/>
                          </a:solidFill>
                          <a:latin typeface="Cambria Math" panose="02040503050406030204" pitchFamily="18" charset="0"/>
                        </a:rPr>
                        <m:t>=</m:t>
                      </m:r>
                      <m:sSubSup>
                        <m:sSubSupPr>
                          <m:ctrlPr>
                            <a:rPr lang="fr-FR" i="1">
                              <a:solidFill>
                                <a:srgbClr val="FF0000"/>
                              </a:solidFill>
                              <a:latin typeface="Cambria Math" panose="02040503050406030204" pitchFamily="18" charset="0"/>
                            </a:rPr>
                          </m:ctrlPr>
                        </m:sSubSupPr>
                        <m:e>
                          <m:r>
                            <a:rPr lang="fr-FR" i="1">
                              <a:solidFill>
                                <a:srgbClr val="FF0000"/>
                              </a:solidFill>
                              <a:latin typeface="Cambria Math" panose="02040503050406030204" pitchFamily="18" charset="0"/>
                            </a:rPr>
                            <m:t>𝑤</m:t>
                          </m:r>
                        </m:e>
                        <m:sub>
                          <m:r>
                            <a:rPr lang="fr-FR" i="1">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sup>
                      </m:sSubSup>
                      <m:r>
                        <a:rPr lang="fr-FR" i="0">
                          <a:solidFill>
                            <a:srgbClr val="FF0000"/>
                          </a:solidFill>
                          <a:latin typeface="Cambria Math" panose="02040503050406030204" pitchFamily="18" charset="0"/>
                        </a:rPr>
                        <m:t>⋅</m:t>
                      </m:r>
                      <m:sSup>
                        <m:sSupPr>
                          <m:ctrlPr>
                            <a:rPr lang="fr-FR" i="1">
                              <a:solidFill>
                                <a:srgbClr val="FF0000"/>
                              </a:solidFill>
                              <a:latin typeface="Cambria Math" panose="02040503050406030204" pitchFamily="18" charset="0"/>
                            </a:rPr>
                          </m:ctrlPr>
                        </m:sSupPr>
                        <m:e>
                          <m:r>
                            <a:rPr lang="fr-FR" i="0">
                              <a:solidFill>
                                <a:srgbClr val="FF0000"/>
                              </a:solidFill>
                              <a:latin typeface="Cambria Math" panose="02040503050406030204" pitchFamily="18" charset="0"/>
                            </a:rPr>
                            <m:t>ⅇ</m:t>
                          </m:r>
                        </m:e>
                        <m:sup>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𝛼</m:t>
                              </m:r>
                            </m:e>
                            <m:sub>
                              <m:r>
                                <a:rPr lang="fr-FR" i="1">
                                  <a:solidFill>
                                    <a:srgbClr val="FF0000"/>
                                  </a:solidFill>
                                  <a:latin typeface="Cambria Math" panose="02040503050406030204" pitchFamily="18" charset="0"/>
                                </a:rPr>
                                <m:t>𝑡</m:t>
                              </m:r>
                            </m:sub>
                          </m:sSub>
                          <m:r>
                            <a:rPr lang="fr-FR" i="0">
                              <a:solidFill>
                                <a:srgbClr val="FF0000"/>
                              </a:solidFill>
                              <a:latin typeface="Cambria Math" panose="02040503050406030204" pitchFamily="18" charset="0"/>
                            </a:rPr>
                            <m:t>⋅</m:t>
                          </m:r>
                          <m:r>
                            <a:rPr lang="fr-FR" i="1">
                              <a:solidFill>
                                <a:srgbClr val="FF0000"/>
                              </a:solidFill>
                              <a:latin typeface="Cambria Math" panose="02040503050406030204" pitchFamily="18" charset="0"/>
                            </a:rPr>
                            <m:t>𝐼</m:t>
                          </m:r>
                          <m:d>
                            <m:dPr>
                              <m:ctrlPr>
                                <a:rPr lang="fr-FR" i="1">
                                  <a:solidFill>
                                    <a:srgbClr val="FF0000"/>
                                  </a:solidFill>
                                  <a:latin typeface="Cambria Math" panose="02040503050406030204" pitchFamily="18" charset="0"/>
                                </a:rPr>
                              </m:ctrlPr>
                            </m:dPr>
                            <m:e>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𝑦</m:t>
                                  </m:r>
                                </m:e>
                                <m:sub>
                                  <m:r>
                                    <a:rPr lang="fr-FR" i="1">
                                      <a:solidFill>
                                        <a:srgbClr val="FF0000"/>
                                      </a:solidFill>
                                      <a:latin typeface="Cambria Math" panose="02040503050406030204" pitchFamily="18" charset="0"/>
                                    </a:rPr>
                                    <m:t>𝑖</m:t>
                                  </m:r>
                                </m:sub>
                              </m:sSub>
                              <m:r>
                                <a:rPr lang="fr-FR" i="0">
                                  <a:solidFill>
                                    <a:srgbClr val="FF0000"/>
                                  </a:solidFill>
                                  <a:latin typeface="Cambria Math" panose="02040503050406030204" pitchFamily="18" charset="0"/>
                                </a:rPr>
                                <m:t>≠</m:t>
                              </m:r>
                              <m:sSub>
                                <m:sSubPr>
                                  <m:ctrlPr>
                                    <a:rPr lang="fr-FR"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fr-FR" i="1">
                                      <a:solidFill>
                                        <a:srgbClr val="FF0000"/>
                                      </a:solidFill>
                                      <a:latin typeface="Cambria Math" panose="02040503050406030204" pitchFamily="18" charset="0"/>
                                    </a:rPr>
                                    <m:t>𝑡</m:t>
                                  </m:r>
                                </m:sub>
                              </m:sSub>
                              <m:d>
                                <m:dPr>
                                  <m:ctrlPr>
                                    <a:rPr lang="fr-FR" i="1">
                                      <a:solidFill>
                                        <a:srgbClr val="FF0000"/>
                                      </a:solidFill>
                                      <a:latin typeface="Cambria Math" panose="02040503050406030204" pitchFamily="18" charset="0"/>
                                    </a:rPr>
                                  </m:ctrlPr>
                                </m:dPr>
                                <m:e>
                                  <m:r>
                                    <a:rPr lang="fr-FR" i="1">
                                      <a:solidFill>
                                        <a:srgbClr val="FF0000"/>
                                      </a:solidFill>
                                      <a:latin typeface="Cambria Math" panose="02040503050406030204" pitchFamily="18" charset="0"/>
                                    </a:rPr>
                                    <m:t>𝑥</m:t>
                                  </m:r>
                                </m:e>
                              </m:d>
                            </m:e>
                          </m:d>
                        </m:sup>
                      </m:sSup>
                    </m:oMath>
                  </m:oMathPara>
                </a14:m>
                <a:endParaRPr lang="fr-FR" dirty="0">
                  <a:solidFill>
                    <a:srgbClr val="FF0000"/>
                  </a:solidFill>
                </a:endParaRPr>
              </a:p>
            </p:txBody>
          </p:sp>
        </mc:Choice>
        <mc:Fallback xmlns="">
          <p:sp>
            <p:nvSpPr>
              <p:cNvPr id="2" name="TextBox 1">
                <a:extLst>
                  <a:ext uri="{FF2B5EF4-FFF2-40B4-BE49-F238E27FC236}">
                    <a16:creationId xmlns:a16="http://schemas.microsoft.com/office/drawing/2014/main" id="{5C7A8125-E1B2-C533-865D-BCCB2CDC5E09}"/>
                  </a:ext>
                </a:extLst>
              </p:cNvPr>
              <p:cNvSpPr txBox="1">
                <a:spLocks noRot="1" noChangeAspect="1" noMove="1" noResize="1" noEditPoints="1" noAdjustHandles="1" noChangeArrowheads="1" noChangeShapeType="1" noTextEdit="1"/>
              </p:cNvSpPr>
              <p:nvPr/>
            </p:nvSpPr>
            <p:spPr>
              <a:xfrm>
                <a:off x="1631335" y="3811672"/>
                <a:ext cx="2846439" cy="352597"/>
              </a:xfrm>
              <a:prstGeom prst="rect">
                <a:avLst/>
              </a:prstGeom>
              <a:blipFill>
                <a:blip r:embed="rId2"/>
                <a:stretch>
                  <a:fillRect b="-15000"/>
                </a:stretch>
              </a:blipFill>
              <a:ln>
                <a:solidFill>
                  <a:srgbClr val="00000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4E57EF-70ED-8D03-B1F0-DA09E970281A}"/>
                  </a:ext>
                </a:extLst>
              </p:cNvPr>
              <p:cNvSpPr txBox="1"/>
              <p:nvPr/>
            </p:nvSpPr>
            <p:spPr>
              <a:xfrm>
                <a:off x="1474837" y="5517653"/>
                <a:ext cx="2073196" cy="778868"/>
              </a:xfrm>
              <a:prstGeom prst="rect">
                <a:avLst/>
              </a:prstGeom>
              <a:noFill/>
              <a:ln>
                <a:solidFill>
                  <a:srgbClr val="0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solidFill>
                            <a:srgbClr val="FF0000"/>
                          </a:solidFill>
                          <a:latin typeface="Cambria Math" panose="02040503050406030204" pitchFamily="18" charset="0"/>
                        </a:rPr>
                        <m:t>𝐹</m:t>
                      </m:r>
                      <m:d>
                        <m:dPr>
                          <m:ctrlPr>
                            <a:rPr lang="fr-FR" i="1">
                              <a:solidFill>
                                <a:srgbClr val="FF0000"/>
                              </a:solidFill>
                              <a:latin typeface="Cambria Math" panose="02040503050406030204" pitchFamily="18" charset="0"/>
                            </a:rPr>
                          </m:ctrlPr>
                        </m:dPr>
                        <m:e>
                          <m:r>
                            <a:rPr lang="fr-FR" i="1">
                              <a:solidFill>
                                <a:srgbClr val="FF0000"/>
                              </a:solidFill>
                              <a:latin typeface="Cambria Math" panose="02040503050406030204" pitchFamily="18" charset="0"/>
                            </a:rPr>
                            <m:t>𝑥</m:t>
                          </m:r>
                        </m:e>
                      </m:d>
                      <m:r>
                        <a:rPr lang="fr-FR" i="0">
                          <a:solidFill>
                            <a:srgbClr val="FF0000"/>
                          </a:solidFill>
                          <a:latin typeface="Cambria Math" panose="02040503050406030204" pitchFamily="18" charset="0"/>
                        </a:rPr>
                        <m:t>=</m:t>
                      </m:r>
                      <m:nary>
                        <m:naryPr>
                          <m:chr m:val="∑"/>
                          <m:limLoc m:val="undOvr"/>
                          <m:grow m:val="on"/>
                          <m:ctrlPr>
                            <a:rPr lang="fr-FR" i="1">
                              <a:solidFill>
                                <a:srgbClr val="FF0000"/>
                              </a:solidFill>
                              <a:latin typeface="Cambria Math" panose="02040503050406030204" pitchFamily="18" charset="0"/>
                            </a:rPr>
                          </m:ctrlPr>
                        </m:naryPr>
                        <m:sub>
                          <m:r>
                            <a:rPr lang="fr-FR" i="1">
                              <a:solidFill>
                                <a:srgbClr val="FF0000"/>
                              </a:solidFill>
                              <a:latin typeface="Cambria Math" panose="02040503050406030204" pitchFamily="18" charset="0"/>
                            </a:rPr>
                            <m:t>𝑡</m:t>
                          </m:r>
                          <m:r>
                            <a:rPr lang="fr-FR" i="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1</m:t>
                          </m:r>
                        </m:sub>
                        <m:sup>
                          <m:r>
                            <a:rPr lang="fr-FR" i="1">
                              <a:solidFill>
                                <a:srgbClr val="FF0000"/>
                              </a:solidFill>
                              <a:latin typeface="Cambria Math" panose="02040503050406030204" pitchFamily="18" charset="0"/>
                            </a:rPr>
                            <m:t>𝑇</m:t>
                          </m:r>
                        </m:sup>
                        <m:e>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𝛼</m:t>
                              </m:r>
                            </m:e>
                            <m:sub>
                              <m:r>
                                <a:rPr lang="fr-FR" i="1">
                                  <a:solidFill>
                                    <a:srgbClr val="FF0000"/>
                                  </a:solidFill>
                                  <a:latin typeface="Cambria Math" panose="02040503050406030204" pitchFamily="18" charset="0"/>
                                </a:rPr>
                                <m:t>𝑡</m:t>
                              </m:r>
                            </m:sub>
                          </m:sSub>
                        </m:e>
                      </m:nary>
                      <m:r>
                        <a:rPr lang="fr-FR" i="0">
                          <a:solidFill>
                            <a:srgbClr val="FF0000"/>
                          </a:solidFill>
                          <a:latin typeface="Cambria Math" panose="02040503050406030204" pitchFamily="18" charset="0"/>
                        </a:rPr>
                        <m:t>⋅</m:t>
                      </m:r>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𝑓</m:t>
                          </m:r>
                        </m:e>
                        <m:sub>
                          <m:r>
                            <a:rPr lang="fr-FR" i="1">
                              <a:solidFill>
                                <a:srgbClr val="FF0000"/>
                              </a:solidFill>
                              <a:latin typeface="Cambria Math" panose="02040503050406030204" pitchFamily="18" charset="0"/>
                            </a:rPr>
                            <m:t>𝑡</m:t>
                          </m:r>
                        </m:sub>
                      </m:sSub>
                      <m:d>
                        <m:dPr>
                          <m:ctrlPr>
                            <a:rPr lang="fr-FR" i="1">
                              <a:solidFill>
                                <a:srgbClr val="FF0000"/>
                              </a:solidFill>
                              <a:latin typeface="Cambria Math" panose="02040503050406030204" pitchFamily="18" charset="0"/>
                            </a:rPr>
                          </m:ctrlPr>
                        </m:dPr>
                        <m:e>
                          <m:r>
                            <a:rPr lang="fr-FR" i="1">
                              <a:solidFill>
                                <a:srgbClr val="FF0000"/>
                              </a:solidFill>
                              <a:latin typeface="Cambria Math" panose="02040503050406030204" pitchFamily="18" charset="0"/>
                            </a:rPr>
                            <m:t>𝑥</m:t>
                          </m:r>
                        </m:e>
                      </m:d>
                    </m:oMath>
                  </m:oMathPara>
                </a14:m>
                <a:endParaRPr lang="fr-FR" dirty="0">
                  <a:solidFill>
                    <a:srgbClr val="FF0000"/>
                  </a:solidFill>
                </a:endParaRPr>
              </a:p>
            </p:txBody>
          </p:sp>
        </mc:Choice>
        <mc:Fallback xmlns="">
          <p:sp>
            <p:nvSpPr>
              <p:cNvPr id="3" name="TextBox 2">
                <a:extLst>
                  <a:ext uri="{FF2B5EF4-FFF2-40B4-BE49-F238E27FC236}">
                    <a16:creationId xmlns:a16="http://schemas.microsoft.com/office/drawing/2014/main" id="{964E57EF-70ED-8D03-B1F0-DA09E970281A}"/>
                  </a:ext>
                </a:extLst>
              </p:cNvPr>
              <p:cNvSpPr txBox="1">
                <a:spLocks noRot="1" noChangeAspect="1" noMove="1" noResize="1" noEditPoints="1" noAdjustHandles="1" noChangeArrowheads="1" noChangeShapeType="1" noTextEdit="1"/>
              </p:cNvSpPr>
              <p:nvPr/>
            </p:nvSpPr>
            <p:spPr>
              <a:xfrm>
                <a:off x="1474837" y="5517653"/>
                <a:ext cx="2073196" cy="778868"/>
              </a:xfrm>
              <a:prstGeom prst="rect">
                <a:avLst/>
              </a:prstGeom>
              <a:blipFill>
                <a:blip r:embed="rId3"/>
                <a:stretch>
                  <a:fillRect/>
                </a:stretch>
              </a:blipFill>
              <a:ln>
                <a:solidFill>
                  <a:srgbClr val="000000"/>
                </a:solidFill>
              </a:ln>
            </p:spPr>
            <p:txBody>
              <a:bodyPr/>
              <a:lstStyle/>
              <a:p>
                <a:r>
                  <a:rPr lang="fr-FR">
                    <a:noFill/>
                  </a:rPr>
                  <a:t> </a:t>
                </a:r>
              </a:p>
            </p:txBody>
          </p:sp>
        </mc:Fallback>
      </mc:AlternateContent>
      <p:sp>
        <p:nvSpPr>
          <p:cNvPr id="9" name="Espace réservé de la date 2">
            <a:extLst>
              <a:ext uri="{FF2B5EF4-FFF2-40B4-BE49-F238E27FC236}">
                <a16:creationId xmlns:a16="http://schemas.microsoft.com/office/drawing/2014/main" id="{9323696B-1DA8-4ECC-98C6-492673965B67}"/>
              </a:ext>
            </a:extLst>
          </p:cNvPr>
          <p:cNvSpPr>
            <a:spLocks noGrp="1"/>
          </p:cNvSpPr>
          <p:nvPr>
            <p:ph type="dt" sz="half" idx="10"/>
          </p:nvPr>
        </p:nvSpPr>
        <p:spPr>
          <a:xfrm>
            <a:off x="9626600" y="6343650"/>
            <a:ext cx="1299816" cy="365125"/>
          </a:xfrm>
        </p:spPr>
        <p:txBody>
          <a:bodyPr/>
          <a:lstStyle/>
          <a:p>
            <a:r>
              <a:rPr lang="fr-FR" dirty="0"/>
              <a:t>25/09/2025</a:t>
            </a:r>
          </a:p>
        </p:txBody>
      </p:sp>
      <p:pic>
        <p:nvPicPr>
          <p:cNvPr id="13" name="Picture 2" descr="XGBoost (extreme gradient-boosting) algorithm structure [31]. | Download  Scientific Diagram">
            <a:extLst>
              <a:ext uri="{FF2B5EF4-FFF2-40B4-BE49-F238E27FC236}">
                <a16:creationId xmlns:a16="http://schemas.microsoft.com/office/drawing/2014/main" id="{95882A11-A303-4C24-B9A9-14190BF59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134" y="1076560"/>
            <a:ext cx="4813069" cy="52199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DD7B3EA2-7E20-4C0F-86E6-F8E92A1441E1}"/>
                  </a:ext>
                </a:extLst>
              </p:cNvPr>
              <p:cNvSpPr txBox="1"/>
              <p:nvPr/>
            </p:nvSpPr>
            <p:spPr>
              <a:xfrm>
                <a:off x="4051439" y="2716821"/>
                <a:ext cx="1607428" cy="276999"/>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i="1" smtClean="0">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𝑟</m:t>
                          </m:r>
                        </m:e>
                        <m:sub>
                          <m:r>
                            <a:rPr lang="fr-FR" i="1">
                              <a:solidFill>
                                <a:srgbClr val="FF0000"/>
                              </a:solidFill>
                              <a:latin typeface="Cambria Math" panose="02040503050406030204" pitchFamily="18" charset="0"/>
                            </a:rPr>
                            <m:t>𝑖</m:t>
                          </m:r>
                        </m:sub>
                      </m:sSub>
                      <m:r>
                        <a:rPr lang="fr-FR" i="0">
                          <a:solidFill>
                            <a:srgbClr val="FF0000"/>
                          </a:solidFill>
                          <a:latin typeface="Cambria Math" panose="02040503050406030204" pitchFamily="18" charset="0"/>
                        </a:rPr>
                        <m:t>=</m:t>
                      </m:r>
                      <m:sSub>
                        <m:sSubPr>
                          <m:ctrlPr>
                            <a:rPr lang="fr-FR" i="1">
                              <a:solidFill>
                                <a:srgbClr val="FF0000"/>
                              </a:solidFill>
                              <a:latin typeface="Cambria Math" panose="02040503050406030204" pitchFamily="18" charset="0"/>
                            </a:rPr>
                          </m:ctrlPr>
                        </m:sSubPr>
                        <m:e>
                          <m:r>
                            <a:rPr lang="fr-FR" i="1">
                              <a:solidFill>
                                <a:srgbClr val="FF0000"/>
                              </a:solidFill>
                              <a:latin typeface="Cambria Math" panose="02040503050406030204" pitchFamily="18" charset="0"/>
                            </a:rPr>
                            <m:t>𝑦</m:t>
                          </m:r>
                        </m:e>
                        <m:sub>
                          <m:r>
                            <a:rPr lang="fr-FR" i="1">
                              <a:solidFill>
                                <a:srgbClr val="FF0000"/>
                              </a:solidFill>
                              <a:latin typeface="Cambria Math" panose="02040503050406030204" pitchFamily="18" charset="0"/>
                            </a:rPr>
                            <m:t>𝑖</m:t>
                          </m:r>
                        </m:sub>
                      </m:sSub>
                      <m:r>
                        <a:rPr lang="fr-FR" i="0">
                          <a:solidFill>
                            <a:srgbClr val="FF0000"/>
                          </a:solidFill>
                          <a:latin typeface="Cambria Math" panose="02040503050406030204" pitchFamily="18" charset="0"/>
                        </a:rPr>
                        <m:t>−</m:t>
                      </m:r>
                      <m:func>
                        <m:funcPr>
                          <m:ctrlPr>
                            <a:rPr lang="fr-FR" i="1">
                              <a:solidFill>
                                <a:srgbClr val="FF0000"/>
                              </a:solidFill>
                              <a:latin typeface="Cambria Math" panose="02040503050406030204" pitchFamily="18" charset="0"/>
                            </a:rPr>
                          </m:ctrlPr>
                        </m:funcPr>
                        <m:fName>
                          <m:sSub>
                            <m:sSubPr>
                              <m:ctrlPr>
                                <a:rPr lang="fr-FR" i="1">
                                  <a:solidFill>
                                    <a:srgbClr val="FF0000"/>
                                  </a:solidFill>
                                  <a:latin typeface="Cambria Math" panose="02040503050406030204" pitchFamily="18" charset="0"/>
                                </a:rPr>
                              </m:ctrlPr>
                            </m:sSubPr>
                            <m:e>
                              <m:r>
                                <a:rPr lang="fr-FR" b="0" i="1" smtClean="0">
                                  <a:solidFill>
                                    <a:srgbClr val="FF0000"/>
                                  </a:solidFill>
                                  <a:latin typeface="Cambria Math" panose="02040503050406030204" pitchFamily="18" charset="0"/>
                                </a:rPr>
                                <m:t>𝑓</m:t>
                              </m:r>
                            </m:e>
                            <m:sub>
                              <m:r>
                                <a:rPr lang="fr-FR" b="0" i="1" smtClean="0">
                                  <a:solidFill>
                                    <a:srgbClr val="FF0000"/>
                                  </a:solidFill>
                                  <a:latin typeface="Cambria Math" panose="02040503050406030204" pitchFamily="18" charset="0"/>
                                </a:rPr>
                                <m:t>𝑚</m:t>
                              </m:r>
                            </m:sub>
                          </m:sSub>
                        </m:fName>
                        <m:e>
                          <m:d>
                            <m:dPr>
                              <m:ctrlPr>
                                <a:rPr lang="fr-FR" i="1">
                                  <a:solidFill>
                                    <a:srgbClr val="FF0000"/>
                                  </a:solidFill>
                                  <a:latin typeface="Cambria Math" panose="02040503050406030204" pitchFamily="18" charset="0"/>
                                </a:rPr>
                              </m:ctrlPr>
                            </m:dPr>
                            <m:e>
                              <m:r>
                                <a:rPr lang="fr-FR" i="1">
                                  <a:solidFill>
                                    <a:srgbClr val="FF0000"/>
                                  </a:solidFill>
                                  <a:latin typeface="Cambria Math" panose="02040503050406030204" pitchFamily="18" charset="0"/>
                                </a:rPr>
                                <m:t>𝑥</m:t>
                              </m:r>
                            </m:e>
                          </m:d>
                        </m:e>
                      </m:func>
                    </m:oMath>
                  </m:oMathPara>
                </a14:m>
                <a:endParaRPr lang="fr-FR" dirty="0">
                  <a:solidFill>
                    <a:srgbClr val="FF0000"/>
                  </a:solidFill>
                </a:endParaRPr>
              </a:p>
            </p:txBody>
          </p:sp>
        </mc:Choice>
        <mc:Fallback xmlns="">
          <p:sp>
            <p:nvSpPr>
              <p:cNvPr id="14" name="ZoneTexte 13">
                <a:extLst>
                  <a:ext uri="{FF2B5EF4-FFF2-40B4-BE49-F238E27FC236}">
                    <a16:creationId xmlns:a16="http://schemas.microsoft.com/office/drawing/2014/main" id="{DD7B3EA2-7E20-4C0F-86E6-F8E92A1441E1}"/>
                  </a:ext>
                </a:extLst>
              </p:cNvPr>
              <p:cNvSpPr txBox="1">
                <a:spLocks noRot="1" noChangeAspect="1" noMove="1" noResize="1" noEditPoints="1" noAdjustHandles="1" noChangeArrowheads="1" noChangeShapeType="1" noTextEdit="1"/>
              </p:cNvSpPr>
              <p:nvPr/>
            </p:nvSpPr>
            <p:spPr>
              <a:xfrm>
                <a:off x="4051439" y="2716821"/>
                <a:ext cx="1607428" cy="276999"/>
              </a:xfrm>
              <a:prstGeom prst="rect">
                <a:avLst/>
              </a:prstGeom>
              <a:blipFill>
                <a:blip r:embed="rId5"/>
                <a:stretch>
                  <a:fillRect t="-2128" b="-31915"/>
                </a:stretch>
              </a:blipFill>
              <a:ln>
                <a:solidFill>
                  <a:schemeClr val="tx1"/>
                </a:solidFill>
              </a:ln>
            </p:spPr>
            <p:txBody>
              <a:bodyPr/>
              <a:lstStyle/>
              <a:p>
                <a:r>
                  <a:rPr lang="fr-FR">
                    <a:noFill/>
                  </a:rPr>
                  <a:t> </a:t>
                </a:r>
              </a:p>
            </p:txBody>
          </p:sp>
        </mc:Fallback>
      </mc:AlternateContent>
    </p:spTree>
    <p:extLst>
      <p:ext uri="{BB962C8B-B14F-4D97-AF65-F5344CB8AC3E}">
        <p14:creationId xmlns:p14="http://schemas.microsoft.com/office/powerpoint/2010/main" val="3214392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F0C68835-B590-4BE5-A29B-345159BAC665}"/>
              </a:ext>
            </a:extLst>
          </p:cNvPr>
          <p:cNvSpPr>
            <a:spLocks noGrp="1"/>
          </p:cNvSpPr>
          <p:nvPr>
            <p:ph type="dt" sz="half" idx="10"/>
          </p:nvPr>
        </p:nvSpPr>
        <p:spPr>
          <a:xfrm>
            <a:off x="9575800" y="6336665"/>
            <a:ext cx="1254760" cy="365125"/>
          </a:xfrm>
        </p:spPr>
        <p:txBody>
          <a:bodyPr/>
          <a:lstStyle/>
          <a:p>
            <a:r>
              <a:rPr lang="fr-FR" dirty="0"/>
              <a:t>25/09/2025</a:t>
            </a:r>
          </a:p>
        </p:txBody>
      </p:sp>
      <p:sp>
        <p:nvSpPr>
          <p:cNvPr id="4" name="Espace réservé du pied de page 3">
            <a:extLst>
              <a:ext uri="{FF2B5EF4-FFF2-40B4-BE49-F238E27FC236}">
                <a16:creationId xmlns:a16="http://schemas.microsoft.com/office/drawing/2014/main" id="{EA547CF4-2B90-4BE7-AE85-FBBF0CB756B9}"/>
              </a:ext>
            </a:extLst>
          </p:cNvPr>
          <p:cNvSpPr>
            <a:spLocks noGrp="1"/>
          </p:cNvSpPr>
          <p:nvPr>
            <p:ph type="ftr" sz="quarter" idx="11"/>
          </p:nvPr>
        </p:nvSpPr>
        <p:spPr/>
        <p:txBody>
          <a:bodyPr/>
          <a:lstStyle/>
          <a:p>
            <a:r>
              <a:rPr lang="da-DK" sz="1200" b="1" dirty="0"/>
              <a:t>Application des modèles d’Apprentissage Automatique</a:t>
            </a:r>
            <a:endParaRPr lang="fr-FR" b="1" dirty="0"/>
          </a:p>
        </p:txBody>
      </p:sp>
      <p:sp>
        <p:nvSpPr>
          <p:cNvPr id="5" name="Espace réservé du numéro de diapositive 4">
            <a:extLst>
              <a:ext uri="{FF2B5EF4-FFF2-40B4-BE49-F238E27FC236}">
                <a16:creationId xmlns:a16="http://schemas.microsoft.com/office/drawing/2014/main" id="{740054B4-B232-4B22-813C-CF6829626635}"/>
              </a:ext>
            </a:extLst>
          </p:cNvPr>
          <p:cNvSpPr>
            <a:spLocks noGrp="1"/>
          </p:cNvSpPr>
          <p:nvPr>
            <p:ph type="sldNum" sz="quarter" idx="12"/>
          </p:nvPr>
        </p:nvSpPr>
        <p:spPr/>
        <p:txBody>
          <a:bodyPr/>
          <a:lstStyle/>
          <a:p>
            <a:fld id="{0CBC77A0-1F4E-42FF-9FFC-F45C3A64AF90}" type="slidenum">
              <a:rPr lang="fr-FR" smtClean="0"/>
              <a:t>44</a:t>
            </a:fld>
            <a:endParaRPr lang="fr-FR"/>
          </a:p>
        </p:txBody>
      </p:sp>
      <p:sp>
        <p:nvSpPr>
          <p:cNvPr id="6" name="Titre 5">
            <a:extLst>
              <a:ext uri="{FF2B5EF4-FFF2-40B4-BE49-F238E27FC236}">
                <a16:creationId xmlns:a16="http://schemas.microsoft.com/office/drawing/2014/main" id="{12580327-893B-4FE6-ADA2-330AF8E285E0}"/>
              </a:ext>
            </a:extLst>
          </p:cNvPr>
          <p:cNvSpPr>
            <a:spLocks noGrp="1"/>
          </p:cNvSpPr>
          <p:nvPr>
            <p:ph type="title"/>
          </p:nvPr>
        </p:nvSpPr>
        <p:spPr>
          <a:xfrm>
            <a:off x="475508" y="96535"/>
            <a:ext cx="10728325" cy="579204"/>
          </a:xfrm>
        </p:spPr>
        <p:txBody>
          <a:bodyPr>
            <a:normAutofit/>
          </a:bodyPr>
          <a:lstStyle/>
          <a:p>
            <a:pPr algn="ctr"/>
            <a:r>
              <a:rPr lang="fr-FR" sz="2900" dirty="0"/>
              <a:t>Résume sur les méthodes ensemblistes</a:t>
            </a:r>
          </a:p>
        </p:txBody>
      </p:sp>
      <p:graphicFrame>
        <p:nvGraphicFramePr>
          <p:cNvPr id="42" name="Tableau 41">
            <a:extLst>
              <a:ext uri="{FF2B5EF4-FFF2-40B4-BE49-F238E27FC236}">
                <a16:creationId xmlns:a16="http://schemas.microsoft.com/office/drawing/2014/main" id="{7089C230-31EB-4CC2-BD24-C2E3AB61D94B}"/>
              </a:ext>
            </a:extLst>
          </p:cNvPr>
          <p:cNvGraphicFramePr>
            <a:graphicFrameLocks noGrp="1"/>
          </p:cNvGraphicFramePr>
          <p:nvPr>
            <p:extLst>
              <p:ext uri="{D42A27DB-BD31-4B8C-83A1-F6EECF244321}">
                <p14:modId xmlns:p14="http://schemas.microsoft.com/office/powerpoint/2010/main" val="712948892"/>
              </p:ext>
            </p:extLst>
          </p:nvPr>
        </p:nvGraphicFramePr>
        <p:xfrm>
          <a:off x="383495" y="759488"/>
          <a:ext cx="11202001" cy="5376295"/>
        </p:xfrm>
        <a:graphic>
          <a:graphicData uri="http://schemas.openxmlformats.org/drawingml/2006/table">
            <a:tbl>
              <a:tblPr/>
              <a:tblGrid>
                <a:gridCol w="968887">
                  <a:extLst>
                    <a:ext uri="{9D8B030D-6E8A-4147-A177-3AD203B41FA5}">
                      <a16:colId xmlns:a16="http://schemas.microsoft.com/office/drawing/2014/main" val="679255740"/>
                    </a:ext>
                  </a:extLst>
                </a:gridCol>
                <a:gridCol w="921040">
                  <a:extLst>
                    <a:ext uri="{9D8B030D-6E8A-4147-A177-3AD203B41FA5}">
                      <a16:colId xmlns:a16="http://schemas.microsoft.com/office/drawing/2014/main" val="447235713"/>
                    </a:ext>
                  </a:extLst>
                </a:gridCol>
                <a:gridCol w="1566964">
                  <a:extLst>
                    <a:ext uri="{9D8B030D-6E8A-4147-A177-3AD203B41FA5}">
                      <a16:colId xmlns:a16="http://schemas.microsoft.com/office/drawing/2014/main" val="3261824938"/>
                    </a:ext>
                  </a:extLst>
                </a:gridCol>
                <a:gridCol w="2718265">
                  <a:extLst>
                    <a:ext uri="{9D8B030D-6E8A-4147-A177-3AD203B41FA5}">
                      <a16:colId xmlns:a16="http://schemas.microsoft.com/office/drawing/2014/main" val="4158287632"/>
                    </a:ext>
                  </a:extLst>
                </a:gridCol>
                <a:gridCol w="3313352">
                  <a:extLst>
                    <a:ext uri="{9D8B030D-6E8A-4147-A177-3AD203B41FA5}">
                      <a16:colId xmlns:a16="http://schemas.microsoft.com/office/drawing/2014/main" val="499088466"/>
                    </a:ext>
                  </a:extLst>
                </a:gridCol>
                <a:gridCol w="1713493">
                  <a:extLst>
                    <a:ext uri="{9D8B030D-6E8A-4147-A177-3AD203B41FA5}">
                      <a16:colId xmlns:a16="http://schemas.microsoft.com/office/drawing/2014/main" val="900585419"/>
                    </a:ext>
                  </a:extLst>
                </a:gridCol>
              </a:tblGrid>
              <a:tr h="668001">
                <a:tc>
                  <a:txBody>
                    <a:bodyPr/>
                    <a:lstStyle/>
                    <a:p>
                      <a:pPr algn="ctr" fontAlgn="ctr"/>
                      <a:r>
                        <a:rPr lang="fr-FR" sz="1200" b="1" i="0" u="none" strike="noStrike" dirty="0">
                          <a:solidFill>
                            <a:srgbClr val="000000"/>
                          </a:solidFill>
                          <a:effectLst/>
                          <a:latin typeface="Times New Roman" panose="02020603050405020304" pitchFamily="18" charset="0"/>
                          <a:cs typeface="Times New Roman" panose="02020603050405020304" pitchFamily="18" charset="0"/>
                        </a:rPr>
                        <a:t>Méthode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1" i="0" u="none" strike="noStrike" dirty="0">
                          <a:solidFill>
                            <a:srgbClr val="000000"/>
                          </a:solidFill>
                          <a:effectLst/>
                          <a:latin typeface="Times New Roman" panose="02020603050405020304" pitchFamily="18" charset="0"/>
                          <a:cs typeface="Times New Roman" panose="02020603050405020304" pitchFamily="18" charset="0"/>
                        </a:rPr>
                        <a:t>Réduction du biais/variance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1" i="0" u="none" strike="noStrike" dirty="0">
                          <a:solidFill>
                            <a:srgbClr val="000000"/>
                          </a:solidFill>
                          <a:effectLst/>
                          <a:latin typeface="Times New Roman" panose="02020603050405020304" pitchFamily="18" charset="0"/>
                          <a:cs typeface="Times New Roman" panose="02020603050405020304" pitchFamily="18" charset="0"/>
                        </a:rPr>
                        <a:t>Stratégie principale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1" i="0" u="none" strike="noStrike" dirty="0">
                          <a:solidFill>
                            <a:srgbClr val="000000"/>
                          </a:solidFill>
                          <a:effectLst/>
                          <a:latin typeface="Times New Roman" panose="02020603050405020304" pitchFamily="18" charset="0"/>
                          <a:cs typeface="Times New Roman" panose="02020603050405020304" pitchFamily="18" charset="0"/>
                        </a:rPr>
                        <a:t>Formule clé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1" i="0" u="none" strike="noStrike">
                          <a:solidFill>
                            <a:srgbClr val="000000"/>
                          </a:solidFill>
                          <a:effectLst/>
                          <a:latin typeface="Times New Roman" panose="02020603050405020304" pitchFamily="18" charset="0"/>
                          <a:cs typeface="Times New Roman" panose="02020603050405020304" pitchFamily="18" charset="0"/>
                        </a:rPr>
                        <a:t>Avantages &amp; Inconvénients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1" i="0" u="none" strike="noStrike">
                          <a:solidFill>
                            <a:srgbClr val="000000"/>
                          </a:solidFill>
                          <a:effectLst/>
                          <a:latin typeface="Times New Roman" panose="02020603050405020304" pitchFamily="18" charset="0"/>
                          <a:cs typeface="Times New Roman" panose="02020603050405020304" pitchFamily="18" charset="0"/>
                        </a:rPr>
                        <a:t>Function and </a:t>
                      </a:r>
                      <a:br>
                        <a:rPr lang="fr-FR" sz="1200" b="1" i="0" u="none" strike="noStrike">
                          <a:solidFill>
                            <a:srgbClr val="000000"/>
                          </a:solidFill>
                          <a:effectLst/>
                          <a:latin typeface="Times New Roman" panose="02020603050405020304" pitchFamily="18" charset="0"/>
                          <a:cs typeface="Times New Roman" panose="02020603050405020304" pitchFamily="18" charset="0"/>
                        </a:rPr>
                      </a:br>
                      <a:r>
                        <a:rPr lang="fr-FR" sz="1200" b="1" i="0" u="none" strike="noStrike">
                          <a:solidFill>
                            <a:srgbClr val="000000"/>
                          </a:solidFill>
                          <a:effectLst/>
                          <a:latin typeface="Times New Roman" panose="02020603050405020304" pitchFamily="18" charset="0"/>
                          <a:cs typeface="Times New Roman" panose="02020603050405020304" pitchFamily="18" charset="0"/>
                        </a:rPr>
                        <a:t>Hyper-parametres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1703478"/>
                  </a:ext>
                </a:extLst>
              </a:tr>
              <a:tr h="638500">
                <a:tc>
                  <a:txBody>
                    <a:bodyPr/>
                    <a:lstStyle/>
                    <a:p>
                      <a:pPr algn="ctr" fontAlgn="ctr"/>
                      <a:r>
                        <a:rPr lang="fr-FR" sz="1200" b="1" i="0" u="none" strike="noStrike">
                          <a:solidFill>
                            <a:srgbClr val="000000"/>
                          </a:solidFill>
                          <a:effectLst/>
                          <a:latin typeface="Times New Roman" panose="02020603050405020304" pitchFamily="18" charset="0"/>
                          <a:cs typeface="Times New Roman" panose="02020603050405020304" pitchFamily="18" charset="0"/>
                        </a:rPr>
                        <a:t>Decision Tree (DT)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Biais faible / Variance élevée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Apprentissage récursif basé sur le critère Gini ou Entropie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cs typeface="Times New Roman" panose="02020603050405020304" pitchFamily="18" charset="0"/>
                        </a:rPr>
                        <a:t>Gini Index split </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(Gini ou </a:t>
                      </a:r>
                      <a:r>
                        <a:rPr lang="fr-FR" sz="1200" b="0" i="0" u="none" strike="noStrike" dirty="0" err="1">
                          <a:solidFill>
                            <a:srgbClr val="000000"/>
                          </a:solidFill>
                          <a:effectLst/>
                          <a:latin typeface="Times New Roman" panose="02020603050405020304" pitchFamily="18" charset="0"/>
                          <a:cs typeface="Times New Roman" panose="02020603050405020304" pitchFamily="18" charset="0"/>
                        </a:rPr>
                        <a:t>Entropy</a:t>
                      </a:r>
                      <a:r>
                        <a:rPr lang="fr-FR" sz="1200" b="0" i="0" u="none" strike="noStrike" dirty="0">
                          <a:solidFill>
                            <a:srgbClr val="000000"/>
                          </a:solidFill>
                          <a:effectLst/>
                          <a:latin typeface="Times New Roman" panose="02020603050405020304" pitchFamily="18" charset="0"/>
                          <a:cs typeface="Times New Roman" panose="02020603050405020304" pitchFamily="18" charset="0"/>
                        </a:rPr>
                        <a:t> ou Var-Intra-</a:t>
                      </a:r>
                      <a:r>
                        <a:rPr lang="fr-FR" sz="1200" b="0" i="0" u="none" strike="noStrike" dirty="0" err="1">
                          <a:solidFill>
                            <a:srgbClr val="000000"/>
                          </a:solidFill>
                          <a:effectLst/>
                          <a:latin typeface="Times New Roman" panose="02020603050405020304" pitchFamily="18" charset="0"/>
                          <a:cs typeface="Times New Roman" panose="02020603050405020304" pitchFamily="18" charset="0"/>
                        </a:rPr>
                        <a:t>grp</a:t>
                      </a:r>
                      <a:r>
                        <a:rPr lang="fr-FR" sz="12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cs typeface="Times New Roman" panose="02020603050405020304" pitchFamily="18" charset="0"/>
                        </a:rPr>
                        <a:t>✅ Simple, interprétable</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 Très sensible au surapprentissage, instable sur petits changements de données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DecissionTreeRegressor</a:t>
                      </a:r>
                      <a:br>
                        <a:rPr lang="fr-FR" sz="1200" b="0" i="0" u="none" strike="noStrike">
                          <a:solidFill>
                            <a:srgbClr val="000000"/>
                          </a:solidFill>
                          <a:effectLst/>
                          <a:latin typeface="Times New Roman" panose="02020603050405020304" pitchFamily="18" charset="0"/>
                          <a:cs typeface="Times New Roman" panose="02020603050405020304" pitchFamily="18" charset="0"/>
                        </a:rPr>
                      </a:br>
                      <a:r>
                        <a:rPr lang="fr-FR" sz="1200" b="0" i="0" u="none" strike="noStrike">
                          <a:solidFill>
                            <a:srgbClr val="000000"/>
                          </a:solidFill>
                          <a:effectLst/>
                          <a:latin typeface="Times New Roman" panose="02020603050405020304" pitchFamily="18" charset="0"/>
                          <a:cs typeface="Times New Roman" panose="02020603050405020304" pitchFamily="18" charset="0"/>
                        </a:rPr>
                        <a:t>"max_depth"</a:t>
                      </a:r>
                      <a:br>
                        <a:rPr lang="fr-FR" sz="1200" b="0" i="0" u="none" strike="noStrike">
                          <a:solidFill>
                            <a:srgbClr val="000000"/>
                          </a:solidFill>
                          <a:effectLst/>
                          <a:latin typeface="Times New Roman" panose="02020603050405020304" pitchFamily="18" charset="0"/>
                          <a:cs typeface="Times New Roman" panose="02020603050405020304" pitchFamily="18" charset="0"/>
                        </a:rPr>
                      </a:b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935032"/>
                  </a:ext>
                </a:extLst>
              </a:tr>
              <a:tr h="668001">
                <a:tc>
                  <a:txBody>
                    <a:bodyPr/>
                    <a:lstStyle/>
                    <a:p>
                      <a:pPr algn="ctr" fontAlgn="ctr"/>
                      <a:r>
                        <a:rPr lang="fr-FR" sz="1200" b="1" i="0" u="none" strike="noStrike">
                          <a:solidFill>
                            <a:srgbClr val="000000"/>
                          </a:solidFill>
                          <a:effectLst/>
                          <a:latin typeface="Times New Roman" panose="02020603050405020304" pitchFamily="18" charset="0"/>
                          <a:cs typeface="Times New Roman" panose="02020603050405020304" pitchFamily="18" charset="0"/>
                        </a:rPr>
                        <a:t>Bagging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Réduction de la </a:t>
                      </a:r>
                      <a:r>
                        <a:rPr lang="fr-FR" sz="1200" b="1" i="0" u="none" strike="noStrike">
                          <a:solidFill>
                            <a:srgbClr val="000000"/>
                          </a:solidFill>
                          <a:effectLst/>
                          <a:latin typeface="Times New Roman" panose="02020603050405020304" pitchFamily="18" charset="0"/>
                          <a:cs typeface="Times New Roman" panose="02020603050405020304" pitchFamily="18" charset="0"/>
                        </a:rPr>
                        <a:t>variance</a:t>
                      </a: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cs typeface="Times New Roman" panose="02020603050405020304" pitchFamily="18" charset="0"/>
                        </a:rPr>
                        <a:t>Moyenne de plusieurs modèles sur des échantillons </a:t>
                      </a:r>
                      <a:r>
                        <a:rPr lang="fr-FR" sz="1200" b="0" i="0" u="none" strike="noStrike" dirty="0" err="1">
                          <a:solidFill>
                            <a:srgbClr val="000000"/>
                          </a:solidFill>
                          <a:effectLst/>
                          <a:latin typeface="Times New Roman" panose="02020603050405020304" pitchFamily="18" charset="0"/>
                          <a:cs typeface="Times New Roman" panose="02020603050405020304" pitchFamily="18" charset="0"/>
                        </a:rPr>
                        <a:t>bootstrap</a:t>
                      </a:r>
                      <a:endParaRPr lang="fr-FR"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fr-FR"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cs typeface="Times New Roman" panose="02020603050405020304" pitchFamily="18" charset="0"/>
                        </a:rPr>
                        <a:t>✅ Réduit le surapprentissage</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 Diminue la variance</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 Moins performant si les arbres sont très corrélés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DecissionTreeRegressor</a:t>
                      </a:r>
                      <a:br>
                        <a:rPr lang="fr-FR" sz="1200" b="0" i="0" u="none" strike="noStrike">
                          <a:solidFill>
                            <a:srgbClr val="000000"/>
                          </a:solidFill>
                          <a:effectLst/>
                          <a:latin typeface="Times New Roman" panose="02020603050405020304" pitchFamily="18" charset="0"/>
                          <a:cs typeface="Times New Roman" panose="02020603050405020304" pitchFamily="18" charset="0"/>
                        </a:rPr>
                      </a:br>
                      <a:r>
                        <a:rPr lang="fr-FR" sz="1200" b="0" i="0" u="none" strike="noStrike">
                          <a:solidFill>
                            <a:srgbClr val="000000"/>
                          </a:solidFill>
                          <a:effectLst/>
                          <a:latin typeface="Times New Roman" panose="02020603050405020304" pitchFamily="18" charset="0"/>
                          <a:cs typeface="Times New Roman" panose="02020603050405020304" pitchFamily="18" charset="0"/>
                        </a:rPr>
                        <a:t>"n-estimator"</a:t>
                      </a:r>
                      <a:br>
                        <a:rPr lang="fr-FR" sz="1200" b="0" i="0" u="none" strike="noStrike">
                          <a:solidFill>
                            <a:srgbClr val="000000"/>
                          </a:solidFill>
                          <a:effectLst/>
                          <a:latin typeface="Times New Roman" panose="02020603050405020304" pitchFamily="18" charset="0"/>
                          <a:cs typeface="Times New Roman" panose="02020603050405020304" pitchFamily="18" charset="0"/>
                        </a:rPr>
                      </a:b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1199754"/>
                  </a:ext>
                </a:extLst>
              </a:tr>
              <a:tr h="798124">
                <a:tc>
                  <a:txBody>
                    <a:bodyPr/>
                    <a:lstStyle/>
                    <a:p>
                      <a:pPr algn="ctr" fontAlgn="ctr"/>
                      <a:r>
                        <a:rPr lang="fr-FR" sz="1200" b="1" i="0" u="none" strike="noStrike">
                          <a:solidFill>
                            <a:srgbClr val="000000"/>
                          </a:solidFill>
                          <a:effectLst/>
                          <a:latin typeface="Times New Roman" panose="02020603050405020304" pitchFamily="18" charset="0"/>
                          <a:cs typeface="Times New Roman" panose="02020603050405020304" pitchFamily="18" charset="0"/>
                        </a:rPr>
                        <a:t>Random Forest (RF)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Réduction de la </a:t>
                      </a:r>
                      <a:r>
                        <a:rPr lang="fr-FR" sz="1200" b="1" i="0" u="none" strike="noStrike">
                          <a:solidFill>
                            <a:srgbClr val="000000"/>
                          </a:solidFill>
                          <a:effectLst/>
                          <a:latin typeface="Times New Roman" panose="02020603050405020304" pitchFamily="18" charset="0"/>
                          <a:cs typeface="Times New Roman" panose="02020603050405020304" pitchFamily="18" charset="0"/>
                        </a:rPr>
                        <a:t>variance</a:t>
                      </a: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Bagging + sélection aléatoire de variables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Comme Bagging, avec sélection aléatoire d’un sous-ensemble de variables à chaque split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cs typeface="Times New Roman" panose="02020603050405020304" pitchFamily="18" charset="0"/>
                        </a:rPr>
                        <a:t>✅ Robuste, précis</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 Gère bien les données bruitées et les </a:t>
                      </a:r>
                      <a:r>
                        <a:rPr lang="fr-FR" sz="1200" b="0" i="0" u="none" strike="noStrike" dirty="0" err="1">
                          <a:solidFill>
                            <a:srgbClr val="000000"/>
                          </a:solidFill>
                          <a:effectLst/>
                          <a:latin typeface="Times New Roman" panose="02020603050405020304" pitchFamily="18" charset="0"/>
                          <a:cs typeface="Times New Roman" panose="02020603050405020304" pitchFamily="18" charset="0"/>
                        </a:rPr>
                        <a:t>outliers</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 Moins interprétable qu’un arbre seul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err="1">
                          <a:solidFill>
                            <a:srgbClr val="000000"/>
                          </a:solidFill>
                          <a:effectLst/>
                          <a:latin typeface="Times New Roman" panose="02020603050405020304" pitchFamily="18" charset="0"/>
                          <a:cs typeface="Times New Roman" panose="02020603050405020304" pitchFamily="18" charset="0"/>
                        </a:rPr>
                        <a:t>RandomForestRegressor</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a:t>
                      </a:r>
                      <a:r>
                        <a:rPr lang="fr-FR" sz="1200" b="0" i="0" u="none" strike="noStrike" dirty="0" err="1">
                          <a:solidFill>
                            <a:srgbClr val="000000"/>
                          </a:solidFill>
                          <a:effectLst/>
                          <a:latin typeface="Times New Roman" panose="02020603050405020304" pitchFamily="18" charset="0"/>
                          <a:cs typeface="Times New Roman" panose="02020603050405020304" pitchFamily="18" charset="0"/>
                        </a:rPr>
                        <a:t>max_depth</a:t>
                      </a:r>
                      <a:r>
                        <a:rPr lang="fr-FR" sz="1200" b="0" i="0" u="none" strike="noStrike" dirty="0">
                          <a:solidFill>
                            <a:srgbClr val="000000"/>
                          </a:solidFill>
                          <a:effectLst/>
                          <a:latin typeface="Times New Roman" panose="02020603050405020304" pitchFamily="18" charset="0"/>
                          <a:cs typeface="Times New Roman" panose="02020603050405020304" pitchFamily="18" charset="0"/>
                        </a:rPr>
                        <a:t>"</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"n-</a:t>
                      </a:r>
                      <a:r>
                        <a:rPr lang="fr-FR" sz="1200" b="0" i="0" u="none" strike="noStrike" dirty="0" err="1">
                          <a:solidFill>
                            <a:srgbClr val="000000"/>
                          </a:solidFill>
                          <a:effectLst/>
                          <a:latin typeface="Times New Roman" panose="02020603050405020304" pitchFamily="18" charset="0"/>
                          <a:cs typeface="Times New Roman" panose="02020603050405020304" pitchFamily="18" charset="0"/>
                        </a:rPr>
                        <a:t>estimator</a:t>
                      </a:r>
                      <a:r>
                        <a:rPr lang="fr-FR" sz="1200" b="0" i="0" u="none" strike="noStrike" dirty="0">
                          <a:solidFill>
                            <a:srgbClr val="000000"/>
                          </a:solidFill>
                          <a:effectLst/>
                          <a:latin typeface="Times New Roman" panose="02020603050405020304" pitchFamily="18" charset="0"/>
                          <a:cs typeface="Times New Roman" panose="02020603050405020304" pitchFamily="18" charset="0"/>
                        </a:rPr>
                        <a:t>"</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endParaRPr lang="fr-FR"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0059728"/>
                  </a:ext>
                </a:extLst>
              </a:tr>
              <a:tr h="722116">
                <a:tc>
                  <a:txBody>
                    <a:bodyPr/>
                    <a:lstStyle/>
                    <a:p>
                      <a:pPr algn="ctr" fontAlgn="ctr"/>
                      <a:r>
                        <a:rPr lang="fr-FR" sz="1200" b="1" i="0" u="none" strike="noStrike">
                          <a:solidFill>
                            <a:srgbClr val="000000"/>
                          </a:solidFill>
                          <a:effectLst/>
                          <a:latin typeface="Times New Roman" panose="02020603050405020304" pitchFamily="18" charset="0"/>
                          <a:cs typeface="Times New Roman" panose="02020603050405020304" pitchFamily="18" charset="0"/>
                        </a:rPr>
                        <a:t>Boosting (AdaBoost)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Réduction du </a:t>
                      </a:r>
                      <a:r>
                        <a:rPr lang="fr-FR" sz="1200" b="1" i="0" u="none" strike="noStrike">
                          <a:solidFill>
                            <a:srgbClr val="000000"/>
                          </a:solidFill>
                          <a:effectLst/>
                          <a:latin typeface="Times New Roman" panose="02020603050405020304" pitchFamily="18" charset="0"/>
                          <a:cs typeface="Times New Roman" panose="02020603050405020304" pitchFamily="18" charset="0"/>
                        </a:rPr>
                        <a:t>biais</a:t>
                      </a: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cs typeface="Times New Roman" panose="02020603050405020304" pitchFamily="18" charset="0"/>
                        </a:rPr>
                        <a:t>Apprentissage séquentiel, </a:t>
                      </a:r>
                      <a:r>
                        <a:rPr lang="fr-FR" sz="1200" b="1" i="0" u="none" strike="noStrike" dirty="0">
                          <a:solidFill>
                            <a:srgbClr val="000000"/>
                          </a:solidFill>
                          <a:effectLst/>
                          <a:latin typeface="Times New Roman" panose="02020603050405020304" pitchFamily="18" charset="0"/>
                          <a:cs typeface="Times New Roman" panose="02020603050405020304" pitchFamily="18" charset="0"/>
                        </a:rPr>
                        <a:t>pondération des erreurs</a:t>
                      </a:r>
                      <a:r>
                        <a:rPr lang="fr-FR" sz="1200" b="0" i="0" u="none" strike="noStrike" dirty="0">
                          <a:solidFill>
                            <a:srgbClr val="000000"/>
                          </a:solidFill>
                          <a:effectLst/>
                          <a:latin typeface="Times New Roman" panose="02020603050405020304" pitchFamily="18" charset="0"/>
                          <a:cs typeface="Times New Roman" panose="02020603050405020304" pitchFamily="18" charset="0"/>
                        </a:rPr>
                        <a:t> précédentes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cs typeface="Times New Roman" panose="02020603050405020304" pitchFamily="18" charset="0"/>
                        </a:rPr>
                        <a:t>✅ Performant sur des données simples</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 Corrige les erreurs progressivement</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 Sensible au bruit et aux valeurs aberrantes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AdaBoost</a:t>
                      </a:r>
                      <a:br>
                        <a:rPr lang="fr-FR" sz="1200" b="0" i="0" u="none" strike="noStrike">
                          <a:solidFill>
                            <a:srgbClr val="000000"/>
                          </a:solidFill>
                          <a:effectLst/>
                          <a:latin typeface="Times New Roman" panose="02020603050405020304" pitchFamily="18" charset="0"/>
                          <a:cs typeface="Times New Roman" panose="02020603050405020304" pitchFamily="18" charset="0"/>
                        </a:rPr>
                      </a:br>
                      <a:r>
                        <a:rPr lang="fr-FR" sz="1200" b="0" i="0" u="none" strike="noStrike">
                          <a:solidFill>
                            <a:srgbClr val="000000"/>
                          </a:solidFill>
                          <a:effectLst/>
                          <a:latin typeface="Times New Roman" panose="02020603050405020304" pitchFamily="18" charset="0"/>
                          <a:cs typeface="Times New Roman" panose="02020603050405020304" pitchFamily="18" charset="0"/>
                        </a:rPr>
                        <a:t>"learning_rate"</a:t>
                      </a:r>
                      <a:br>
                        <a:rPr lang="fr-FR" sz="1200" b="0" i="0" u="none" strike="noStrike">
                          <a:solidFill>
                            <a:srgbClr val="000000"/>
                          </a:solidFill>
                          <a:effectLst/>
                          <a:latin typeface="Times New Roman" panose="02020603050405020304" pitchFamily="18" charset="0"/>
                          <a:cs typeface="Times New Roman" panose="02020603050405020304" pitchFamily="18" charset="0"/>
                        </a:rPr>
                      </a:br>
                      <a:r>
                        <a:rPr lang="fr-FR" sz="1200" b="0" i="0" u="none" strike="noStrike">
                          <a:solidFill>
                            <a:srgbClr val="000000"/>
                          </a:solidFill>
                          <a:effectLst/>
                          <a:latin typeface="Times New Roman" panose="02020603050405020304" pitchFamily="18" charset="0"/>
                          <a:cs typeface="Times New Roman" panose="02020603050405020304" pitchFamily="18" charset="0"/>
                        </a:rPr>
                        <a:t>"n-estimator"</a:t>
                      </a:r>
                      <a:br>
                        <a:rPr lang="fr-FR" sz="1200" b="0" i="0" u="none" strike="noStrike">
                          <a:solidFill>
                            <a:srgbClr val="000000"/>
                          </a:solidFill>
                          <a:effectLst/>
                          <a:latin typeface="Times New Roman" panose="02020603050405020304" pitchFamily="18" charset="0"/>
                          <a:cs typeface="Times New Roman" panose="02020603050405020304" pitchFamily="18" charset="0"/>
                        </a:rPr>
                      </a:b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2247412"/>
                  </a:ext>
                </a:extLst>
              </a:tr>
              <a:tr h="957749">
                <a:tc>
                  <a:txBody>
                    <a:bodyPr/>
                    <a:lstStyle/>
                    <a:p>
                      <a:pPr algn="ctr" fontAlgn="ctr"/>
                      <a:r>
                        <a:rPr lang="fr-FR" sz="1200" b="1" i="0" u="none" strike="noStrike">
                          <a:solidFill>
                            <a:srgbClr val="000000"/>
                          </a:solidFill>
                          <a:effectLst/>
                          <a:latin typeface="Times New Roman" panose="02020603050405020304" pitchFamily="18" charset="0"/>
                          <a:cs typeface="Times New Roman" panose="02020603050405020304" pitchFamily="18" charset="0"/>
                        </a:rPr>
                        <a:t>Gradient Boosting</a:t>
                      </a:r>
                      <a:br>
                        <a:rPr lang="fr-FR" sz="1200" b="1" i="0" u="none" strike="noStrike">
                          <a:solidFill>
                            <a:srgbClr val="000000"/>
                          </a:solidFill>
                          <a:effectLst/>
                          <a:latin typeface="Times New Roman" panose="02020603050405020304" pitchFamily="18" charset="0"/>
                          <a:cs typeface="Times New Roman" panose="02020603050405020304" pitchFamily="18" charset="0"/>
                        </a:rPr>
                      </a:br>
                      <a:r>
                        <a:rPr lang="fr-FR" sz="1200" b="1" i="0" u="none" strike="noStrike">
                          <a:solidFill>
                            <a:srgbClr val="000000"/>
                          </a:solidFill>
                          <a:effectLst/>
                          <a:latin typeface="Times New Roman" panose="02020603050405020304" pitchFamily="18" charset="0"/>
                          <a:cs typeface="Times New Roman" panose="02020603050405020304" pitchFamily="18" charset="0"/>
                        </a:rPr>
                        <a:t> (GB)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Réduction </a:t>
                      </a:r>
                      <a:r>
                        <a:rPr lang="fr-FR" sz="1200" b="1" i="0" u="none" strike="noStrike">
                          <a:solidFill>
                            <a:srgbClr val="000000"/>
                          </a:solidFill>
                          <a:effectLst/>
                          <a:latin typeface="Times New Roman" panose="02020603050405020304" pitchFamily="18" charset="0"/>
                          <a:cs typeface="Times New Roman" panose="02020603050405020304" pitchFamily="18" charset="0"/>
                        </a:rPr>
                        <a:t>biais + variance</a:t>
                      </a: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Minimisation d’une fonction de coût </a:t>
                      </a:r>
                      <a:r>
                        <a:rPr lang="fr-FR" sz="1200" b="1" i="0" u="none" strike="noStrike">
                          <a:solidFill>
                            <a:srgbClr val="000000"/>
                          </a:solidFill>
                          <a:effectLst/>
                          <a:latin typeface="Times New Roman" panose="02020603050405020304" pitchFamily="18" charset="0"/>
                          <a:cs typeface="Times New Roman" panose="02020603050405020304" pitchFamily="18" charset="0"/>
                        </a:rPr>
                        <a:t>via descente de gradient</a:t>
                      </a: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dirty="0">
                          <a:solidFill>
                            <a:srgbClr val="000000"/>
                          </a:solidFill>
                          <a:effectLst/>
                          <a:latin typeface="Times New Roman" panose="02020603050405020304" pitchFamily="18" charset="0"/>
                          <a:cs typeface="Times New Roman" panose="02020603050405020304" pitchFamily="18" charset="0"/>
                        </a:rPr>
                        <a:t>✅ Très flexible (choix de </a:t>
                      </a:r>
                      <a:r>
                        <a:rPr lang="fr-FR" sz="1200" b="0" i="0" u="none" strike="noStrike" dirty="0" err="1">
                          <a:solidFill>
                            <a:srgbClr val="000000"/>
                          </a:solidFill>
                          <a:effectLst/>
                          <a:latin typeface="Times New Roman" panose="02020603050405020304" pitchFamily="18" charset="0"/>
                          <a:cs typeface="Times New Roman" panose="02020603050405020304" pitchFamily="18" charset="0"/>
                        </a:rPr>
                        <a:t>loss</a:t>
                      </a:r>
                      <a:r>
                        <a:rPr lang="fr-FR" sz="1200" b="0" i="0" u="none" strike="noStrike" dirty="0">
                          <a:solidFill>
                            <a:srgbClr val="000000"/>
                          </a:solidFill>
                          <a:effectLst/>
                          <a:latin typeface="Times New Roman" panose="02020603050405020304" pitchFamily="18" charset="0"/>
                          <a:cs typeface="Times New Roman" panose="02020603050405020304" pitchFamily="18" charset="0"/>
                        </a:rPr>
                        <a:t>)</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 Bonne performance globale</a:t>
                      </a:r>
                      <a:br>
                        <a:rPr lang="fr-FR" sz="1200" b="0" i="0" u="none" strike="noStrike" dirty="0">
                          <a:solidFill>
                            <a:srgbClr val="000000"/>
                          </a:solidFill>
                          <a:effectLst/>
                          <a:latin typeface="Times New Roman" panose="02020603050405020304" pitchFamily="18" charset="0"/>
                          <a:cs typeface="Times New Roman" panose="02020603050405020304" pitchFamily="18" charset="0"/>
                        </a:rPr>
                      </a:br>
                      <a:r>
                        <a:rPr lang="fr-FR" sz="1200" b="0" i="0" u="none" strike="noStrike" dirty="0">
                          <a:solidFill>
                            <a:srgbClr val="000000"/>
                          </a:solidFill>
                          <a:effectLst/>
                          <a:latin typeface="Times New Roman" panose="02020603050405020304" pitchFamily="18" charset="0"/>
                          <a:cs typeface="Times New Roman" panose="02020603050405020304" pitchFamily="18" charset="0"/>
                        </a:rPr>
                        <a:t>❌ Lent à entraîner, sensible à l’</a:t>
                      </a:r>
                      <a:r>
                        <a:rPr lang="fr-FR" sz="1200" b="0" i="0" u="none" strike="noStrike" dirty="0" err="1">
                          <a:solidFill>
                            <a:srgbClr val="000000"/>
                          </a:solidFill>
                          <a:effectLst/>
                          <a:latin typeface="Times New Roman" panose="02020603050405020304" pitchFamily="18" charset="0"/>
                          <a:cs typeface="Times New Roman" panose="02020603050405020304" pitchFamily="18" charset="0"/>
                        </a:rPr>
                        <a:t>overfitting</a:t>
                      </a:r>
                      <a:r>
                        <a:rPr lang="fr-FR" sz="1200" b="0" i="0" u="none" strike="noStrike" dirty="0">
                          <a:solidFill>
                            <a:srgbClr val="000000"/>
                          </a:solidFill>
                          <a:effectLst/>
                          <a:latin typeface="Times New Roman" panose="02020603050405020304" pitchFamily="18" charset="0"/>
                          <a:cs typeface="Times New Roman" panose="02020603050405020304" pitchFamily="18" charset="0"/>
                        </a:rPr>
                        <a:t> si non régularisé</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GradientBoostRegressor</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learning_rate</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max_depth</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"n-estimator"</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980873"/>
                  </a:ext>
                </a:extLst>
              </a:tr>
              <a:tr h="902645">
                <a:tc>
                  <a:txBody>
                    <a:bodyPr/>
                    <a:lstStyle/>
                    <a:p>
                      <a:pPr algn="ctr" fontAlgn="ctr"/>
                      <a:r>
                        <a:rPr lang="fr-FR" sz="1200" b="1" i="0" u="none" strike="noStrike">
                          <a:solidFill>
                            <a:srgbClr val="000000"/>
                          </a:solidFill>
                          <a:effectLst/>
                          <a:latin typeface="Times New Roman" panose="02020603050405020304" pitchFamily="18" charset="0"/>
                          <a:cs typeface="Times New Roman" panose="02020603050405020304" pitchFamily="18" charset="0"/>
                        </a:rPr>
                        <a:t>XGBoost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Réduction </a:t>
                      </a:r>
                      <a:r>
                        <a:rPr lang="fr-FR" sz="1200" b="1" i="0" u="none" strike="noStrike">
                          <a:solidFill>
                            <a:srgbClr val="000000"/>
                          </a:solidFill>
                          <a:effectLst/>
                          <a:latin typeface="Times New Roman" panose="02020603050405020304" pitchFamily="18" charset="0"/>
                          <a:cs typeface="Times New Roman" panose="02020603050405020304" pitchFamily="18" charset="0"/>
                        </a:rPr>
                        <a:t>biais + variance</a:t>
                      </a: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Gradient Boosting régularisé + parallélisation + pruning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fr-FR" sz="1200" b="0" i="0" u="none" strike="noStrike">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200" b="0" i="0" u="none" strike="noStrike">
                          <a:solidFill>
                            <a:srgbClr val="000000"/>
                          </a:solidFill>
                          <a:effectLst/>
                          <a:latin typeface="Times New Roman" panose="02020603050405020304" pitchFamily="18" charset="0"/>
                          <a:cs typeface="Times New Roman" panose="02020603050405020304" pitchFamily="18" charset="0"/>
                        </a:rPr>
                        <a:t>✅ Très rapide (parallélisé)</a:t>
                      </a:r>
                      <a:br>
                        <a:rPr lang="fr-FR" sz="1200" b="0" i="0" u="none" strike="noStrike">
                          <a:solidFill>
                            <a:srgbClr val="000000"/>
                          </a:solidFill>
                          <a:effectLst/>
                          <a:latin typeface="Times New Roman" panose="02020603050405020304" pitchFamily="18" charset="0"/>
                          <a:cs typeface="Times New Roman" panose="02020603050405020304" pitchFamily="18" charset="0"/>
                        </a:rPr>
                      </a:br>
                      <a:r>
                        <a:rPr lang="fr-FR" sz="1200" b="0" i="0" u="none" strike="noStrike">
                          <a:solidFill>
                            <a:srgbClr val="000000"/>
                          </a:solidFill>
                          <a:effectLst/>
                          <a:latin typeface="Times New Roman" panose="02020603050405020304" pitchFamily="18" charset="0"/>
                          <a:cs typeface="Times New Roman" panose="02020603050405020304" pitchFamily="18" charset="0"/>
                        </a:rPr>
                        <a:t>✅ Gère bien les valeurs manquantes</a:t>
                      </a:r>
                      <a:br>
                        <a:rPr lang="fr-FR" sz="1200" b="0" i="0" u="none" strike="noStrike">
                          <a:solidFill>
                            <a:srgbClr val="000000"/>
                          </a:solidFill>
                          <a:effectLst/>
                          <a:latin typeface="Times New Roman" panose="02020603050405020304" pitchFamily="18" charset="0"/>
                          <a:cs typeface="Times New Roman" panose="02020603050405020304" pitchFamily="18" charset="0"/>
                        </a:rPr>
                      </a:br>
                      <a:r>
                        <a:rPr lang="fr-FR" sz="1200" b="0" i="0" u="none" strike="noStrike">
                          <a:solidFill>
                            <a:srgbClr val="000000"/>
                          </a:solidFill>
                          <a:effectLst/>
                          <a:latin typeface="Times New Roman" panose="02020603050405020304" pitchFamily="18" charset="0"/>
                          <a:cs typeface="Times New Roman" panose="02020603050405020304" pitchFamily="18" charset="0"/>
                        </a:rPr>
                        <a:t>✅ Régularisation intégrée</a:t>
                      </a:r>
                      <a:br>
                        <a:rPr lang="fr-FR" sz="1200" b="0" i="0" u="none" strike="noStrike">
                          <a:solidFill>
                            <a:srgbClr val="000000"/>
                          </a:solidFill>
                          <a:effectLst/>
                          <a:latin typeface="Times New Roman" panose="02020603050405020304" pitchFamily="18" charset="0"/>
                          <a:cs typeface="Times New Roman" panose="02020603050405020304" pitchFamily="18" charset="0"/>
                        </a:rPr>
                      </a:br>
                      <a:r>
                        <a:rPr lang="fr-FR" sz="1200" b="0" i="0" u="none" strike="noStrike">
                          <a:solidFill>
                            <a:srgbClr val="000000"/>
                          </a:solidFill>
                          <a:effectLst/>
                          <a:latin typeface="Times New Roman" panose="02020603050405020304" pitchFamily="18" charset="0"/>
                          <a:cs typeface="Times New Roman" panose="02020603050405020304" pitchFamily="18" charset="0"/>
                        </a:rPr>
                        <a:t>❌ Plus complexe à tuner, nécessite plus de ressources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XGBoost</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learning_rate</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a:t>
                      </a:r>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max_depth</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r>
                        <a:rPr lang="en-US" sz="1200" b="0" i="0" u="none" strike="noStrike" dirty="0">
                          <a:solidFill>
                            <a:srgbClr val="000000"/>
                          </a:solidFill>
                          <a:effectLst/>
                          <a:latin typeface="Times New Roman" panose="02020603050405020304" pitchFamily="18" charset="0"/>
                          <a:cs typeface="Times New Roman" panose="02020603050405020304" pitchFamily="18" charset="0"/>
                        </a:rPr>
                        <a:t>"n-estimator"</a:t>
                      </a:r>
                      <a:br>
                        <a:rPr lang="en-US" sz="1200" b="0" i="0" u="none" strike="noStrike" dirty="0">
                          <a:solidFill>
                            <a:srgbClr val="000000"/>
                          </a:solidFill>
                          <a:effectLst/>
                          <a:latin typeface="Times New Roman" panose="02020603050405020304" pitchFamily="18" charset="0"/>
                          <a:cs typeface="Times New Roman" panose="02020603050405020304" pitchFamily="18" charset="0"/>
                        </a:rPr>
                      </a:b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6056509"/>
                  </a:ext>
                </a:extLst>
              </a:tr>
            </a:tbl>
          </a:graphicData>
        </a:graphic>
      </p:graphicFrame>
      <mc:AlternateContent xmlns:mc="http://schemas.openxmlformats.org/markup-compatibility/2006" xmlns:a14="http://schemas.microsoft.com/office/drawing/2010/main">
        <mc:Choice Requires="a14">
          <p:sp>
            <p:nvSpPr>
              <p:cNvPr id="43" name="TextBox 3">
                <a:extLst>
                  <a:ext uri="{FF2B5EF4-FFF2-40B4-BE49-F238E27FC236}">
                    <a16:creationId xmlns:a16="http://schemas.microsoft.com/office/drawing/2014/main" id="{F2A2DC03-3B99-98EC-A0C3-98E93783EE43}"/>
                  </a:ext>
                </a:extLst>
              </p:cNvPr>
              <p:cNvSpPr txBox="1"/>
              <p:nvPr/>
            </p:nvSpPr>
            <p:spPr>
              <a:xfrm>
                <a:off x="4389330" y="2148477"/>
                <a:ext cx="1362075" cy="571500"/>
              </a:xfrm>
              <a:prstGeom prst="rect">
                <a:avLst/>
              </a:prstGeom>
              <a:noFill/>
              <a:ln>
                <a:solidFill>
                  <a:schemeClr val="bg1"/>
                </a:solidFill>
              </a:ln>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fr-FR" sz="1200" b="0" i="1">
                              <a:solidFill>
                                <a:schemeClr val="tx1"/>
                              </a:solidFill>
                              <a:latin typeface="Cambria Math" panose="02040503050406030204" pitchFamily="18" charset="0"/>
                            </a:rPr>
                          </m:ctrlPr>
                        </m:sSubPr>
                        <m:e>
                          <m:acc>
                            <m:accPr>
                              <m:chr m:val="̂"/>
                              <m:ctrlPr>
                                <a:rPr lang="fr-FR" sz="1200" b="0" i="1">
                                  <a:solidFill>
                                    <a:schemeClr val="tx1"/>
                                  </a:solidFill>
                                  <a:latin typeface="Cambria Math" panose="02040503050406030204" pitchFamily="18" charset="0"/>
                                </a:rPr>
                              </m:ctrlPr>
                            </m:accPr>
                            <m:e>
                              <m:r>
                                <a:rPr lang="fr-FR" sz="1200" b="0" i="1">
                                  <a:solidFill>
                                    <a:schemeClr val="tx1"/>
                                  </a:solidFill>
                                  <a:latin typeface="Cambria Math" panose="02040503050406030204" pitchFamily="18" charset="0"/>
                                </a:rPr>
                                <m:t>𝑓</m:t>
                              </m:r>
                            </m:e>
                          </m:acc>
                        </m:e>
                        <m:sub>
                          <m:r>
                            <a:rPr lang="fr-FR" sz="1200" b="0" i="1">
                              <a:solidFill>
                                <a:schemeClr val="tx1"/>
                              </a:solidFill>
                              <a:latin typeface="Cambria Math" panose="02040503050406030204" pitchFamily="18" charset="0"/>
                            </a:rPr>
                            <m:t>𝑏</m:t>
                          </m:r>
                          <m:r>
                            <a:rPr lang="en-US" sz="1200" b="0" i="1">
                              <a:solidFill>
                                <a:schemeClr val="tx1"/>
                              </a:solidFill>
                              <a:latin typeface="Cambria Math" panose="02040503050406030204" pitchFamily="18" charset="0"/>
                            </a:rPr>
                            <m:t>𝑎𝑔</m:t>
                          </m:r>
                        </m:sub>
                      </m:sSub>
                      <m:d>
                        <m:dPr>
                          <m:ctrlPr>
                            <a:rPr lang="fr-FR" sz="1200" b="0" i="1">
                              <a:solidFill>
                                <a:schemeClr val="tx1"/>
                              </a:solidFill>
                              <a:latin typeface="Cambria Math" panose="02040503050406030204" pitchFamily="18" charset="0"/>
                            </a:rPr>
                          </m:ctrlPr>
                        </m:dPr>
                        <m:e>
                          <m:r>
                            <a:rPr lang="fr-FR" sz="1200" b="0" i="1">
                              <a:solidFill>
                                <a:schemeClr val="tx1"/>
                              </a:solidFill>
                              <a:latin typeface="Cambria Math" panose="02040503050406030204" pitchFamily="18" charset="0"/>
                            </a:rPr>
                            <m:t>𝑥</m:t>
                          </m:r>
                        </m:e>
                      </m:d>
                      <m:r>
                        <a:rPr lang="fr-FR" sz="1200" b="0" i="0">
                          <a:solidFill>
                            <a:schemeClr val="tx1"/>
                          </a:solidFill>
                          <a:latin typeface="Cambria Math" panose="02040503050406030204" pitchFamily="18" charset="0"/>
                        </a:rPr>
                        <m:t>=</m:t>
                      </m:r>
                      <m:f>
                        <m:fPr>
                          <m:ctrlPr>
                            <a:rPr lang="fr-FR" sz="1200" b="0" i="1">
                              <a:solidFill>
                                <a:schemeClr val="tx1"/>
                              </a:solidFill>
                              <a:latin typeface="Cambria Math" panose="02040503050406030204" pitchFamily="18" charset="0"/>
                            </a:rPr>
                          </m:ctrlPr>
                        </m:fPr>
                        <m:num>
                          <m:r>
                            <a:rPr lang="fr-FR" sz="1200" b="0" i="0">
                              <a:solidFill>
                                <a:schemeClr val="tx1"/>
                              </a:solidFill>
                              <a:latin typeface="Cambria Math" panose="02040503050406030204" pitchFamily="18" charset="0"/>
                            </a:rPr>
                            <m:t>1</m:t>
                          </m:r>
                        </m:num>
                        <m:den>
                          <m:r>
                            <a:rPr lang="fr-FR" sz="1200" b="0" i="1">
                              <a:solidFill>
                                <a:schemeClr val="tx1"/>
                              </a:solidFill>
                              <a:latin typeface="Cambria Math" panose="02040503050406030204" pitchFamily="18" charset="0"/>
                            </a:rPr>
                            <m:t>𝐵</m:t>
                          </m:r>
                        </m:den>
                      </m:f>
                      <m:nary>
                        <m:naryPr>
                          <m:chr m:val="∑"/>
                          <m:limLoc m:val="undOvr"/>
                          <m:grow m:val="on"/>
                          <m:ctrlPr>
                            <a:rPr lang="fr-FR" sz="1200" b="0" i="1">
                              <a:solidFill>
                                <a:schemeClr val="tx1"/>
                              </a:solidFill>
                              <a:latin typeface="Cambria Math" panose="02040503050406030204" pitchFamily="18" charset="0"/>
                            </a:rPr>
                          </m:ctrlPr>
                        </m:naryPr>
                        <m:sub>
                          <m:r>
                            <a:rPr lang="fr-FR" sz="1200" b="0" i="1">
                              <a:solidFill>
                                <a:schemeClr val="tx1"/>
                              </a:solidFill>
                              <a:latin typeface="Cambria Math" panose="02040503050406030204" pitchFamily="18" charset="0"/>
                            </a:rPr>
                            <m:t>𝑏</m:t>
                          </m:r>
                          <m:r>
                            <a:rPr lang="fr-FR" sz="1200" b="0" i="0">
                              <a:solidFill>
                                <a:schemeClr val="tx1"/>
                              </a:solidFill>
                              <a:latin typeface="Cambria Math" panose="02040503050406030204" pitchFamily="18" charset="0"/>
                            </a:rPr>
                            <m:t>=1</m:t>
                          </m:r>
                        </m:sub>
                        <m:sup>
                          <m:r>
                            <a:rPr lang="fr-FR" sz="1200" b="0" i="1">
                              <a:solidFill>
                                <a:schemeClr val="tx1"/>
                              </a:solidFill>
                              <a:latin typeface="Cambria Math" panose="02040503050406030204" pitchFamily="18" charset="0"/>
                            </a:rPr>
                            <m:t>𝐵</m:t>
                          </m:r>
                        </m:sup>
                        <m:e>
                          <m:sSubSup>
                            <m:sSubSupPr>
                              <m:ctrlPr>
                                <a:rPr lang="fr-FR" sz="1200" b="0" i="1">
                                  <a:solidFill>
                                    <a:schemeClr val="tx1"/>
                                  </a:solidFill>
                                  <a:latin typeface="Cambria Math" panose="02040503050406030204" pitchFamily="18" charset="0"/>
                                </a:rPr>
                              </m:ctrlPr>
                            </m:sSubSupPr>
                            <m:e>
                              <m:r>
                                <a:rPr lang="fr-FR" sz="1200" b="0" i="1">
                                  <a:solidFill>
                                    <a:schemeClr val="tx1"/>
                                  </a:solidFill>
                                  <a:latin typeface="Cambria Math" panose="02040503050406030204" pitchFamily="18" charset="0"/>
                                </a:rPr>
                                <m:t>𝑓</m:t>
                              </m:r>
                            </m:e>
                            <m:sub>
                              <m:d>
                                <m:dPr>
                                  <m:ctrlPr>
                                    <a:rPr lang="fr-FR" sz="1200" b="0" i="1">
                                      <a:solidFill>
                                        <a:schemeClr val="tx1"/>
                                      </a:solidFill>
                                      <a:latin typeface="Cambria Math" panose="02040503050406030204" pitchFamily="18" charset="0"/>
                                    </a:rPr>
                                  </m:ctrlPr>
                                </m:dPr>
                                <m:e>
                                  <m:r>
                                    <a:rPr lang="fr-FR" sz="1200" b="0" i="1">
                                      <a:solidFill>
                                        <a:schemeClr val="tx1"/>
                                      </a:solidFill>
                                      <a:latin typeface="Cambria Math" panose="02040503050406030204" pitchFamily="18" charset="0"/>
                                    </a:rPr>
                                    <m:t>𝑥</m:t>
                                  </m:r>
                                </m:e>
                              </m:d>
                            </m:sub>
                            <m:sup>
                              <m:r>
                                <a:rPr lang="en-US" sz="1200" b="0" i="1">
                                  <a:solidFill>
                                    <a:schemeClr val="tx1"/>
                                  </a:solidFill>
                                  <a:latin typeface="Cambria Math" panose="02040503050406030204" pitchFamily="18" charset="0"/>
                                </a:rPr>
                                <m:t>(</m:t>
                              </m:r>
                              <m:r>
                                <a:rPr lang="fr-FR" sz="1200" b="0" i="1">
                                  <a:solidFill>
                                    <a:schemeClr val="tx1"/>
                                  </a:solidFill>
                                  <a:latin typeface="Cambria Math" panose="02040503050406030204" pitchFamily="18" charset="0"/>
                                </a:rPr>
                                <m:t>𝑏</m:t>
                              </m:r>
                              <m:r>
                                <a:rPr lang="en-US" sz="1200" b="0" i="1">
                                  <a:solidFill>
                                    <a:schemeClr val="tx1"/>
                                  </a:solidFill>
                                  <a:latin typeface="Cambria Math" panose="02040503050406030204" pitchFamily="18" charset="0"/>
                                </a:rPr>
                                <m:t>)</m:t>
                              </m:r>
                            </m:sup>
                          </m:sSubSup>
                        </m:e>
                      </m:nary>
                    </m:oMath>
                  </m:oMathPara>
                </a14:m>
                <a:endParaRPr lang="fr-FR" b="0" dirty="0">
                  <a:solidFill>
                    <a:schemeClr val="tx1"/>
                  </a:solidFill>
                </a:endParaRPr>
              </a:p>
            </p:txBody>
          </p:sp>
        </mc:Choice>
        <mc:Fallback xmlns="">
          <p:sp>
            <p:nvSpPr>
              <p:cNvPr id="43" name="TextBox 3">
                <a:extLst>
                  <a:ext uri="{FF2B5EF4-FFF2-40B4-BE49-F238E27FC236}">
                    <a16:creationId xmlns:a16="http://schemas.microsoft.com/office/drawing/2014/main" id="{F2A2DC03-3B99-98EC-A0C3-98E93783EE43}"/>
                  </a:ext>
                </a:extLst>
              </p:cNvPr>
              <p:cNvSpPr txBox="1">
                <a:spLocks noRot="1" noChangeAspect="1" noMove="1" noResize="1" noEditPoints="1" noAdjustHandles="1" noChangeArrowheads="1" noChangeShapeType="1" noTextEdit="1"/>
              </p:cNvSpPr>
              <p:nvPr/>
            </p:nvSpPr>
            <p:spPr>
              <a:xfrm>
                <a:off x="4389330" y="2148477"/>
                <a:ext cx="1362075" cy="571500"/>
              </a:xfrm>
              <a:prstGeom prst="rect">
                <a:avLst/>
              </a:prstGeom>
              <a:blipFill>
                <a:blip r:embed="rId2"/>
                <a:stretch>
                  <a:fillRect/>
                </a:stretch>
              </a:blipFill>
              <a:ln>
                <a:solidFill>
                  <a:schemeClr val="bg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5" name="TextBox 2">
                <a:extLst>
                  <a:ext uri="{FF2B5EF4-FFF2-40B4-BE49-F238E27FC236}">
                    <a16:creationId xmlns:a16="http://schemas.microsoft.com/office/drawing/2014/main" id="{E43478FB-6A83-CAB3-ECCF-9C6E17E9D25A}"/>
                  </a:ext>
                </a:extLst>
              </p:cNvPr>
              <p:cNvSpPr txBox="1"/>
              <p:nvPr/>
            </p:nvSpPr>
            <p:spPr>
              <a:xfrm>
                <a:off x="3964902" y="4363694"/>
                <a:ext cx="1703387" cy="390525"/>
              </a:xfrm>
              <a:prstGeom prst="rect">
                <a:avLst/>
              </a:prstGeom>
              <a:noFill/>
              <a:ln>
                <a:no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fr-FR" sz="1200" b="0" i="1" kern="1200">
                              <a:solidFill>
                                <a:schemeClr val="tx1"/>
                              </a:solidFill>
                              <a:effectLst/>
                              <a:latin typeface="Cambria Math" panose="02040503050406030204" pitchFamily="18" charset="0"/>
                              <a:ea typeface="Cambria Math" panose="02040503050406030204" pitchFamily="18" charset="0"/>
                              <a:cs typeface="+mn-cs"/>
                            </a:rPr>
                          </m:ctrlPr>
                        </m:sSubPr>
                        <m:e>
                          <m:r>
                            <a:rPr lang="fr-FR" sz="1200" b="0" i="1" kern="1200">
                              <a:solidFill>
                                <a:schemeClr val="tx1"/>
                              </a:solidFill>
                              <a:effectLst/>
                              <a:latin typeface="Cambria Math" panose="02040503050406030204" pitchFamily="18" charset="0"/>
                              <a:ea typeface="Cambria Math" panose="02040503050406030204" pitchFamily="18" charset="0"/>
                              <a:cs typeface="+mn-cs"/>
                            </a:rPr>
                            <m:t>𝑟</m:t>
                          </m:r>
                        </m:e>
                        <m:sub>
                          <m:r>
                            <a:rPr lang="fr-FR" sz="1200" b="0" i="1" kern="1200">
                              <a:solidFill>
                                <a:schemeClr val="tx1"/>
                              </a:solidFill>
                              <a:effectLst/>
                              <a:latin typeface="Cambria Math" panose="02040503050406030204" pitchFamily="18" charset="0"/>
                              <a:ea typeface="Cambria Math" panose="02040503050406030204" pitchFamily="18" charset="0"/>
                              <a:cs typeface="+mn-cs"/>
                            </a:rPr>
                            <m:t>𝑖</m:t>
                          </m:r>
                        </m:sub>
                      </m:sSub>
                      <m:r>
                        <a:rPr lang="en-US" sz="1200" b="1" i="1">
                          <a:solidFill>
                            <a:schemeClr val="tx1"/>
                          </a:solidFill>
                          <a:latin typeface="Cambria Math" panose="02040503050406030204" pitchFamily="18" charset="0"/>
                          <a:ea typeface="Cambria Math" panose="02040503050406030204" pitchFamily="18" charset="0"/>
                        </a:rPr>
                        <m:t> </m:t>
                      </m:r>
                      <m:r>
                        <a:rPr lang="fr-FR" sz="1200" i="0">
                          <a:solidFill>
                            <a:schemeClr val="tx1"/>
                          </a:solidFill>
                          <a:latin typeface="Cambria Math" panose="02040503050406030204" pitchFamily="18" charset="0"/>
                          <a:ea typeface="Cambria Math" panose="02040503050406030204" pitchFamily="18" charset="0"/>
                        </a:rPr>
                        <m:t>=−</m:t>
                      </m:r>
                      <m:f>
                        <m:fPr>
                          <m:ctrlPr>
                            <a:rPr lang="fr-FR" sz="1200" i="1">
                              <a:solidFill>
                                <a:schemeClr val="tx1"/>
                              </a:solidFill>
                              <a:latin typeface="Cambria Math" panose="02040503050406030204" pitchFamily="18" charset="0"/>
                              <a:ea typeface="Cambria Math" panose="02040503050406030204" pitchFamily="18" charset="0"/>
                            </a:rPr>
                          </m:ctrlPr>
                        </m:fPr>
                        <m:num>
                          <m:r>
                            <a:rPr lang="fr-FR" sz="1200" i="0">
                              <a:solidFill>
                                <a:schemeClr val="tx1"/>
                              </a:solidFill>
                              <a:latin typeface="Cambria Math" panose="02040503050406030204" pitchFamily="18" charset="0"/>
                              <a:ea typeface="Cambria Math" panose="02040503050406030204" pitchFamily="18" charset="0"/>
                            </a:rPr>
                            <m:t>𝜕</m:t>
                          </m:r>
                          <m:d>
                            <m:dPr>
                              <m:begChr m:val="["/>
                              <m:endChr m:val="]"/>
                              <m:ctrlPr>
                                <a:rPr lang="fr-FR" sz="1200" i="1">
                                  <a:solidFill>
                                    <a:schemeClr val="tx1"/>
                                  </a:solidFill>
                                  <a:latin typeface="Cambria Math" panose="02040503050406030204" pitchFamily="18" charset="0"/>
                                  <a:ea typeface="Cambria Math" panose="02040503050406030204" pitchFamily="18" charset="0"/>
                                </a:rPr>
                              </m:ctrlPr>
                            </m:dPr>
                            <m:e>
                              <m:r>
                                <a:rPr lang="fr-FR" sz="1200" i="1">
                                  <a:solidFill>
                                    <a:schemeClr val="tx1"/>
                                  </a:solidFill>
                                  <a:latin typeface="Cambria Math" panose="02040503050406030204" pitchFamily="18" charset="0"/>
                                  <a:ea typeface="Cambria Math" panose="02040503050406030204" pitchFamily="18" charset="0"/>
                                </a:rPr>
                                <m:t>𝐿</m:t>
                              </m:r>
                              <m:r>
                                <a:rPr lang="en-US" sz="1200" b="0" i="0">
                                  <a:solidFill>
                                    <a:schemeClr val="tx1"/>
                                  </a:solidFill>
                                  <a:latin typeface="Cambria Math" panose="02040503050406030204" pitchFamily="18" charset="0"/>
                                  <a:ea typeface="Cambria Math" panose="02040503050406030204" pitchFamily="18" charset="0"/>
                                </a:rPr>
                                <m:t>(</m:t>
                              </m:r>
                              <m:sSub>
                                <m:sSubPr>
                                  <m:ctrlPr>
                                    <a:rPr lang="fr-FR" sz="1200" b="0" i="1" kern="1200">
                                      <a:solidFill>
                                        <a:schemeClr val="tx1"/>
                                      </a:solidFill>
                                      <a:effectLst/>
                                      <a:latin typeface="Cambria Math" panose="02040503050406030204" pitchFamily="18" charset="0"/>
                                      <a:ea typeface="Cambria Math" panose="02040503050406030204" pitchFamily="18" charset="0"/>
                                      <a:cs typeface="+mn-cs"/>
                                    </a:rPr>
                                  </m:ctrlPr>
                                </m:sSubPr>
                                <m:e>
                                  <m:r>
                                    <a:rPr lang="fr-FR" sz="1200" b="0" i="1" kern="1200">
                                      <a:solidFill>
                                        <a:schemeClr val="tx1"/>
                                      </a:solidFill>
                                      <a:effectLst/>
                                      <a:latin typeface="Cambria Math" panose="02040503050406030204" pitchFamily="18" charset="0"/>
                                      <a:ea typeface="Cambria Math" panose="02040503050406030204" pitchFamily="18" charset="0"/>
                                      <a:cs typeface="+mn-cs"/>
                                    </a:rPr>
                                    <m:t>𝑦</m:t>
                                  </m:r>
                                </m:e>
                                <m:sub>
                                  <m:r>
                                    <a:rPr lang="fr-FR" sz="1200" b="0" i="1" kern="1200">
                                      <a:solidFill>
                                        <a:schemeClr val="tx1"/>
                                      </a:solidFill>
                                      <a:effectLst/>
                                      <a:latin typeface="Cambria Math" panose="02040503050406030204" pitchFamily="18" charset="0"/>
                                      <a:ea typeface="Cambria Math" panose="02040503050406030204" pitchFamily="18" charset="0"/>
                                      <a:cs typeface="+mn-cs"/>
                                    </a:rPr>
                                    <m:t>𝑖</m:t>
                                  </m:r>
                                </m:sub>
                              </m:sSub>
                              <m:r>
                                <a:rPr lang="fr-FR" sz="1200" i="0">
                                  <a:solidFill>
                                    <a:schemeClr val="tx1"/>
                                  </a:solidFill>
                                  <a:latin typeface="Cambria Math" panose="02040503050406030204" pitchFamily="18" charset="0"/>
                                  <a:ea typeface="Cambria Math" panose="02040503050406030204" pitchFamily="18" charset="0"/>
                                </a:rPr>
                                <m:t>,</m:t>
                              </m:r>
                              <m:func>
                                <m:funcPr>
                                  <m:ctrlPr>
                                    <a:rPr lang="fr-FR" sz="1200" b="0" i="1" kern="1200">
                                      <a:solidFill>
                                        <a:schemeClr val="tx1"/>
                                      </a:solidFill>
                                      <a:effectLst/>
                                      <a:latin typeface="Cambria Math" panose="02040503050406030204" pitchFamily="18" charset="0"/>
                                      <a:ea typeface="Cambria Math" panose="02040503050406030204" pitchFamily="18" charset="0"/>
                                      <a:cs typeface="+mn-cs"/>
                                    </a:rPr>
                                  </m:ctrlPr>
                                </m:funcPr>
                                <m:fName>
                                  <m:sSub>
                                    <m:sSubPr>
                                      <m:ctrlPr>
                                        <a:rPr lang="fr-FR" sz="1200" b="0" i="1" kern="1200">
                                          <a:solidFill>
                                            <a:schemeClr val="tx1"/>
                                          </a:solidFill>
                                          <a:effectLst/>
                                          <a:latin typeface="Cambria Math" panose="02040503050406030204" pitchFamily="18" charset="0"/>
                                          <a:ea typeface="Cambria Math" panose="02040503050406030204" pitchFamily="18" charset="0"/>
                                          <a:cs typeface="+mn-cs"/>
                                        </a:rPr>
                                      </m:ctrlPr>
                                    </m:sSubPr>
                                    <m:e>
                                      <m:r>
                                        <a:rPr lang="fr-FR" sz="1200" b="0" i="1" kern="1200">
                                          <a:solidFill>
                                            <a:schemeClr val="tx1"/>
                                          </a:solidFill>
                                          <a:effectLst/>
                                          <a:latin typeface="Cambria Math" panose="02040503050406030204" pitchFamily="18" charset="0"/>
                                          <a:ea typeface="Cambria Math" panose="02040503050406030204" pitchFamily="18" charset="0"/>
                                          <a:cs typeface="+mn-cs"/>
                                        </a:rPr>
                                        <m:t>𝑓</m:t>
                                      </m:r>
                                    </m:e>
                                    <m:sub>
                                      <m:r>
                                        <a:rPr lang="fr-FR" sz="1200" b="0" i="1" kern="1200">
                                          <a:solidFill>
                                            <a:schemeClr val="tx1"/>
                                          </a:solidFill>
                                          <a:effectLst/>
                                          <a:latin typeface="Cambria Math" panose="02040503050406030204" pitchFamily="18" charset="0"/>
                                          <a:ea typeface="Cambria Math" panose="02040503050406030204" pitchFamily="18" charset="0"/>
                                          <a:cs typeface="+mn-cs"/>
                                        </a:rPr>
                                        <m:t>𝑚</m:t>
                                      </m:r>
                                    </m:sub>
                                  </m:sSub>
                                </m:fName>
                                <m:e>
                                  <m:d>
                                    <m:dPr>
                                      <m:ctrlPr>
                                        <a:rPr lang="fr-FR" sz="1200" b="0" i="1" kern="1200">
                                          <a:solidFill>
                                            <a:schemeClr val="tx1"/>
                                          </a:solidFill>
                                          <a:effectLst/>
                                          <a:latin typeface="Cambria Math" panose="02040503050406030204" pitchFamily="18" charset="0"/>
                                          <a:ea typeface="Cambria Math" panose="02040503050406030204" pitchFamily="18" charset="0"/>
                                          <a:cs typeface="+mn-cs"/>
                                        </a:rPr>
                                      </m:ctrlPr>
                                    </m:dPr>
                                    <m:e>
                                      <m:r>
                                        <a:rPr lang="fr-FR" sz="1200" b="0" i="1" kern="1200">
                                          <a:solidFill>
                                            <a:schemeClr val="tx1"/>
                                          </a:solidFill>
                                          <a:effectLst/>
                                          <a:latin typeface="Cambria Math" panose="02040503050406030204" pitchFamily="18" charset="0"/>
                                          <a:ea typeface="Cambria Math" panose="02040503050406030204" pitchFamily="18" charset="0"/>
                                          <a:cs typeface="+mn-cs"/>
                                        </a:rPr>
                                        <m:t>𝑥</m:t>
                                      </m:r>
                                    </m:e>
                                  </m:d>
                                </m:e>
                              </m:func>
                            </m:e>
                          </m:d>
                        </m:num>
                        <m:den>
                          <m:r>
                            <a:rPr lang="fr-FR" sz="1200">
                              <a:solidFill>
                                <a:schemeClr val="tx1"/>
                              </a:solidFill>
                              <a:latin typeface="Cambria Math" panose="02040503050406030204" pitchFamily="18" charset="0"/>
                              <a:ea typeface="Cambria Math" panose="02040503050406030204" pitchFamily="18" charset="0"/>
                            </a:rPr>
                            <m:t>𝜕</m:t>
                          </m:r>
                          <m:sSub>
                            <m:sSubPr>
                              <m:ctrlPr>
                                <a:rPr lang="fr-FR" sz="1200" b="0" i="1" kern="1200">
                                  <a:solidFill>
                                    <a:schemeClr val="tx1"/>
                                  </a:solidFill>
                                  <a:effectLst/>
                                  <a:latin typeface="Cambria Math" panose="02040503050406030204" pitchFamily="18" charset="0"/>
                                  <a:ea typeface="Cambria Math" panose="02040503050406030204" pitchFamily="18" charset="0"/>
                                  <a:cs typeface="+mn-cs"/>
                                </a:rPr>
                              </m:ctrlPr>
                            </m:sSubPr>
                            <m:e>
                              <m:r>
                                <a:rPr lang="fr-FR" sz="1200" b="0" i="1" kern="1200">
                                  <a:solidFill>
                                    <a:schemeClr val="tx1"/>
                                  </a:solidFill>
                                  <a:effectLst/>
                                  <a:latin typeface="Cambria Math" panose="02040503050406030204" pitchFamily="18" charset="0"/>
                                  <a:ea typeface="Cambria Math" panose="02040503050406030204" pitchFamily="18" charset="0"/>
                                  <a:cs typeface="+mn-cs"/>
                                </a:rPr>
                                <m:t>𝑓</m:t>
                              </m:r>
                            </m:e>
                            <m:sub>
                              <m:r>
                                <a:rPr lang="fr-FR" sz="1200" b="0" i="1" kern="1200">
                                  <a:solidFill>
                                    <a:schemeClr val="tx1"/>
                                  </a:solidFill>
                                  <a:effectLst/>
                                  <a:latin typeface="Cambria Math" panose="02040503050406030204" pitchFamily="18" charset="0"/>
                                  <a:ea typeface="Cambria Math" panose="02040503050406030204" pitchFamily="18" charset="0"/>
                                  <a:cs typeface="+mn-cs"/>
                                </a:rPr>
                                <m:t>𝑚</m:t>
                              </m:r>
                            </m:sub>
                          </m:sSub>
                        </m:den>
                      </m:f>
                    </m:oMath>
                  </m:oMathPara>
                </a14:m>
                <a:endParaRPr lang="fr-FR" sz="1400" dirty="0">
                  <a:solidFill>
                    <a:srgbClr val="FF0000"/>
                  </a:solidFill>
                  <a:latin typeface="Cambria Math" panose="02040503050406030204" pitchFamily="18" charset="0"/>
                  <a:ea typeface="Cambria Math" panose="02040503050406030204" pitchFamily="18" charset="0"/>
                </a:endParaRPr>
              </a:p>
            </p:txBody>
          </p:sp>
        </mc:Choice>
        <mc:Fallback xmlns="">
          <p:sp>
            <p:nvSpPr>
              <p:cNvPr id="45" name="TextBox 2">
                <a:extLst>
                  <a:ext uri="{FF2B5EF4-FFF2-40B4-BE49-F238E27FC236}">
                    <a16:creationId xmlns:a16="http://schemas.microsoft.com/office/drawing/2014/main" id="{E43478FB-6A83-CAB3-ECCF-9C6E17E9D25A}"/>
                  </a:ext>
                </a:extLst>
              </p:cNvPr>
              <p:cNvSpPr txBox="1">
                <a:spLocks noRot="1" noChangeAspect="1" noMove="1" noResize="1" noEditPoints="1" noAdjustHandles="1" noChangeArrowheads="1" noChangeShapeType="1" noTextEdit="1"/>
              </p:cNvSpPr>
              <p:nvPr/>
            </p:nvSpPr>
            <p:spPr>
              <a:xfrm>
                <a:off x="3964902" y="4363694"/>
                <a:ext cx="1703387" cy="390525"/>
              </a:xfrm>
              <a:prstGeom prst="rect">
                <a:avLst/>
              </a:prstGeom>
              <a:blipFill>
                <a:blip r:embed="rId3"/>
                <a:stretch>
                  <a:fillRect t="-4688" b="-17188"/>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6" name="TextBox 8">
                <a:extLst>
                  <a:ext uri="{FF2B5EF4-FFF2-40B4-BE49-F238E27FC236}">
                    <a16:creationId xmlns:a16="http://schemas.microsoft.com/office/drawing/2014/main" id="{5B749BEF-F4F4-435D-57B6-5DFA92061B5D}"/>
                  </a:ext>
                </a:extLst>
              </p:cNvPr>
              <p:cNvSpPr txBox="1"/>
              <p:nvPr/>
            </p:nvSpPr>
            <p:spPr>
              <a:xfrm>
                <a:off x="4067741" y="3933886"/>
                <a:ext cx="2343150" cy="266700"/>
              </a:xfrm>
              <a:prstGeom prst="rect">
                <a:avLst/>
              </a:prstGeom>
              <a:noFill/>
              <a:ln>
                <a:noFill/>
              </a:ln>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𝑓</m:t>
                          </m:r>
                        </m:e>
                        <m:sub>
                          <m:r>
                            <a:rPr lang="en-US" sz="1400" i="1">
                              <a:solidFill>
                                <a:schemeClr val="tx1"/>
                              </a:solidFill>
                              <a:latin typeface="Cambria Math" panose="02040503050406030204" pitchFamily="18" charset="0"/>
                            </a:rPr>
                            <m:t>𝑚</m:t>
                          </m:r>
                        </m:sub>
                      </m:sSub>
                      <m:d>
                        <m:dPr>
                          <m:ctrlPr>
                            <a:rPr lang="fr-FR" sz="1400" i="1">
                              <a:solidFill>
                                <a:schemeClr val="tx1"/>
                              </a:solidFill>
                              <a:latin typeface="Cambria Math" panose="02040503050406030204" pitchFamily="18" charset="0"/>
                            </a:rPr>
                          </m:ctrlPr>
                        </m:dPr>
                        <m:e>
                          <m:r>
                            <a:rPr lang="en-US" sz="1400" b="0" i="1">
                              <a:solidFill>
                                <a:schemeClr val="tx1"/>
                              </a:solidFill>
                              <a:latin typeface="Cambria Math" panose="02040503050406030204" pitchFamily="18" charset="0"/>
                            </a:rPr>
                            <m:t>𝑥</m:t>
                          </m:r>
                        </m:e>
                      </m:d>
                      <m:r>
                        <a:rPr lang="en-US" sz="1400" b="0" i="0">
                          <a:solidFill>
                            <a:schemeClr val="tx1"/>
                          </a:solidFill>
                          <a:latin typeface="Cambria Math" panose="02040503050406030204" pitchFamily="18" charset="0"/>
                        </a:rPr>
                        <m:t>=</m:t>
                      </m:r>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𝑓</m:t>
                          </m:r>
                        </m:e>
                        <m:sub>
                          <m:r>
                            <a:rPr lang="en-US" sz="1400" i="1">
                              <a:solidFill>
                                <a:schemeClr val="tx1"/>
                              </a:solidFill>
                              <a:latin typeface="Cambria Math" panose="02040503050406030204" pitchFamily="18" charset="0"/>
                            </a:rPr>
                            <m:t>𝑚</m:t>
                          </m:r>
                          <m:r>
                            <a:rPr lang="en-US" sz="1400" b="0" i="1">
                              <a:solidFill>
                                <a:schemeClr val="tx1"/>
                              </a:solidFill>
                              <a:latin typeface="Cambria Math" panose="02040503050406030204" pitchFamily="18" charset="0"/>
                            </a:rPr>
                            <m:t>−1</m:t>
                          </m:r>
                        </m:sub>
                      </m:sSub>
                      <m:d>
                        <m:dPr>
                          <m:ctrlPr>
                            <a:rPr lang="fr-FR"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𝑥</m:t>
                          </m:r>
                        </m:e>
                      </m:d>
                      <m:r>
                        <a:rPr lang="en-US" sz="1400">
                          <a:solidFill>
                            <a:schemeClr val="tx1"/>
                          </a:solidFill>
                          <a:latin typeface="Cambria Math" panose="02040503050406030204" pitchFamily="18" charset="0"/>
                        </a:rPr>
                        <m:t>+</m:t>
                      </m:r>
                      <m:r>
                        <a:rPr lang="fr-FR" sz="1400" i="1">
                          <a:solidFill>
                            <a:schemeClr val="tx1"/>
                          </a:solidFill>
                          <a:latin typeface="Cambria Math" panose="02040503050406030204" pitchFamily="18" charset="0"/>
                        </a:rPr>
                        <m:t>𝛾</m:t>
                      </m:r>
                      <m:r>
                        <a:rPr lang="fr-FR" sz="1400">
                          <a:solidFill>
                            <a:schemeClr val="tx1"/>
                          </a:solidFill>
                          <a:latin typeface="Cambria Math" panose="02040503050406030204" pitchFamily="18" charset="0"/>
                        </a:rPr>
                        <m:t>⋅</m:t>
                      </m:r>
                      <m:func>
                        <m:funcPr>
                          <m:ctrlPr>
                            <a:rPr lang="fr-FR" sz="1400" i="1">
                              <a:solidFill>
                                <a:schemeClr val="tx1"/>
                              </a:solidFill>
                              <a:latin typeface="Cambria Math" panose="02040503050406030204" pitchFamily="18" charset="0"/>
                            </a:rPr>
                          </m:ctrlPr>
                        </m:funcPr>
                        <m:fName>
                          <m:sSub>
                            <m:sSubPr>
                              <m:ctrlPr>
                                <a:rPr lang="fr-FR"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h</m:t>
                              </m:r>
                            </m:e>
                            <m:sub>
                              <m:r>
                                <a:rPr lang="en-US" sz="1400" i="1">
                                  <a:solidFill>
                                    <a:schemeClr val="tx1"/>
                                  </a:solidFill>
                                  <a:latin typeface="Cambria Math" panose="02040503050406030204" pitchFamily="18" charset="0"/>
                                </a:rPr>
                                <m:t>𝑚</m:t>
                              </m:r>
                            </m:sub>
                          </m:sSub>
                        </m:fName>
                        <m:e>
                          <m:d>
                            <m:dPr>
                              <m:ctrlPr>
                                <a:rPr lang="fr-FR"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𝑥</m:t>
                              </m:r>
                            </m:e>
                          </m:d>
                        </m:e>
                      </m:func>
                    </m:oMath>
                  </m:oMathPara>
                </a14:m>
                <a:endParaRPr lang="fr-FR" dirty="0">
                  <a:solidFill>
                    <a:srgbClr val="FF0000"/>
                  </a:solidFill>
                </a:endParaRPr>
              </a:p>
            </p:txBody>
          </p:sp>
        </mc:Choice>
        <mc:Fallback xmlns="">
          <p:sp>
            <p:nvSpPr>
              <p:cNvPr id="46" name="TextBox 8">
                <a:extLst>
                  <a:ext uri="{FF2B5EF4-FFF2-40B4-BE49-F238E27FC236}">
                    <a16:creationId xmlns:a16="http://schemas.microsoft.com/office/drawing/2014/main" id="{5B749BEF-F4F4-435D-57B6-5DFA92061B5D}"/>
                  </a:ext>
                </a:extLst>
              </p:cNvPr>
              <p:cNvSpPr txBox="1">
                <a:spLocks noRot="1" noChangeAspect="1" noMove="1" noResize="1" noEditPoints="1" noAdjustHandles="1" noChangeArrowheads="1" noChangeShapeType="1" noTextEdit="1"/>
              </p:cNvSpPr>
              <p:nvPr/>
            </p:nvSpPr>
            <p:spPr>
              <a:xfrm>
                <a:off x="4067741" y="3933886"/>
                <a:ext cx="2343150" cy="266700"/>
              </a:xfrm>
              <a:prstGeom prst="rect">
                <a:avLst/>
              </a:prstGeom>
              <a:blipFill>
                <a:blip r:embed="rId6"/>
                <a:stretch>
                  <a:fillRect l="-519" b="-6818"/>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7" name="TextBox 8">
                <a:extLst>
                  <a:ext uri="{FF2B5EF4-FFF2-40B4-BE49-F238E27FC236}">
                    <a16:creationId xmlns:a16="http://schemas.microsoft.com/office/drawing/2014/main" id="{9C8DBC01-1158-4E9A-A4DB-C8A1B38CB199}"/>
                  </a:ext>
                </a:extLst>
              </p:cNvPr>
              <p:cNvSpPr txBox="1"/>
              <p:nvPr/>
            </p:nvSpPr>
            <p:spPr>
              <a:xfrm>
                <a:off x="3984625" y="4865344"/>
                <a:ext cx="2343150" cy="266700"/>
              </a:xfrm>
              <a:prstGeom prst="rect">
                <a:avLst/>
              </a:prstGeom>
              <a:noFill/>
              <a:ln>
                <a:noFill/>
              </a:ln>
            </p:spPr>
            <p:txBody>
              <a:bodyPr wrap="square" lIns="0" tIns="0" rIns="0" bIns="0"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𝑓</m:t>
                          </m:r>
                        </m:e>
                        <m:sub>
                          <m:r>
                            <a:rPr lang="en-US" sz="1400" i="1">
                              <a:solidFill>
                                <a:schemeClr val="tx1"/>
                              </a:solidFill>
                              <a:latin typeface="Cambria Math" panose="02040503050406030204" pitchFamily="18" charset="0"/>
                            </a:rPr>
                            <m:t>𝑚</m:t>
                          </m:r>
                        </m:sub>
                      </m:sSub>
                      <m:d>
                        <m:dPr>
                          <m:ctrlPr>
                            <a:rPr lang="fr-FR" sz="1400" i="1">
                              <a:solidFill>
                                <a:schemeClr val="tx1"/>
                              </a:solidFill>
                              <a:latin typeface="Cambria Math" panose="02040503050406030204" pitchFamily="18" charset="0"/>
                            </a:rPr>
                          </m:ctrlPr>
                        </m:dPr>
                        <m:e>
                          <m:r>
                            <a:rPr lang="en-US" sz="1400" b="0" i="1">
                              <a:solidFill>
                                <a:schemeClr val="tx1"/>
                              </a:solidFill>
                              <a:latin typeface="Cambria Math" panose="02040503050406030204" pitchFamily="18" charset="0"/>
                            </a:rPr>
                            <m:t>𝑥</m:t>
                          </m:r>
                        </m:e>
                      </m:d>
                      <m:r>
                        <a:rPr lang="en-US" sz="1400" b="0" i="0">
                          <a:solidFill>
                            <a:schemeClr val="tx1"/>
                          </a:solidFill>
                          <a:latin typeface="Cambria Math" panose="02040503050406030204" pitchFamily="18" charset="0"/>
                        </a:rPr>
                        <m:t>=</m:t>
                      </m:r>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𝑓</m:t>
                          </m:r>
                        </m:e>
                        <m:sub>
                          <m:r>
                            <a:rPr lang="en-US" sz="1400" i="1">
                              <a:solidFill>
                                <a:schemeClr val="tx1"/>
                              </a:solidFill>
                              <a:latin typeface="Cambria Math" panose="02040503050406030204" pitchFamily="18" charset="0"/>
                            </a:rPr>
                            <m:t>𝑚</m:t>
                          </m:r>
                          <m:r>
                            <a:rPr lang="en-US" sz="1400" b="0" i="1">
                              <a:solidFill>
                                <a:schemeClr val="tx1"/>
                              </a:solidFill>
                              <a:latin typeface="Cambria Math" panose="02040503050406030204" pitchFamily="18" charset="0"/>
                            </a:rPr>
                            <m:t>−1</m:t>
                          </m:r>
                        </m:sub>
                      </m:sSub>
                      <m:d>
                        <m:dPr>
                          <m:ctrlPr>
                            <a:rPr lang="fr-FR"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𝑥</m:t>
                          </m:r>
                        </m:e>
                      </m:d>
                      <m:r>
                        <a:rPr lang="en-US" sz="1400">
                          <a:solidFill>
                            <a:schemeClr val="tx1"/>
                          </a:solidFill>
                          <a:latin typeface="Cambria Math" panose="02040503050406030204" pitchFamily="18" charset="0"/>
                        </a:rPr>
                        <m:t>+</m:t>
                      </m:r>
                      <m:r>
                        <a:rPr lang="fr-FR" sz="1400" i="1">
                          <a:solidFill>
                            <a:schemeClr val="tx1"/>
                          </a:solidFill>
                          <a:latin typeface="Cambria Math" panose="02040503050406030204" pitchFamily="18" charset="0"/>
                        </a:rPr>
                        <m:t>𝛾</m:t>
                      </m:r>
                      <m:r>
                        <a:rPr lang="fr-FR" sz="1400">
                          <a:solidFill>
                            <a:schemeClr val="tx1"/>
                          </a:solidFill>
                          <a:latin typeface="Cambria Math" panose="02040503050406030204" pitchFamily="18" charset="0"/>
                        </a:rPr>
                        <m:t>⋅</m:t>
                      </m:r>
                      <m:func>
                        <m:funcPr>
                          <m:ctrlPr>
                            <a:rPr lang="fr-FR" sz="1400" i="1">
                              <a:solidFill>
                                <a:schemeClr val="tx1"/>
                              </a:solidFill>
                              <a:latin typeface="Cambria Math" panose="02040503050406030204" pitchFamily="18" charset="0"/>
                            </a:rPr>
                          </m:ctrlPr>
                        </m:funcPr>
                        <m:fName>
                          <m:sSub>
                            <m:sSubPr>
                              <m:ctrlPr>
                                <a:rPr lang="fr-FR"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h</m:t>
                              </m:r>
                            </m:e>
                            <m:sub>
                              <m:r>
                                <a:rPr lang="en-US" sz="1400" i="1">
                                  <a:solidFill>
                                    <a:schemeClr val="tx1"/>
                                  </a:solidFill>
                                  <a:latin typeface="Cambria Math" panose="02040503050406030204" pitchFamily="18" charset="0"/>
                                </a:rPr>
                                <m:t>𝑚</m:t>
                              </m:r>
                            </m:sub>
                          </m:sSub>
                        </m:fName>
                        <m:e>
                          <m:d>
                            <m:dPr>
                              <m:ctrlPr>
                                <a:rPr lang="fr-FR"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𝑥</m:t>
                              </m:r>
                            </m:e>
                          </m:d>
                        </m:e>
                      </m:func>
                    </m:oMath>
                  </m:oMathPara>
                </a14:m>
                <a:endParaRPr lang="fr-FR" dirty="0">
                  <a:solidFill>
                    <a:srgbClr val="FF0000"/>
                  </a:solidFill>
                </a:endParaRPr>
              </a:p>
            </p:txBody>
          </p:sp>
        </mc:Choice>
        <mc:Fallback xmlns="">
          <p:sp>
            <p:nvSpPr>
              <p:cNvPr id="47" name="TextBox 8">
                <a:extLst>
                  <a:ext uri="{FF2B5EF4-FFF2-40B4-BE49-F238E27FC236}">
                    <a16:creationId xmlns:a16="http://schemas.microsoft.com/office/drawing/2014/main" id="{9C8DBC01-1158-4E9A-A4DB-C8A1B38CB199}"/>
                  </a:ext>
                </a:extLst>
              </p:cNvPr>
              <p:cNvSpPr txBox="1">
                <a:spLocks noRot="1" noChangeAspect="1" noMove="1" noResize="1" noEditPoints="1" noAdjustHandles="1" noChangeArrowheads="1" noChangeShapeType="1" noTextEdit="1"/>
              </p:cNvSpPr>
              <p:nvPr/>
            </p:nvSpPr>
            <p:spPr>
              <a:xfrm>
                <a:off x="3984625" y="4865344"/>
                <a:ext cx="2343150" cy="266700"/>
              </a:xfrm>
              <a:prstGeom prst="rect">
                <a:avLst/>
              </a:prstGeom>
              <a:blipFill>
                <a:blip r:embed="rId7"/>
                <a:stretch>
                  <a:fillRect l="-781" b="-6818"/>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8" name="ZoneTexte 10">
                <a:extLst>
                  <a:ext uri="{FF2B5EF4-FFF2-40B4-BE49-F238E27FC236}">
                    <a16:creationId xmlns:a16="http://schemas.microsoft.com/office/drawing/2014/main" id="{E8F5C734-FDDB-4FB0-A982-3E1C6395844B}"/>
                  </a:ext>
                </a:extLst>
              </p:cNvPr>
              <p:cNvSpPr txBox="1"/>
              <p:nvPr/>
            </p:nvSpPr>
            <p:spPr>
              <a:xfrm>
                <a:off x="4048018" y="5318317"/>
                <a:ext cx="2343150" cy="609600"/>
              </a:xfrm>
              <a:prstGeom prst="rect">
                <a:avLst/>
              </a:prstGeom>
              <a:noFill/>
              <a:ln>
                <a:solidFill>
                  <a:schemeClr val="bg1"/>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fr-FR" sz="1400" b="0" i="1">
                          <a:solidFill>
                            <a:schemeClr val="tx1"/>
                          </a:solidFill>
                          <a:latin typeface="Cambria Math" panose="02040503050406030204" pitchFamily="18" charset="0"/>
                        </a:rPr>
                        <m:t>𝐿</m:t>
                      </m:r>
                      <m:r>
                        <a:rPr lang="fr-FR" sz="1400" i="0">
                          <a:solidFill>
                            <a:schemeClr val="tx1"/>
                          </a:solidFill>
                          <a:latin typeface="Cambria Math" panose="02040503050406030204" pitchFamily="18" charset="0"/>
                        </a:rPr>
                        <m:t>=</m:t>
                      </m:r>
                      <m:nary>
                        <m:naryPr>
                          <m:chr m:val="∑"/>
                          <m:limLoc m:val="undOvr"/>
                          <m:grow m:val="on"/>
                          <m:ctrlPr>
                            <a:rPr lang="fr-FR" sz="1400" i="1">
                              <a:solidFill>
                                <a:schemeClr val="tx1"/>
                              </a:solidFill>
                              <a:latin typeface="Cambria Math" panose="02040503050406030204" pitchFamily="18" charset="0"/>
                            </a:rPr>
                          </m:ctrlPr>
                        </m:naryPr>
                        <m:sub>
                          <m:r>
                            <a:rPr lang="fr-FR" sz="1400" i="1">
                              <a:solidFill>
                                <a:schemeClr val="tx1"/>
                              </a:solidFill>
                              <a:latin typeface="Cambria Math" panose="02040503050406030204" pitchFamily="18" charset="0"/>
                            </a:rPr>
                            <m:t>𝑖</m:t>
                          </m:r>
                          <m:r>
                            <a:rPr lang="fr-FR" sz="1400" i="0">
                              <a:solidFill>
                                <a:schemeClr val="tx1"/>
                              </a:solidFill>
                              <a:latin typeface="Cambria Math" panose="02040503050406030204" pitchFamily="18" charset="0"/>
                            </a:rPr>
                            <m:t>=1</m:t>
                          </m:r>
                        </m:sub>
                        <m:sup>
                          <m:r>
                            <a:rPr lang="fr-FR" sz="1400" i="1">
                              <a:solidFill>
                                <a:schemeClr val="tx1"/>
                              </a:solidFill>
                              <a:latin typeface="Cambria Math" panose="02040503050406030204" pitchFamily="18" charset="0"/>
                            </a:rPr>
                            <m:t>𝑛</m:t>
                          </m:r>
                        </m:sup>
                        <m:e>
                          <m:r>
                            <a:rPr lang="fr-FR" sz="1400" i="1">
                              <a:solidFill>
                                <a:schemeClr val="tx1"/>
                              </a:solidFill>
                              <a:latin typeface="Cambria Math" panose="02040503050406030204" pitchFamily="18" charset="0"/>
                            </a:rPr>
                            <m:t>𝑙</m:t>
                          </m:r>
                          <m:d>
                            <m:dPr>
                              <m:ctrlPr>
                                <a:rPr lang="fr-FR" sz="1400" i="1">
                                  <a:solidFill>
                                    <a:schemeClr val="tx1"/>
                                  </a:solidFill>
                                  <a:latin typeface="Cambria Math" panose="02040503050406030204" pitchFamily="18" charset="0"/>
                                </a:rPr>
                              </m:ctrlPr>
                            </m:dPr>
                            <m:e>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𝑦</m:t>
                                  </m:r>
                                </m:e>
                                <m:sub>
                                  <m:r>
                                    <a:rPr lang="fr-FR" sz="1400" i="1">
                                      <a:solidFill>
                                        <a:schemeClr val="tx1"/>
                                      </a:solidFill>
                                      <a:latin typeface="Cambria Math" panose="02040503050406030204" pitchFamily="18" charset="0"/>
                                    </a:rPr>
                                    <m:t>𝑖</m:t>
                                  </m:r>
                                </m:sub>
                              </m:sSub>
                              <m:r>
                                <a:rPr lang="fr-FR" sz="1400" i="0">
                                  <a:solidFill>
                                    <a:schemeClr val="tx1"/>
                                  </a:solidFill>
                                  <a:latin typeface="Cambria Math" panose="02040503050406030204" pitchFamily="18" charset="0"/>
                                </a:rPr>
                                <m:t>;</m:t>
                              </m:r>
                              <m:sSub>
                                <m:sSubPr>
                                  <m:ctrlPr>
                                    <a:rPr lang="fr-FR" sz="1400" i="1">
                                      <a:solidFill>
                                        <a:schemeClr val="tx1"/>
                                      </a:solidFill>
                                      <a:latin typeface="Cambria Math" panose="02040503050406030204" pitchFamily="18" charset="0"/>
                                    </a:rPr>
                                  </m:ctrlPr>
                                </m:sSubPr>
                                <m:e>
                                  <m:acc>
                                    <m:accPr>
                                      <m:chr m:val="̂"/>
                                      <m:ctrlPr>
                                        <a:rPr lang="fr-FR" sz="1400" i="1">
                                          <a:solidFill>
                                            <a:schemeClr val="tx1"/>
                                          </a:solidFill>
                                          <a:latin typeface="Cambria Math" panose="02040503050406030204" pitchFamily="18" charset="0"/>
                                        </a:rPr>
                                      </m:ctrlPr>
                                    </m:accPr>
                                    <m:e>
                                      <m:r>
                                        <a:rPr lang="fr-FR" sz="1400" i="1">
                                          <a:solidFill>
                                            <a:schemeClr val="tx1"/>
                                          </a:solidFill>
                                          <a:latin typeface="Cambria Math" panose="02040503050406030204" pitchFamily="18" charset="0"/>
                                        </a:rPr>
                                        <m:t>𝑦</m:t>
                                      </m:r>
                                    </m:e>
                                  </m:acc>
                                </m:e>
                                <m:sub>
                                  <m:r>
                                    <a:rPr lang="fr-FR" sz="1400" i="1">
                                      <a:solidFill>
                                        <a:schemeClr val="tx1"/>
                                      </a:solidFill>
                                      <a:latin typeface="Cambria Math" panose="02040503050406030204" pitchFamily="18" charset="0"/>
                                    </a:rPr>
                                    <m:t>𝑖</m:t>
                                  </m:r>
                                </m:sub>
                              </m:sSub>
                            </m:e>
                          </m:d>
                        </m:e>
                      </m:nary>
                      <m:r>
                        <a:rPr lang="fr-FR" sz="1400" i="0">
                          <a:solidFill>
                            <a:schemeClr val="tx1"/>
                          </a:solidFill>
                          <a:latin typeface="Cambria Math" panose="02040503050406030204" pitchFamily="18" charset="0"/>
                        </a:rPr>
                        <m:t>+</m:t>
                      </m:r>
                      <m:nary>
                        <m:naryPr>
                          <m:chr m:val="∑"/>
                          <m:limLoc m:val="undOvr"/>
                          <m:grow m:val="on"/>
                          <m:ctrlPr>
                            <a:rPr lang="fr-FR" sz="1400" i="1">
                              <a:solidFill>
                                <a:schemeClr val="tx1"/>
                              </a:solidFill>
                              <a:latin typeface="Cambria Math" panose="02040503050406030204" pitchFamily="18" charset="0"/>
                            </a:rPr>
                          </m:ctrlPr>
                        </m:naryPr>
                        <m:sub>
                          <m:r>
                            <a:rPr lang="fr-FR" sz="1400" i="1">
                              <a:solidFill>
                                <a:schemeClr val="tx1"/>
                              </a:solidFill>
                              <a:latin typeface="Cambria Math" panose="02040503050406030204" pitchFamily="18" charset="0"/>
                            </a:rPr>
                            <m:t>𝑘</m:t>
                          </m:r>
                          <m:r>
                            <a:rPr lang="fr-FR" sz="1400" i="0">
                              <a:solidFill>
                                <a:schemeClr val="tx1"/>
                              </a:solidFill>
                              <a:latin typeface="Cambria Math" panose="02040503050406030204" pitchFamily="18" charset="0"/>
                            </a:rPr>
                            <m:t>=1</m:t>
                          </m:r>
                        </m:sub>
                        <m:sup>
                          <m:r>
                            <a:rPr lang="fr-FR" sz="1400" i="1">
                              <a:solidFill>
                                <a:schemeClr val="tx1"/>
                              </a:solidFill>
                              <a:latin typeface="Cambria Math" panose="02040503050406030204" pitchFamily="18" charset="0"/>
                            </a:rPr>
                            <m:t>𝑘</m:t>
                          </m:r>
                        </m:sup>
                        <m:e>
                          <m:r>
                            <a:rPr lang="fr-FR" sz="1400" i="1">
                              <a:solidFill>
                                <a:schemeClr val="tx1"/>
                              </a:solidFill>
                              <a:latin typeface="Cambria Math" panose="02040503050406030204" pitchFamily="18" charset="0"/>
                            </a:rPr>
                            <m:t>𝛺</m:t>
                          </m:r>
                          <m:d>
                            <m:dPr>
                              <m:ctrlPr>
                                <a:rPr lang="fr-FR" sz="1400" i="1">
                                  <a:solidFill>
                                    <a:schemeClr val="tx1"/>
                                  </a:solidFill>
                                  <a:latin typeface="Cambria Math" panose="02040503050406030204" pitchFamily="18" charset="0"/>
                                </a:rPr>
                              </m:ctrlPr>
                            </m:dPr>
                            <m:e>
                              <m:sSub>
                                <m:sSubPr>
                                  <m:ctrlPr>
                                    <a:rPr lang="fr-FR" sz="1400" i="1">
                                      <a:solidFill>
                                        <a:schemeClr val="tx1"/>
                                      </a:solidFill>
                                      <a:latin typeface="Cambria Math" panose="02040503050406030204" pitchFamily="18" charset="0"/>
                                    </a:rPr>
                                  </m:ctrlPr>
                                </m:sSubPr>
                                <m:e>
                                  <m:r>
                                    <a:rPr lang="fr-FR" sz="1400" b="0" i="1">
                                      <a:solidFill>
                                        <a:schemeClr val="tx1"/>
                                      </a:solidFill>
                                      <a:latin typeface="Cambria Math" panose="02040503050406030204" pitchFamily="18" charset="0"/>
                                    </a:rPr>
                                    <m:t>𝑓</m:t>
                                  </m:r>
                                </m:e>
                                <m:sub>
                                  <m:r>
                                    <a:rPr lang="fr-FR" sz="1400" i="1">
                                      <a:solidFill>
                                        <a:schemeClr val="tx1"/>
                                      </a:solidFill>
                                      <a:latin typeface="Cambria Math" panose="02040503050406030204" pitchFamily="18" charset="0"/>
                                    </a:rPr>
                                    <m:t>𝑘</m:t>
                                  </m:r>
                                </m:sub>
                              </m:sSub>
                            </m:e>
                          </m:d>
                        </m:e>
                      </m:nary>
                    </m:oMath>
                  </m:oMathPara>
                </a14:m>
                <a:endParaRPr lang="fr-FR" sz="1400" dirty="0">
                  <a:solidFill>
                    <a:schemeClr val="tx1"/>
                  </a:solidFill>
                </a:endParaRPr>
              </a:p>
            </p:txBody>
          </p:sp>
        </mc:Choice>
        <mc:Fallback xmlns="">
          <p:sp>
            <p:nvSpPr>
              <p:cNvPr id="48" name="ZoneTexte 10">
                <a:extLst>
                  <a:ext uri="{FF2B5EF4-FFF2-40B4-BE49-F238E27FC236}">
                    <a16:creationId xmlns:a16="http://schemas.microsoft.com/office/drawing/2014/main" id="{E8F5C734-FDDB-4FB0-A982-3E1C6395844B}"/>
                  </a:ext>
                </a:extLst>
              </p:cNvPr>
              <p:cNvSpPr txBox="1">
                <a:spLocks noRot="1" noChangeAspect="1" noMove="1" noResize="1" noEditPoints="1" noAdjustHandles="1" noChangeArrowheads="1" noChangeShapeType="1" noTextEdit="1"/>
              </p:cNvSpPr>
              <p:nvPr/>
            </p:nvSpPr>
            <p:spPr>
              <a:xfrm>
                <a:off x="4048018" y="5318317"/>
                <a:ext cx="2343150" cy="609600"/>
              </a:xfrm>
              <a:prstGeom prst="rect">
                <a:avLst/>
              </a:prstGeom>
              <a:blipFill>
                <a:blip r:embed="rId8"/>
                <a:stretch>
                  <a:fillRect/>
                </a:stretch>
              </a:blipFill>
              <a:ln>
                <a:solidFill>
                  <a:schemeClr val="bg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TextBox 1">
                <a:extLst>
                  <a:ext uri="{FF2B5EF4-FFF2-40B4-BE49-F238E27FC236}">
                    <a16:creationId xmlns:a16="http://schemas.microsoft.com/office/drawing/2014/main" id="{3F6CFB02-15A0-4AA5-9511-4586052C5C53}"/>
                  </a:ext>
                </a:extLst>
              </p:cNvPr>
              <p:cNvSpPr txBox="1"/>
              <p:nvPr/>
            </p:nvSpPr>
            <p:spPr>
              <a:xfrm>
                <a:off x="4037417" y="3587427"/>
                <a:ext cx="2343151" cy="274178"/>
              </a:xfrm>
              <a:prstGeom prst="rect">
                <a:avLst/>
              </a:prstGeom>
              <a:noFill/>
              <a:ln>
                <a:solidFill>
                  <a:schemeClr val="bg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a:latin typeface="Cambria Math" panose="02040503050406030204" pitchFamily="18" charset="0"/>
                            </a:rPr>
                          </m:ctrlPr>
                        </m:sSubSupPr>
                        <m:e>
                          <m:r>
                            <a:rPr lang="fr-FR" sz="1400" i="1">
                              <a:latin typeface="Cambria Math" panose="02040503050406030204" pitchFamily="18" charset="0"/>
                            </a:rPr>
                            <m:t>𝑤</m:t>
                          </m:r>
                        </m:e>
                        <m:sub>
                          <m:r>
                            <a:rPr lang="fr-FR" sz="1400" i="1">
                              <a:latin typeface="Cambria Math" panose="02040503050406030204" pitchFamily="18" charset="0"/>
                            </a:rPr>
                            <m:t>𝑖</m:t>
                          </m:r>
                        </m:sub>
                        <m:sup>
                          <m:r>
                            <a:rPr lang="en-US" sz="1400" i="1">
                              <a:latin typeface="Cambria Math" panose="02040503050406030204" pitchFamily="18" charset="0"/>
                            </a:rPr>
                            <m:t>(</m:t>
                          </m:r>
                          <m:r>
                            <a:rPr lang="fr-FR" sz="1400" i="1">
                              <a:latin typeface="Cambria Math" panose="02040503050406030204" pitchFamily="18" charset="0"/>
                            </a:rPr>
                            <m:t>𝑡</m:t>
                          </m:r>
                          <m:r>
                            <a:rPr lang="fr-FR" sz="1400" i="1">
                              <a:latin typeface="Cambria Math" panose="02040503050406030204" pitchFamily="18" charset="0"/>
                            </a:rPr>
                            <m:t>+1)</m:t>
                          </m:r>
                        </m:sup>
                      </m:sSubSup>
                      <m:r>
                        <a:rPr lang="fr-FR" sz="1400" i="1">
                          <a:latin typeface="Cambria Math" panose="02040503050406030204" pitchFamily="18" charset="0"/>
                        </a:rPr>
                        <m:t>=</m:t>
                      </m:r>
                      <m:sSubSup>
                        <m:sSubSupPr>
                          <m:ctrlPr>
                            <a:rPr lang="fr-FR" sz="1400" i="1">
                              <a:latin typeface="Cambria Math" panose="02040503050406030204" pitchFamily="18" charset="0"/>
                            </a:rPr>
                          </m:ctrlPr>
                        </m:sSubSupPr>
                        <m:e>
                          <m:r>
                            <a:rPr lang="fr-FR" sz="1400" i="1">
                              <a:latin typeface="Cambria Math" panose="02040503050406030204" pitchFamily="18" charset="0"/>
                            </a:rPr>
                            <m:t>𝑤</m:t>
                          </m:r>
                        </m:e>
                        <m:sub>
                          <m:r>
                            <a:rPr lang="fr-FR" sz="1400" i="1">
                              <a:latin typeface="Cambria Math" panose="02040503050406030204" pitchFamily="18" charset="0"/>
                            </a:rPr>
                            <m:t>𝑖</m:t>
                          </m:r>
                        </m:sub>
                        <m:sup>
                          <m:r>
                            <a:rPr lang="en-US" sz="1400" i="1">
                              <a:latin typeface="Cambria Math" panose="02040503050406030204" pitchFamily="18" charset="0"/>
                            </a:rPr>
                            <m:t>(</m:t>
                          </m:r>
                          <m:r>
                            <a:rPr lang="fr-FR" sz="1400" i="1">
                              <a:latin typeface="Cambria Math" panose="02040503050406030204" pitchFamily="18" charset="0"/>
                            </a:rPr>
                            <m:t>𝑡</m:t>
                          </m:r>
                          <m:r>
                            <a:rPr lang="en-US" sz="1400" i="1">
                              <a:latin typeface="Cambria Math" panose="02040503050406030204" pitchFamily="18" charset="0"/>
                            </a:rPr>
                            <m:t>)</m:t>
                          </m:r>
                        </m:sup>
                      </m:sSubSup>
                      <m:r>
                        <a:rPr lang="fr-FR" sz="1400" i="1">
                          <a:latin typeface="Cambria Math" panose="02040503050406030204" pitchFamily="18" charset="0"/>
                        </a:rPr>
                        <m:t>⋅</m:t>
                      </m:r>
                      <m:sSup>
                        <m:sSupPr>
                          <m:ctrlPr>
                            <a:rPr lang="fr-FR" sz="1400" i="1">
                              <a:latin typeface="Cambria Math" panose="02040503050406030204" pitchFamily="18" charset="0"/>
                            </a:rPr>
                          </m:ctrlPr>
                        </m:sSupPr>
                        <m:e>
                          <m:r>
                            <a:rPr lang="fr-FR" sz="1400" i="1">
                              <a:latin typeface="Cambria Math" panose="02040503050406030204" pitchFamily="18" charset="0"/>
                            </a:rPr>
                            <m:t>ⅇ</m:t>
                          </m:r>
                        </m:e>
                        <m:sup>
                          <m:sSub>
                            <m:sSubPr>
                              <m:ctrlPr>
                                <a:rPr lang="fr-FR" sz="1400" i="1">
                                  <a:latin typeface="Cambria Math" panose="02040503050406030204" pitchFamily="18" charset="0"/>
                                </a:rPr>
                              </m:ctrlPr>
                            </m:sSubPr>
                            <m:e>
                              <m:r>
                                <a:rPr lang="fr-FR" sz="1400" i="1">
                                  <a:latin typeface="Cambria Math" panose="02040503050406030204" pitchFamily="18" charset="0"/>
                                </a:rPr>
                                <m:t>𝛼</m:t>
                              </m:r>
                            </m:e>
                            <m:sub>
                              <m:r>
                                <a:rPr lang="fr-FR" sz="1400" i="1">
                                  <a:latin typeface="Cambria Math" panose="02040503050406030204" pitchFamily="18" charset="0"/>
                                </a:rPr>
                                <m:t>𝑡</m:t>
                              </m:r>
                            </m:sub>
                          </m:sSub>
                          <m:r>
                            <a:rPr lang="fr-FR" sz="1400" i="1">
                              <a:latin typeface="Cambria Math" panose="02040503050406030204" pitchFamily="18" charset="0"/>
                            </a:rPr>
                            <m:t>⋅</m:t>
                          </m:r>
                          <m:r>
                            <a:rPr lang="fr-FR" sz="1400" i="1">
                              <a:latin typeface="Cambria Math" panose="02040503050406030204" pitchFamily="18" charset="0"/>
                            </a:rPr>
                            <m:t>𝐼</m:t>
                          </m:r>
                          <m:d>
                            <m:dPr>
                              <m:ctrlPr>
                                <a:rPr lang="fr-FR" sz="1400" i="1">
                                  <a:latin typeface="Cambria Math" panose="02040503050406030204" pitchFamily="18" charset="0"/>
                                </a:rPr>
                              </m:ctrlPr>
                            </m:dPr>
                            <m:e>
                              <m:sSub>
                                <m:sSubPr>
                                  <m:ctrlPr>
                                    <a:rPr lang="fr-FR" sz="1400" i="1">
                                      <a:latin typeface="Cambria Math" panose="02040503050406030204" pitchFamily="18" charset="0"/>
                                    </a:rPr>
                                  </m:ctrlPr>
                                </m:sSubPr>
                                <m:e>
                                  <m:r>
                                    <a:rPr lang="fr-FR" sz="1400" i="1">
                                      <a:latin typeface="Cambria Math" panose="02040503050406030204" pitchFamily="18" charset="0"/>
                                    </a:rPr>
                                    <m:t>𝑦</m:t>
                                  </m:r>
                                </m:e>
                                <m:sub>
                                  <m:r>
                                    <a:rPr lang="fr-FR" sz="1400" i="1">
                                      <a:latin typeface="Cambria Math" panose="02040503050406030204" pitchFamily="18" charset="0"/>
                                    </a:rPr>
                                    <m:t>𝑖</m:t>
                                  </m:r>
                                </m:sub>
                              </m:sSub>
                              <m:r>
                                <a:rPr lang="fr-FR" sz="1400" i="1">
                                  <a:latin typeface="Cambria Math" panose="02040503050406030204" pitchFamily="18" charset="0"/>
                                </a:rPr>
                                <m:t>≠</m:t>
                              </m:r>
                              <m:sSub>
                                <m:sSubPr>
                                  <m:ctrlPr>
                                    <a:rPr lang="fr-FR" sz="1400" i="1">
                                      <a:latin typeface="Cambria Math" panose="02040503050406030204" pitchFamily="18" charset="0"/>
                                    </a:rPr>
                                  </m:ctrlPr>
                                </m:sSubPr>
                                <m:e>
                                  <m:r>
                                    <a:rPr lang="en-US" sz="1400" i="1">
                                      <a:latin typeface="Cambria Math" panose="02040503050406030204" pitchFamily="18" charset="0"/>
                                    </a:rPr>
                                    <m:t>𝑓</m:t>
                                  </m:r>
                                </m:e>
                                <m:sub>
                                  <m:r>
                                    <a:rPr lang="fr-FR" sz="1400" i="1">
                                      <a:latin typeface="Cambria Math" panose="02040503050406030204" pitchFamily="18" charset="0"/>
                                    </a:rPr>
                                    <m:t>𝑡</m:t>
                                  </m:r>
                                </m:sub>
                              </m:sSub>
                              <m:d>
                                <m:dPr>
                                  <m:ctrlPr>
                                    <a:rPr lang="fr-FR" sz="1400" i="1">
                                      <a:latin typeface="Cambria Math" panose="02040503050406030204" pitchFamily="18" charset="0"/>
                                    </a:rPr>
                                  </m:ctrlPr>
                                </m:dPr>
                                <m:e>
                                  <m:r>
                                    <a:rPr lang="fr-FR" sz="1400" i="1">
                                      <a:latin typeface="Cambria Math" panose="02040503050406030204" pitchFamily="18" charset="0"/>
                                    </a:rPr>
                                    <m:t>𝑥</m:t>
                                  </m:r>
                                </m:e>
                              </m:d>
                            </m:e>
                          </m:d>
                        </m:sup>
                      </m:sSup>
                    </m:oMath>
                  </m:oMathPara>
                </a14:m>
                <a:endParaRPr lang="fr-FR" sz="1400" i="1" dirty="0">
                  <a:latin typeface="Cambria Math" panose="02040503050406030204" pitchFamily="18" charset="0"/>
                </a:endParaRPr>
              </a:p>
            </p:txBody>
          </p:sp>
        </mc:Choice>
        <mc:Fallback xmlns="">
          <p:sp>
            <p:nvSpPr>
              <p:cNvPr id="13" name="TextBox 1">
                <a:extLst>
                  <a:ext uri="{FF2B5EF4-FFF2-40B4-BE49-F238E27FC236}">
                    <a16:creationId xmlns:a16="http://schemas.microsoft.com/office/drawing/2014/main" id="{3F6CFB02-15A0-4AA5-9511-4586052C5C53}"/>
                  </a:ext>
                </a:extLst>
              </p:cNvPr>
              <p:cNvSpPr txBox="1">
                <a:spLocks noRot="1" noChangeAspect="1" noMove="1" noResize="1" noEditPoints="1" noAdjustHandles="1" noChangeArrowheads="1" noChangeShapeType="1" noTextEdit="1"/>
              </p:cNvSpPr>
              <p:nvPr/>
            </p:nvSpPr>
            <p:spPr>
              <a:xfrm>
                <a:off x="4037417" y="3587427"/>
                <a:ext cx="2343151" cy="274178"/>
              </a:xfrm>
              <a:prstGeom prst="rect">
                <a:avLst/>
              </a:prstGeom>
              <a:blipFill>
                <a:blip r:embed="rId9"/>
                <a:stretch>
                  <a:fillRect b="-14894"/>
                </a:stretch>
              </a:blipFill>
              <a:ln>
                <a:solidFill>
                  <a:schemeClr val="bg1"/>
                </a:solidFill>
              </a:ln>
            </p:spPr>
            <p:txBody>
              <a:bodyPr/>
              <a:lstStyle/>
              <a:p>
                <a:r>
                  <a:rPr lang="fr-FR">
                    <a:noFill/>
                  </a:rPr>
                  <a:t> </a:t>
                </a:r>
              </a:p>
            </p:txBody>
          </p:sp>
        </mc:Fallback>
      </mc:AlternateContent>
    </p:spTree>
    <p:extLst>
      <p:ext uri="{BB962C8B-B14F-4D97-AF65-F5344CB8AC3E}">
        <p14:creationId xmlns:p14="http://schemas.microsoft.com/office/powerpoint/2010/main" val="1871750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6075622E-E2D5-49E5-8D2F-08DD9CDBDFC7}"/>
              </a:ext>
            </a:extLst>
          </p:cNvPr>
          <p:cNvSpPr>
            <a:spLocks noGrp="1"/>
          </p:cNvSpPr>
          <p:nvPr>
            <p:ph type="dt" sz="half" idx="10"/>
          </p:nvPr>
        </p:nvSpPr>
        <p:spPr>
          <a:xfrm>
            <a:off x="9789459" y="6343650"/>
            <a:ext cx="1209875" cy="365125"/>
          </a:xfrm>
        </p:spPr>
        <p:txBody>
          <a:bodyPr/>
          <a:lstStyle/>
          <a:p>
            <a:r>
              <a:rPr lang="fr-FR" dirty="0"/>
              <a:t>25/09/2025</a:t>
            </a:r>
          </a:p>
        </p:txBody>
      </p:sp>
      <p:sp>
        <p:nvSpPr>
          <p:cNvPr id="4" name="Espace réservé du pied de page 3">
            <a:extLst>
              <a:ext uri="{FF2B5EF4-FFF2-40B4-BE49-F238E27FC236}">
                <a16:creationId xmlns:a16="http://schemas.microsoft.com/office/drawing/2014/main" id="{436E7748-14EE-4AAF-863C-C67E8449C53F}"/>
              </a:ext>
            </a:extLst>
          </p:cNvPr>
          <p:cNvSpPr>
            <a:spLocks noGrp="1"/>
          </p:cNvSpPr>
          <p:nvPr>
            <p:ph type="ftr" sz="quarter" idx="11"/>
          </p:nvPr>
        </p:nvSpPr>
        <p:spPr>
          <a:xfrm>
            <a:off x="736600" y="6343650"/>
            <a:ext cx="6076576" cy="365125"/>
          </a:xfrm>
        </p:spPr>
        <p:txBody>
          <a:bodyPr/>
          <a:lstStyle/>
          <a:p>
            <a:r>
              <a:rPr lang="da-DK" b="1" dirty="0"/>
              <a:t>Démarche a suivre</a:t>
            </a:r>
            <a:endParaRPr lang="fr-FR" b="1" dirty="0"/>
          </a:p>
        </p:txBody>
      </p:sp>
      <p:sp>
        <p:nvSpPr>
          <p:cNvPr id="5" name="Espace réservé du numéro de diapositive 4">
            <a:extLst>
              <a:ext uri="{FF2B5EF4-FFF2-40B4-BE49-F238E27FC236}">
                <a16:creationId xmlns:a16="http://schemas.microsoft.com/office/drawing/2014/main" id="{F9FE53C1-0E5D-47F8-9086-8948B2A0BE60}"/>
              </a:ext>
            </a:extLst>
          </p:cNvPr>
          <p:cNvSpPr>
            <a:spLocks noGrp="1"/>
          </p:cNvSpPr>
          <p:nvPr>
            <p:ph type="sldNum" sz="quarter" idx="12"/>
          </p:nvPr>
        </p:nvSpPr>
        <p:spPr>
          <a:xfrm>
            <a:off x="11034822" y="6343650"/>
            <a:ext cx="693738" cy="365125"/>
          </a:xfrm>
        </p:spPr>
        <p:txBody>
          <a:bodyPr/>
          <a:lstStyle/>
          <a:p>
            <a:fld id="{0CBC77A0-1F4E-42FF-9FFC-F45C3A64AF90}" type="slidenum">
              <a:rPr lang="fr-FR" smtClean="0"/>
              <a:t>5</a:t>
            </a:fld>
            <a:endParaRPr lang="fr-FR" dirty="0"/>
          </a:p>
        </p:txBody>
      </p:sp>
      <p:sp>
        <p:nvSpPr>
          <p:cNvPr id="6" name="Titre 5">
            <a:extLst>
              <a:ext uri="{FF2B5EF4-FFF2-40B4-BE49-F238E27FC236}">
                <a16:creationId xmlns:a16="http://schemas.microsoft.com/office/drawing/2014/main" id="{C841876F-E5D4-4434-A8CA-3AD7BA573466}"/>
              </a:ext>
            </a:extLst>
          </p:cNvPr>
          <p:cNvSpPr>
            <a:spLocks noGrp="1"/>
          </p:cNvSpPr>
          <p:nvPr>
            <p:ph type="title"/>
          </p:nvPr>
        </p:nvSpPr>
        <p:spPr>
          <a:xfrm>
            <a:off x="773150" y="149225"/>
            <a:ext cx="9869450" cy="460375"/>
          </a:xfrm>
        </p:spPr>
        <p:txBody>
          <a:bodyPr>
            <a:normAutofit fontScale="90000"/>
          </a:bodyPr>
          <a:lstStyle/>
          <a:p>
            <a:pPr algn="ctr"/>
            <a:r>
              <a:rPr lang="da-DK" sz="3100" dirty="0"/>
              <a:t>Démarche a suivre </a:t>
            </a:r>
            <a:br>
              <a:rPr lang="da-DK" dirty="0"/>
            </a:br>
            <a:endParaRPr lang="fr-FR" dirty="0"/>
          </a:p>
        </p:txBody>
      </p:sp>
      <p:sp>
        <p:nvSpPr>
          <p:cNvPr id="13" name="Espace réservé du contenu 1">
            <a:extLst>
              <a:ext uri="{FF2B5EF4-FFF2-40B4-BE49-F238E27FC236}">
                <a16:creationId xmlns:a16="http://schemas.microsoft.com/office/drawing/2014/main" id="{7C2B513E-3E24-4C14-A528-7A76D602FD16}"/>
              </a:ext>
            </a:extLst>
          </p:cNvPr>
          <p:cNvSpPr>
            <a:spLocks noGrp="1"/>
          </p:cNvSpPr>
          <p:nvPr>
            <p:ph idx="1"/>
          </p:nvPr>
        </p:nvSpPr>
        <p:spPr>
          <a:xfrm>
            <a:off x="499813" y="1347647"/>
            <a:ext cx="10142787" cy="4805636"/>
          </a:xfrm>
        </p:spPr>
        <p:txBody>
          <a:bodyPr>
            <a:normAutofit fontScale="55000" lnSpcReduction="20000"/>
          </a:bodyPr>
          <a:lstStyle/>
          <a:p>
            <a:pPr lvl="1"/>
            <a:r>
              <a:rPr lang="fr-FR" sz="2900" b="1" dirty="0">
                <a:solidFill>
                  <a:schemeClr val="tx2"/>
                </a:solidFill>
              </a:rPr>
              <a:t>Partie 1 : Bibliographie</a:t>
            </a:r>
          </a:p>
          <a:p>
            <a:pPr lvl="2"/>
            <a:r>
              <a:rPr lang="fr-FR" sz="2500" dirty="0"/>
              <a:t>Il existe trois méthodes a expliquer : Numériques, Expérimentales et Machine Learning</a:t>
            </a:r>
          </a:p>
          <a:p>
            <a:pPr lvl="2"/>
            <a:r>
              <a:rPr lang="fr-FR" sz="2500" dirty="0"/>
              <a:t>Idée générale sur les ML : KNN, GB et XGB</a:t>
            </a:r>
          </a:p>
          <a:p>
            <a:pPr lvl="1"/>
            <a:endParaRPr lang="fr-FR" b="1" dirty="0">
              <a:solidFill>
                <a:schemeClr val="tx2"/>
              </a:solidFill>
            </a:endParaRPr>
          </a:p>
          <a:p>
            <a:pPr lvl="1"/>
            <a:r>
              <a:rPr lang="fr-FR" sz="2900" b="1" dirty="0">
                <a:solidFill>
                  <a:schemeClr val="tx2"/>
                </a:solidFill>
              </a:rPr>
              <a:t>Partie 2 : Base de données expérimentales</a:t>
            </a:r>
          </a:p>
          <a:p>
            <a:pPr lvl="2"/>
            <a:r>
              <a:rPr lang="fr-FR" sz="2500" dirty="0"/>
              <a:t>Introduction sur les deux bases de données expérimentales « FoRDY » et « CAMUS IV » </a:t>
            </a:r>
          </a:p>
          <a:p>
            <a:pPr lvl="2"/>
            <a:r>
              <a:rPr lang="fr-FR" sz="2500" dirty="0"/>
              <a:t>Combinaison et prétraitement de la base de données </a:t>
            </a:r>
          </a:p>
          <a:p>
            <a:pPr lvl="2"/>
            <a:r>
              <a:rPr lang="fr-FR" sz="2500" dirty="0"/>
              <a:t>Application du ML et ajustement des hyperparamètres</a:t>
            </a:r>
          </a:p>
          <a:p>
            <a:pPr lvl="2"/>
            <a:r>
              <a:rPr lang="fr-FR" sz="2500" dirty="0"/>
              <a:t>Comparaison de la performance des modèles et de l’importance des variables sur l’SFSI </a:t>
            </a:r>
          </a:p>
          <a:p>
            <a:pPr lvl="2"/>
            <a:r>
              <a:rPr lang="fr-FR" sz="2500" dirty="0"/>
              <a:t>Conclusion</a:t>
            </a:r>
          </a:p>
          <a:p>
            <a:pPr marL="266700" lvl="2" indent="0">
              <a:buNone/>
            </a:pPr>
            <a:endParaRPr lang="fr-FR" dirty="0"/>
          </a:p>
          <a:p>
            <a:pPr lvl="1"/>
            <a:r>
              <a:rPr lang="fr-FR" sz="2900" b="1" dirty="0">
                <a:solidFill>
                  <a:schemeClr val="tx2"/>
                </a:solidFill>
              </a:rPr>
              <a:t>Partie 3 : Base de données numérique</a:t>
            </a:r>
          </a:p>
          <a:p>
            <a:pPr lvl="2"/>
            <a:r>
              <a:rPr lang="fr-FR" sz="2500" dirty="0"/>
              <a:t>Introduction sur la modélisation numérique</a:t>
            </a:r>
          </a:p>
          <a:p>
            <a:pPr lvl="2"/>
            <a:r>
              <a:rPr lang="fr-FR" sz="2500" dirty="0"/>
              <a:t>Génération des paramètres et Simulation des valeurs numérique </a:t>
            </a:r>
          </a:p>
          <a:p>
            <a:pPr lvl="2"/>
            <a:r>
              <a:rPr lang="fr-FR" sz="2500" dirty="0"/>
              <a:t>Post-traitement et prétraitement de la base de données</a:t>
            </a:r>
          </a:p>
          <a:p>
            <a:pPr lvl="2"/>
            <a:r>
              <a:rPr lang="fr-FR" sz="2500" dirty="0"/>
              <a:t>Application du ML et ajustement des hyperparamètres</a:t>
            </a:r>
          </a:p>
          <a:p>
            <a:pPr lvl="2"/>
            <a:r>
              <a:rPr lang="fr-FR" sz="2500" dirty="0"/>
              <a:t>Comparaison de la performance des modèles et de l’importance des variables sur l’SFSI </a:t>
            </a:r>
          </a:p>
          <a:p>
            <a:pPr lvl="2"/>
            <a:r>
              <a:rPr lang="fr-FR" sz="2500" dirty="0"/>
              <a:t>Conclusion</a:t>
            </a:r>
          </a:p>
          <a:p>
            <a:pPr marL="266700" lvl="2" indent="0">
              <a:buNone/>
            </a:pPr>
            <a:endParaRPr lang="fr-FR" dirty="0"/>
          </a:p>
          <a:p>
            <a:pPr lvl="1"/>
            <a:r>
              <a:rPr lang="fr-FR" sz="2900" b="1" dirty="0">
                <a:solidFill>
                  <a:schemeClr val="tx2"/>
                </a:solidFill>
              </a:rPr>
              <a:t>Partie 4: Conclusion et perspectives</a:t>
            </a:r>
          </a:p>
          <a:p>
            <a:pPr marL="266700" lvl="2" indent="0">
              <a:buNone/>
            </a:pPr>
            <a:endParaRPr lang="fr-FR" sz="1600" dirty="0"/>
          </a:p>
        </p:txBody>
      </p:sp>
      <p:sp>
        <p:nvSpPr>
          <p:cNvPr id="2" name="ZoneTexte 1">
            <a:extLst>
              <a:ext uri="{FF2B5EF4-FFF2-40B4-BE49-F238E27FC236}">
                <a16:creationId xmlns:a16="http://schemas.microsoft.com/office/drawing/2014/main" id="{59B68703-2FF5-40E7-9E29-76B01F6E989B}"/>
              </a:ext>
            </a:extLst>
          </p:cNvPr>
          <p:cNvSpPr txBox="1"/>
          <p:nvPr/>
        </p:nvSpPr>
        <p:spPr>
          <a:xfrm>
            <a:off x="636481" y="851363"/>
            <a:ext cx="10142787" cy="584775"/>
          </a:xfrm>
          <a:prstGeom prst="rect">
            <a:avLst/>
          </a:prstGeom>
          <a:noFill/>
        </p:spPr>
        <p:txBody>
          <a:bodyPr wrap="square" rtlCol="0">
            <a:spAutoFit/>
          </a:bodyPr>
          <a:lstStyle/>
          <a:p>
            <a:pPr algn="ctr"/>
            <a:r>
              <a:rPr lang="fr-FR" sz="1400" dirty="0"/>
              <a:t>Après qu’on a lancé la </a:t>
            </a:r>
            <a:r>
              <a:rPr lang="fr-FR" sz="1400" b="1" dirty="0"/>
              <a:t>problématique</a:t>
            </a:r>
            <a:r>
              <a:rPr lang="fr-FR" sz="1400" dirty="0"/>
              <a:t> et indiqué les </a:t>
            </a:r>
            <a:r>
              <a:rPr lang="fr-FR" sz="1400" b="1" dirty="0"/>
              <a:t>objectifs</a:t>
            </a:r>
            <a:r>
              <a:rPr lang="fr-FR" sz="1400" dirty="0"/>
              <a:t>, quelles sont les démarches a suivre :</a:t>
            </a:r>
          </a:p>
          <a:p>
            <a:endParaRPr lang="fr-FR" dirty="0"/>
          </a:p>
        </p:txBody>
      </p:sp>
    </p:spTree>
    <p:extLst>
      <p:ext uri="{BB962C8B-B14F-4D97-AF65-F5344CB8AC3E}">
        <p14:creationId xmlns:p14="http://schemas.microsoft.com/office/powerpoint/2010/main" val="3473278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4E3F271-D9D1-462F-81FB-EC38633DAEAF}"/>
              </a:ext>
            </a:extLst>
          </p:cNvPr>
          <p:cNvSpPr>
            <a:spLocks noGrp="1"/>
          </p:cNvSpPr>
          <p:nvPr>
            <p:ph type="dt" sz="half" idx="10"/>
          </p:nvPr>
        </p:nvSpPr>
        <p:spPr>
          <a:xfrm>
            <a:off x="9626600" y="6343650"/>
            <a:ext cx="1189182" cy="365125"/>
          </a:xfrm>
        </p:spPr>
        <p:txBody>
          <a:bodyPr/>
          <a:lstStyle/>
          <a:p>
            <a:r>
              <a:rPr lang="fr-FR" dirty="0"/>
              <a:t>25/09/2025</a:t>
            </a:r>
          </a:p>
        </p:txBody>
      </p:sp>
      <p:sp>
        <p:nvSpPr>
          <p:cNvPr id="4" name="Espace réservé du numéro de diapositive 3">
            <a:extLst>
              <a:ext uri="{FF2B5EF4-FFF2-40B4-BE49-F238E27FC236}">
                <a16:creationId xmlns:a16="http://schemas.microsoft.com/office/drawing/2014/main" id="{8776FB79-B218-4667-AD85-838C3EFB3345}"/>
              </a:ext>
            </a:extLst>
          </p:cNvPr>
          <p:cNvSpPr>
            <a:spLocks noGrp="1"/>
          </p:cNvSpPr>
          <p:nvPr>
            <p:ph type="sldNum" sz="quarter" idx="12"/>
          </p:nvPr>
        </p:nvSpPr>
        <p:spPr/>
        <p:txBody>
          <a:bodyPr/>
          <a:lstStyle/>
          <a:p>
            <a:fld id="{0CBC77A0-1F4E-42FF-9FFC-F45C3A64AF90}" type="slidenum">
              <a:rPr lang="fr-FR" smtClean="0"/>
              <a:pPr/>
              <a:t>6</a:t>
            </a:fld>
            <a:endParaRPr lang="fr-FR"/>
          </a:p>
        </p:txBody>
      </p:sp>
      <p:sp>
        <p:nvSpPr>
          <p:cNvPr id="5" name="Titre 4">
            <a:extLst>
              <a:ext uri="{FF2B5EF4-FFF2-40B4-BE49-F238E27FC236}">
                <a16:creationId xmlns:a16="http://schemas.microsoft.com/office/drawing/2014/main" id="{4A4EFBE8-6BFD-46CD-93C9-8BE8EE3217FB}"/>
              </a:ext>
            </a:extLst>
          </p:cNvPr>
          <p:cNvSpPr>
            <a:spLocks noGrp="1"/>
          </p:cNvSpPr>
          <p:nvPr>
            <p:ph type="title"/>
          </p:nvPr>
        </p:nvSpPr>
        <p:spPr/>
        <p:txBody>
          <a:bodyPr/>
          <a:lstStyle/>
          <a:p>
            <a:r>
              <a:rPr lang="fr-FR" dirty="0"/>
              <a:t>Bibliographie</a:t>
            </a:r>
          </a:p>
        </p:txBody>
      </p:sp>
      <p:sp>
        <p:nvSpPr>
          <p:cNvPr id="6" name="Espace réservé du texte 5">
            <a:extLst>
              <a:ext uri="{FF2B5EF4-FFF2-40B4-BE49-F238E27FC236}">
                <a16:creationId xmlns:a16="http://schemas.microsoft.com/office/drawing/2014/main" id="{91A71901-98F0-4FBC-A142-CCE3EA7F4D0E}"/>
              </a:ext>
            </a:extLst>
          </p:cNvPr>
          <p:cNvSpPr>
            <a:spLocks noGrp="1"/>
          </p:cNvSpPr>
          <p:nvPr>
            <p:ph type="body" idx="1"/>
          </p:nvPr>
        </p:nvSpPr>
        <p:spPr/>
        <p:txBody>
          <a:bodyPr>
            <a:normAutofit fontScale="70000" lnSpcReduction="20000"/>
          </a:bodyPr>
          <a:lstStyle/>
          <a:p>
            <a:pPr marL="457200" indent="-457200">
              <a:buFont typeface="+mj-lt"/>
              <a:buAutoNum type="alphaLcPeriod"/>
            </a:pPr>
            <a:r>
              <a:rPr lang="fr-FR" dirty="0"/>
              <a:t>Méthodes d’analyser le système sol-structure</a:t>
            </a:r>
          </a:p>
          <a:p>
            <a:pPr marL="457200" indent="-457200">
              <a:buFont typeface="+mj-lt"/>
              <a:buAutoNum type="alphaLcPeriod"/>
            </a:pPr>
            <a:r>
              <a:rPr lang="fr-FR" dirty="0"/>
              <a:t>K nearest neighbors modèle</a:t>
            </a:r>
          </a:p>
          <a:p>
            <a:pPr marL="457200" indent="-457200">
              <a:buFont typeface="+mj-lt"/>
              <a:buAutoNum type="alphaLcPeriod"/>
            </a:pPr>
            <a:r>
              <a:rPr lang="fr-FR" dirty="0"/>
              <a:t>Gradient Boost modèle</a:t>
            </a:r>
          </a:p>
          <a:p>
            <a:pPr marL="457200" indent="-457200">
              <a:buFont typeface="+mj-lt"/>
              <a:buAutoNum type="alphaLcPeriod"/>
            </a:pPr>
            <a:r>
              <a:rPr lang="fr-FR" dirty="0"/>
              <a:t>XGBoost modèle</a:t>
            </a:r>
          </a:p>
          <a:p>
            <a:endParaRPr lang="fr-FR" dirty="0"/>
          </a:p>
        </p:txBody>
      </p:sp>
      <p:sp>
        <p:nvSpPr>
          <p:cNvPr id="7" name="Espace réservé du texte 6">
            <a:extLst>
              <a:ext uri="{FF2B5EF4-FFF2-40B4-BE49-F238E27FC236}">
                <a16:creationId xmlns:a16="http://schemas.microsoft.com/office/drawing/2014/main" id="{8F779CE9-E926-4533-9780-0B6B993F9F03}"/>
              </a:ext>
            </a:extLst>
          </p:cNvPr>
          <p:cNvSpPr>
            <a:spLocks noGrp="1"/>
          </p:cNvSpPr>
          <p:nvPr>
            <p:ph type="body" idx="13"/>
          </p:nvPr>
        </p:nvSpPr>
        <p:spPr/>
        <p:txBody>
          <a:bodyPr/>
          <a:lstStyle/>
          <a:p>
            <a:r>
              <a:rPr lang="fr-FR" dirty="0"/>
              <a:t>1</a:t>
            </a:r>
          </a:p>
        </p:txBody>
      </p:sp>
    </p:spTree>
    <p:extLst>
      <p:ext uri="{BB962C8B-B14F-4D97-AF65-F5344CB8AC3E}">
        <p14:creationId xmlns:p14="http://schemas.microsoft.com/office/powerpoint/2010/main" val="3586076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0E4A95B-7790-45CB-BE36-2A26854BEEE9}"/>
              </a:ext>
            </a:extLst>
          </p:cNvPr>
          <p:cNvSpPr>
            <a:spLocks noGrp="1"/>
          </p:cNvSpPr>
          <p:nvPr>
            <p:ph type="ftr" sz="quarter" idx="11"/>
          </p:nvPr>
        </p:nvSpPr>
        <p:spPr>
          <a:xfrm>
            <a:off x="787400" y="6369574"/>
            <a:ext cx="8839200" cy="365125"/>
          </a:xfrm>
        </p:spPr>
        <p:txBody>
          <a:bodyPr/>
          <a:lstStyle/>
          <a:p>
            <a:r>
              <a:rPr lang="fr-FR" sz="1200" b="1" dirty="0"/>
              <a:t>Bibliographie</a:t>
            </a:r>
            <a:endParaRPr lang="fr-FR" b="1" dirty="0"/>
          </a:p>
        </p:txBody>
      </p:sp>
      <p:sp>
        <p:nvSpPr>
          <p:cNvPr id="5" name="Espace réservé du numéro de diapositive 4">
            <a:extLst>
              <a:ext uri="{FF2B5EF4-FFF2-40B4-BE49-F238E27FC236}">
                <a16:creationId xmlns:a16="http://schemas.microsoft.com/office/drawing/2014/main" id="{87B09605-532E-4F43-97C7-0D0D54EDAD06}"/>
              </a:ext>
            </a:extLst>
          </p:cNvPr>
          <p:cNvSpPr>
            <a:spLocks noGrp="1"/>
          </p:cNvSpPr>
          <p:nvPr>
            <p:ph type="sldNum" sz="quarter" idx="12"/>
          </p:nvPr>
        </p:nvSpPr>
        <p:spPr/>
        <p:txBody>
          <a:bodyPr/>
          <a:lstStyle/>
          <a:p>
            <a:fld id="{0CBC77A0-1F4E-42FF-9FFC-F45C3A64AF90}" type="slidenum">
              <a:rPr lang="fr-FR" smtClean="0"/>
              <a:t>7</a:t>
            </a:fld>
            <a:endParaRPr lang="fr-FR"/>
          </a:p>
        </p:txBody>
      </p:sp>
      <p:sp>
        <p:nvSpPr>
          <p:cNvPr id="6" name="Titre 5">
            <a:extLst>
              <a:ext uri="{FF2B5EF4-FFF2-40B4-BE49-F238E27FC236}">
                <a16:creationId xmlns:a16="http://schemas.microsoft.com/office/drawing/2014/main" id="{F86A80F7-7405-4976-AB25-0AF67AEE66E1}"/>
              </a:ext>
            </a:extLst>
          </p:cNvPr>
          <p:cNvSpPr>
            <a:spLocks noGrp="1"/>
          </p:cNvSpPr>
          <p:nvPr>
            <p:ph type="title"/>
          </p:nvPr>
        </p:nvSpPr>
        <p:spPr>
          <a:xfrm>
            <a:off x="889512" y="117775"/>
            <a:ext cx="9213584" cy="563706"/>
          </a:xfrm>
        </p:spPr>
        <p:txBody>
          <a:bodyPr>
            <a:normAutofit/>
          </a:bodyPr>
          <a:lstStyle/>
          <a:p>
            <a:pPr algn="ctr"/>
            <a:r>
              <a:rPr lang="fr-FR" sz="2800" dirty="0"/>
              <a:t>Méthode d’analyser l’SFSI</a:t>
            </a:r>
          </a:p>
        </p:txBody>
      </p:sp>
      <p:sp>
        <p:nvSpPr>
          <p:cNvPr id="7" name="Espace réservé de la date 2">
            <a:extLst>
              <a:ext uri="{FF2B5EF4-FFF2-40B4-BE49-F238E27FC236}">
                <a16:creationId xmlns:a16="http://schemas.microsoft.com/office/drawing/2014/main" id="{5B7AD69E-7D60-4D90-AA58-B2375454DA74}"/>
              </a:ext>
            </a:extLst>
          </p:cNvPr>
          <p:cNvSpPr>
            <a:spLocks noGrp="1"/>
          </p:cNvSpPr>
          <p:nvPr>
            <p:ph type="dt" sz="half" idx="10"/>
          </p:nvPr>
        </p:nvSpPr>
        <p:spPr>
          <a:xfrm>
            <a:off x="9626600" y="6343650"/>
            <a:ext cx="1299816" cy="365125"/>
          </a:xfrm>
        </p:spPr>
        <p:txBody>
          <a:bodyPr/>
          <a:lstStyle/>
          <a:p>
            <a:r>
              <a:rPr lang="fr-FR" dirty="0"/>
              <a:t>25/09/2025</a:t>
            </a:r>
          </a:p>
        </p:txBody>
      </p:sp>
      <p:sp>
        <p:nvSpPr>
          <p:cNvPr id="11" name="Espace réservé du contenu 6">
            <a:extLst>
              <a:ext uri="{FF2B5EF4-FFF2-40B4-BE49-F238E27FC236}">
                <a16:creationId xmlns:a16="http://schemas.microsoft.com/office/drawing/2014/main" id="{B290EC2F-E2A4-4B1F-841E-0E8D96D96910}"/>
              </a:ext>
            </a:extLst>
          </p:cNvPr>
          <p:cNvSpPr txBox="1">
            <a:spLocks/>
          </p:cNvSpPr>
          <p:nvPr/>
        </p:nvSpPr>
        <p:spPr>
          <a:xfrm>
            <a:off x="261847" y="681481"/>
            <a:ext cx="11737895" cy="5487588"/>
          </a:xfrm>
          <a:prstGeom prst="rect">
            <a:avLst/>
          </a:prstGeom>
        </p:spPr>
        <p:txBody>
          <a:bodyPr vert="horz" lIns="0" tIns="45720" rIns="0" bIns="45720" rtlCol="0">
            <a:normAutofit fontScale="85000" lnSpcReduction="20000"/>
          </a:bodyPr>
          <a:lstStyle>
            <a:lvl1pPr marL="0" indent="0" algn="l" defTabSz="914400" rtl="0" eaLnBrk="1" latinLnBrk="0" hangingPunct="1">
              <a:lnSpc>
                <a:spcPct val="100000"/>
              </a:lnSpc>
              <a:spcBef>
                <a:spcPts val="1200"/>
              </a:spcBef>
              <a:buClr>
                <a:schemeClr val="tx2"/>
              </a:buClr>
              <a:buSzPct val="90000"/>
              <a:buFont typeface="Arial" panose="020B0604020202020204" pitchFamily="34" charset="0"/>
              <a:buNone/>
              <a:defRPr sz="1800" kern="1200">
                <a:solidFill>
                  <a:schemeClr val="tx1"/>
                </a:solidFill>
                <a:latin typeface="+mn-lt"/>
                <a:ea typeface="+mn-ea"/>
                <a:cs typeface="+mn-cs"/>
              </a:defRPr>
            </a:lvl1pPr>
            <a:lvl2pPr marL="266700" indent="-266700" algn="l" defTabSz="914400" rtl="0" eaLnBrk="1" latinLnBrk="0" hangingPunct="1">
              <a:lnSpc>
                <a:spcPct val="100000"/>
              </a:lnSpc>
              <a:spcBef>
                <a:spcPts val="500"/>
              </a:spcBef>
              <a:buClr>
                <a:schemeClr val="tx2"/>
              </a:buClr>
              <a:buSzPct val="90000"/>
              <a:buFont typeface="Arial" panose="020B0604020202020204" pitchFamily="34" charset="0"/>
              <a:buChar char="■"/>
              <a:defRPr sz="1800" kern="1200">
                <a:solidFill>
                  <a:schemeClr val="tx1"/>
                </a:solidFill>
                <a:latin typeface="+mn-lt"/>
                <a:ea typeface="+mn-ea"/>
                <a:cs typeface="+mn-cs"/>
              </a:defRPr>
            </a:lvl2pPr>
            <a:lvl3pPr marL="541338" indent="-274638"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3pPr>
            <a:lvl4pPr marL="8080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4pPr>
            <a:lvl5pPr marL="1074738" indent="-266700" algn="l" defTabSz="914400" rtl="0" eaLnBrk="1" latinLnBrk="0" hangingPunct="1">
              <a:lnSpc>
                <a:spcPct val="100000"/>
              </a:lnSpc>
              <a:spcBef>
                <a:spcPts val="500"/>
              </a:spcBef>
              <a:buSzPct val="9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fr-FR" sz="2100" b="1" dirty="0"/>
              <a:t>Il existe 3 méthodes pour étudier l’interaction du système sol-fondation-structure :</a:t>
            </a:r>
          </a:p>
          <a:p>
            <a:pPr marL="0" lvl="1" indent="0" algn="ctr">
              <a:buNone/>
            </a:pPr>
            <a:endParaRPr lang="fr-FR" sz="1700" b="1" dirty="0"/>
          </a:p>
          <a:p>
            <a:pPr lvl="1"/>
            <a:r>
              <a:rPr lang="fr-FR" sz="2100" b="1" dirty="0">
                <a:solidFill>
                  <a:srgbClr val="FF0000"/>
                </a:solidFill>
              </a:rPr>
              <a:t>Méthode Numérique : </a:t>
            </a:r>
          </a:p>
          <a:p>
            <a:pPr lvl="2"/>
            <a:r>
              <a:rPr lang="fr-FR" sz="1600" b="1" dirty="0"/>
              <a:t>BNWF</a:t>
            </a:r>
            <a:r>
              <a:rPr lang="fr-FR" sz="1600" dirty="0"/>
              <a:t> : Beam-on-non-</a:t>
            </a:r>
            <a:r>
              <a:rPr lang="fr-FR" sz="1600" dirty="0" err="1"/>
              <a:t>lineair</a:t>
            </a:r>
            <a:r>
              <a:rPr lang="fr-FR" sz="1600" dirty="0"/>
              <a:t> Winkler Foundation : Le </a:t>
            </a:r>
            <a:r>
              <a:rPr lang="fr-FR" sz="1600" b="1" dirty="0"/>
              <a:t>sol est représenté par une série de ressorts indépendants </a:t>
            </a:r>
            <a:r>
              <a:rPr lang="fr-FR" sz="1600" dirty="0"/>
              <a:t>appelés « ressorts de Winkler » placés sous la fondation et qui peuvent avoir une loi non linéaire pour reproduire le comportement réel du sol (écrasement, plastification, déchargement).</a:t>
            </a:r>
          </a:p>
          <a:p>
            <a:pPr lvl="2"/>
            <a:endParaRPr lang="fr-FR" sz="800" dirty="0"/>
          </a:p>
          <a:p>
            <a:pPr lvl="2"/>
            <a:r>
              <a:rPr lang="fr-FR" sz="1600" b="1" dirty="0"/>
              <a:t>ME</a:t>
            </a:r>
            <a:r>
              <a:rPr lang="fr-FR" sz="1600" dirty="0"/>
              <a:t> : Macro </a:t>
            </a:r>
            <a:r>
              <a:rPr lang="fr-FR" sz="1600" dirty="0" err="1"/>
              <a:t>Element</a:t>
            </a:r>
            <a:r>
              <a:rPr lang="fr-FR" sz="1600" dirty="0"/>
              <a:t> Modeling : On remplace le </a:t>
            </a:r>
            <a:r>
              <a:rPr lang="fr-FR" sz="1600" b="1" dirty="0"/>
              <a:t>comportement complexe du système sol–fondation par un élément unique</a:t>
            </a:r>
            <a:r>
              <a:rPr lang="fr-FR" sz="1600" dirty="0"/>
              <a:t> (macro-élément) qui concentre l’ensemble des mécanismes (raideur verticale, horizontale, rotation, </a:t>
            </a:r>
            <a:r>
              <a:rPr lang="fr-FR" sz="1600" dirty="0" err="1"/>
              <a:t>rocking</a:t>
            </a:r>
            <a:r>
              <a:rPr lang="fr-FR" sz="1600" dirty="0"/>
              <a:t>, glissement, dissipation d’énergie) tels que les lois constitutives du ME sont calibrés à partir d’essais expérimentaux ou de modèles plus fins.</a:t>
            </a:r>
          </a:p>
          <a:p>
            <a:pPr lvl="2"/>
            <a:endParaRPr lang="fr-FR" sz="800" dirty="0"/>
          </a:p>
          <a:p>
            <a:pPr lvl="2"/>
            <a:r>
              <a:rPr lang="fr-FR" sz="1600" b="1" dirty="0"/>
              <a:t>FE</a:t>
            </a:r>
            <a:r>
              <a:rPr lang="fr-FR" sz="1600" dirty="0"/>
              <a:t>: Finite Element modeling : </a:t>
            </a:r>
            <a:r>
              <a:rPr lang="fr-FR" sz="1600" b="1" dirty="0"/>
              <a:t>Le sol et la structure sont discrétisés en éléments finis </a:t>
            </a:r>
            <a:r>
              <a:rPr lang="fr-FR" sz="1600" dirty="0"/>
              <a:t>(maillage). Chaque élément suit une loi constitutive qui permet de représenter la géométrie, l’hétérogénéité du sol et la propagation des ondes.</a:t>
            </a:r>
          </a:p>
          <a:p>
            <a:pPr marL="266700" lvl="2" indent="0">
              <a:lnSpc>
                <a:spcPct val="80000"/>
              </a:lnSpc>
              <a:spcBef>
                <a:spcPts val="500"/>
              </a:spcBef>
              <a:buSzPct val="90000"/>
              <a:buNone/>
            </a:pPr>
            <a:endParaRPr lang="fr-FR" sz="2600" dirty="0"/>
          </a:p>
          <a:p>
            <a:pPr lvl="1"/>
            <a:r>
              <a:rPr lang="fr-FR" sz="1900" b="1" dirty="0">
                <a:solidFill>
                  <a:srgbClr val="FF0000"/>
                </a:solidFill>
              </a:rPr>
              <a:t>Méthode Expérimentales :</a:t>
            </a:r>
          </a:p>
          <a:p>
            <a:pPr lvl="2"/>
            <a:r>
              <a:rPr lang="fr-FR" sz="1600" dirty="0"/>
              <a:t>Elles reposent principalement sur des essais en </a:t>
            </a:r>
            <a:r>
              <a:rPr lang="fr-FR" sz="1600" b="1" dirty="0"/>
              <a:t>centrifugeuse</a:t>
            </a:r>
            <a:r>
              <a:rPr lang="fr-FR" sz="1600" dirty="0"/>
              <a:t>, en </a:t>
            </a:r>
            <a:r>
              <a:rPr lang="fr-FR" sz="1600" b="1" dirty="0"/>
              <a:t>table vibrante</a:t>
            </a:r>
            <a:r>
              <a:rPr lang="fr-FR" sz="1600" dirty="0"/>
              <a:t>, permettant de reproduire les conditions sismiques réelles à échelle réduite pour comprendre le comportement réel du SFSI et </a:t>
            </a:r>
            <a:r>
              <a:rPr lang="fr-FR" sz="1600" b="1" dirty="0"/>
              <a:t>valider les modèles numériques et prédictifs</a:t>
            </a:r>
          </a:p>
          <a:p>
            <a:pPr marL="266700" lvl="2" indent="0">
              <a:lnSpc>
                <a:spcPct val="80000"/>
              </a:lnSpc>
              <a:spcBef>
                <a:spcPts val="500"/>
              </a:spcBef>
              <a:buSzPct val="90000"/>
              <a:buNone/>
            </a:pPr>
            <a:endParaRPr lang="fr-FR" sz="2600" dirty="0">
              <a:latin typeface="Arial" panose="020B0604020202020204" pitchFamily="34" charset="0"/>
              <a:ea typeface="Calibri" panose="020F0502020204030204" pitchFamily="34" charset="0"/>
              <a:cs typeface="Times New Roman" panose="02020603050405020304" pitchFamily="18" charset="0"/>
            </a:endParaRPr>
          </a:p>
          <a:p>
            <a:pPr lvl="1"/>
            <a:r>
              <a:rPr lang="fr-FR" sz="1900" b="1" dirty="0">
                <a:solidFill>
                  <a:srgbClr val="FF0000"/>
                </a:solidFill>
              </a:rPr>
              <a:t>Méthode du Machine Learning :</a:t>
            </a:r>
          </a:p>
          <a:p>
            <a:pPr lvl="2"/>
            <a:r>
              <a:rPr lang="fr-FR" sz="1600" b="1" dirty="0"/>
              <a:t>KNN</a:t>
            </a:r>
            <a:r>
              <a:rPr lang="fr-FR" sz="1600" dirty="0"/>
              <a:t> : K-</a:t>
            </a:r>
            <a:r>
              <a:rPr lang="fr-FR" sz="1600" dirty="0" err="1"/>
              <a:t>Nearest</a:t>
            </a:r>
            <a:r>
              <a:rPr lang="fr-FR" sz="1600" dirty="0"/>
              <a:t> </a:t>
            </a:r>
            <a:r>
              <a:rPr lang="fr-FR" sz="1600" dirty="0" err="1"/>
              <a:t>Neighbor</a:t>
            </a:r>
            <a:r>
              <a:rPr lang="fr-FR" sz="1600" dirty="0"/>
              <a:t> :</a:t>
            </a:r>
          </a:p>
          <a:p>
            <a:pPr lvl="2"/>
            <a:r>
              <a:rPr lang="fr-FR" sz="1600" b="1" dirty="0"/>
              <a:t>GB</a:t>
            </a:r>
            <a:r>
              <a:rPr lang="fr-FR" sz="1600" dirty="0"/>
              <a:t> : Gradient Boost</a:t>
            </a:r>
          </a:p>
          <a:p>
            <a:pPr lvl="2"/>
            <a:r>
              <a:rPr lang="fr-FR" sz="1600" b="1" dirty="0"/>
              <a:t>XGB</a:t>
            </a:r>
            <a:r>
              <a:rPr lang="fr-FR" sz="1600" dirty="0"/>
              <a:t> : XGBoost</a:t>
            </a:r>
          </a:p>
          <a:p>
            <a:pPr marL="266700" lvl="2" indent="0">
              <a:lnSpc>
                <a:spcPct val="80000"/>
              </a:lnSpc>
              <a:spcBef>
                <a:spcPts val="500"/>
              </a:spcBef>
              <a:buSzPct val="90000"/>
              <a:buNone/>
            </a:pPr>
            <a:endParaRPr lang="fr-FR" b="1" dirty="0"/>
          </a:p>
        </p:txBody>
      </p:sp>
      <p:pic>
        <p:nvPicPr>
          <p:cNvPr id="2" name="Image 17">
            <a:extLst>
              <a:ext uri="{FF2B5EF4-FFF2-40B4-BE49-F238E27FC236}">
                <a16:creationId xmlns:a16="http://schemas.microsoft.com/office/drawing/2014/main" id="{08E6BF35-608C-66DD-FB95-8A57844D5B82}"/>
              </a:ext>
            </a:extLst>
          </p:cNvPr>
          <p:cNvPicPr>
            <a:picLocks noChangeAspect="1"/>
          </p:cNvPicPr>
          <p:nvPr/>
        </p:nvPicPr>
        <p:blipFill>
          <a:blip r:embed="rId3"/>
          <a:stretch>
            <a:fillRect/>
          </a:stretch>
        </p:blipFill>
        <p:spPr>
          <a:xfrm>
            <a:off x="4716354" y="4855763"/>
            <a:ext cx="5596613" cy="1670449"/>
          </a:xfrm>
          <a:prstGeom prst="rect">
            <a:avLst/>
          </a:prstGeom>
        </p:spPr>
      </p:pic>
    </p:spTree>
    <p:extLst>
      <p:ext uri="{BB962C8B-B14F-4D97-AF65-F5344CB8AC3E}">
        <p14:creationId xmlns:p14="http://schemas.microsoft.com/office/powerpoint/2010/main" val="1458633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10E4A95B-7790-45CB-BE36-2A26854BEEE9}"/>
              </a:ext>
            </a:extLst>
          </p:cNvPr>
          <p:cNvSpPr>
            <a:spLocks noGrp="1"/>
          </p:cNvSpPr>
          <p:nvPr>
            <p:ph type="ftr" sz="quarter" idx="11"/>
          </p:nvPr>
        </p:nvSpPr>
        <p:spPr>
          <a:xfrm>
            <a:off x="787400" y="6369574"/>
            <a:ext cx="8839200" cy="365125"/>
          </a:xfrm>
        </p:spPr>
        <p:txBody>
          <a:bodyPr/>
          <a:lstStyle/>
          <a:p>
            <a:r>
              <a:rPr lang="fr-FR" sz="1200" b="1" dirty="0"/>
              <a:t>Bibliographie</a:t>
            </a:r>
            <a:endParaRPr lang="fr-FR" b="1" dirty="0"/>
          </a:p>
        </p:txBody>
      </p:sp>
      <p:sp>
        <p:nvSpPr>
          <p:cNvPr id="5" name="Espace réservé du numéro de diapositive 4">
            <a:extLst>
              <a:ext uri="{FF2B5EF4-FFF2-40B4-BE49-F238E27FC236}">
                <a16:creationId xmlns:a16="http://schemas.microsoft.com/office/drawing/2014/main" id="{87B09605-532E-4F43-97C7-0D0D54EDAD06}"/>
              </a:ext>
            </a:extLst>
          </p:cNvPr>
          <p:cNvSpPr>
            <a:spLocks noGrp="1"/>
          </p:cNvSpPr>
          <p:nvPr>
            <p:ph type="sldNum" sz="quarter" idx="12"/>
          </p:nvPr>
        </p:nvSpPr>
        <p:spPr/>
        <p:txBody>
          <a:bodyPr/>
          <a:lstStyle/>
          <a:p>
            <a:fld id="{0CBC77A0-1F4E-42FF-9FFC-F45C3A64AF90}" type="slidenum">
              <a:rPr lang="fr-FR" smtClean="0"/>
              <a:t>8</a:t>
            </a:fld>
            <a:endParaRPr lang="fr-FR"/>
          </a:p>
        </p:txBody>
      </p:sp>
      <p:sp>
        <p:nvSpPr>
          <p:cNvPr id="6" name="Titre 5">
            <a:extLst>
              <a:ext uri="{FF2B5EF4-FFF2-40B4-BE49-F238E27FC236}">
                <a16:creationId xmlns:a16="http://schemas.microsoft.com/office/drawing/2014/main" id="{F86A80F7-7405-4976-AB25-0AF67AEE66E1}"/>
              </a:ext>
            </a:extLst>
          </p:cNvPr>
          <p:cNvSpPr>
            <a:spLocks noGrp="1"/>
          </p:cNvSpPr>
          <p:nvPr>
            <p:ph type="title"/>
          </p:nvPr>
        </p:nvSpPr>
        <p:spPr>
          <a:xfrm>
            <a:off x="787400" y="40838"/>
            <a:ext cx="9254338" cy="431980"/>
          </a:xfrm>
        </p:spPr>
        <p:txBody>
          <a:bodyPr>
            <a:noAutofit/>
          </a:bodyPr>
          <a:lstStyle/>
          <a:p>
            <a:pPr algn="ctr"/>
            <a:r>
              <a:rPr lang="fr-FR" sz="2900" dirty="0"/>
              <a:t>K-</a:t>
            </a:r>
            <a:r>
              <a:rPr lang="fr-FR" sz="2900" dirty="0" err="1"/>
              <a:t>Nearest</a:t>
            </a:r>
            <a:r>
              <a:rPr lang="fr-FR" sz="2900" dirty="0"/>
              <a:t>-</a:t>
            </a:r>
            <a:r>
              <a:rPr lang="fr-FR" sz="2900" dirty="0" err="1"/>
              <a:t>Neighbor</a:t>
            </a:r>
            <a:endParaRPr lang="fr-FR" sz="2900" dirty="0"/>
          </a:p>
        </p:txBody>
      </p:sp>
      <p:sp>
        <p:nvSpPr>
          <p:cNvPr id="7" name="Espace réservé de la date 2">
            <a:extLst>
              <a:ext uri="{FF2B5EF4-FFF2-40B4-BE49-F238E27FC236}">
                <a16:creationId xmlns:a16="http://schemas.microsoft.com/office/drawing/2014/main" id="{5B7AD69E-7D60-4D90-AA58-B2375454DA74}"/>
              </a:ext>
            </a:extLst>
          </p:cNvPr>
          <p:cNvSpPr>
            <a:spLocks noGrp="1"/>
          </p:cNvSpPr>
          <p:nvPr>
            <p:ph type="dt" sz="half" idx="10"/>
          </p:nvPr>
        </p:nvSpPr>
        <p:spPr>
          <a:xfrm>
            <a:off x="9626600" y="6343650"/>
            <a:ext cx="1299816" cy="365125"/>
          </a:xfrm>
        </p:spPr>
        <p:txBody>
          <a:bodyPr/>
          <a:lstStyle/>
          <a:p>
            <a:r>
              <a:rPr lang="fr-FR" dirty="0"/>
              <a:t>25/09/2025</a:t>
            </a:r>
          </a:p>
        </p:txBody>
      </p:sp>
      <p:sp>
        <p:nvSpPr>
          <p:cNvPr id="18" name="Espace réservé du contenu 1">
            <a:extLst>
              <a:ext uri="{FF2B5EF4-FFF2-40B4-BE49-F238E27FC236}">
                <a16:creationId xmlns:a16="http://schemas.microsoft.com/office/drawing/2014/main" id="{F54DD0B0-4700-4FAC-9834-5DAA2265B40D}"/>
              </a:ext>
            </a:extLst>
          </p:cNvPr>
          <p:cNvSpPr>
            <a:spLocks noGrp="1"/>
          </p:cNvSpPr>
          <p:nvPr>
            <p:ph idx="1"/>
          </p:nvPr>
        </p:nvSpPr>
        <p:spPr>
          <a:xfrm>
            <a:off x="7262812" y="1307306"/>
            <a:ext cx="4638035" cy="3015312"/>
          </a:xfrm>
        </p:spPr>
        <p:txBody>
          <a:bodyPr numCol="1">
            <a:normAutofit fontScale="92500" lnSpcReduction="20000"/>
          </a:bodyPr>
          <a:lstStyle/>
          <a:p>
            <a:pPr lvl="1"/>
            <a:r>
              <a:rPr lang="fr-FR" sz="1600" b="1" dirty="0">
                <a:solidFill>
                  <a:schemeClr val="tx2"/>
                </a:solidFill>
              </a:rPr>
              <a:t>Idée Générale :</a:t>
            </a:r>
          </a:p>
          <a:p>
            <a:pPr lvl="2"/>
            <a:r>
              <a:rPr lang="fr-FR" sz="1500" dirty="0"/>
              <a:t>Le KNN est un modèle </a:t>
            </a:r>
            <a:r>
              <a:rPr lang="fr-FR" sz="1500" b="1" dirty="0"/>
              <a:t>basé sur la similarité </a:t>
            </a:r>
            <a:r>
              <a:rPr lang="fr-FR" sz="1500" dirty="0"/>
              <a:t>Pour prédire la valeur d’un point.</a:t>
            </a:r>
          </a:p>
          <a:p>
            <a:pPr lvl="2">
              <a:buFont typeface="Wingdings" panose="05000000000000000000" pitchFamily="2" charset="2"/>
              <a:buChar char="à"/>
            </a:pPr>
            <a:r>
              <a:rPr lang="fr-FR" sz="1500" dirty="0"/>
              <a:t>on regarde ses </a:t>
            </a:r>
            <a:r>
              <a:rPr lang="fr-FR" sz="1500" b="1" i="1" dirty="0"/>
              <a:t>K plus proches voisins</a:t>
            </a:r>
            <a:r>
              <a:rPr lang="fr-FR" sz="1500" b="1" dirty="0"/>
              <a:t> </a:t>
            </a:r>
            <a:r>
              <a:rPr lang="fr-FR" sz="1500" dirty="0"/>
              <a:t>dans la base de données</a:t>
            </a:r>
          </a:p>
          <a:p>
            <a:pPr lvl="2">
              <a:buFont typeface="Wingdings" panose="05000000000000000000" pitchFamily="2" charset="2"/>
              <a:buChar char="à"/>
            </a:pPr>
            <a:r>
              <a:rPr lang="fr-FR" sz="1500" b="1" dirty="0"/>
              <a:t>on prend la moyenne de leurs valeurs de sortie ou la majorité. </a:t>
            </a:r>
          </a:p>
          <a:p>
            <a:pPr marL="0" lvl="1" indent="0">
              <a:buNone/>
            </a:pPr>
            <a:endParaRPr lang="fr-FR" sz="1300" b="1" dirty="0">
              <a:solidFill>
                <a:schemeClr val="tx2"/>
              </a:solidFill>
            </a:endParaRPr>
          </a:p>
          <a:p>
            <a:pPr lvl="2"/>
            <a:r>
              <a:rPr lang="fr-FR" sz="1500" dirty="0"/>
              <a:t>Ce modèle ne suppose </a:t>
            </a:r>
            <a:r>
              <a:rPr lang="fr-FR" sz="1500" b="1" dirty="0"/>
              <a:t>pas de relation linéaire entre variables</a:t>
            </a:r>
            <a:r>
              <a:rPr lang="fr-FR" sz="1500" dirty="0"/>
              <a:t>. Il s’adapte localement aux données.</a:t>
            </a:r>
          </a:p>
          <a:p>
            <a:pPr lvl="2"/>
            <a:endParaRPr lang="fr-FR" sz="1200" dirty="0"/>
          </a:p>
          <a:p>
            <a:pPr lvl="2"/>
            <a:r>
              <a:rPr lang="fr-FR" sz="1500" dirty="0"/>
              <a:t>La dépend du choix de </a:t>
            </a:r>
            <a:r>
              <a:rPr lang="fr-FR" sz="1500" b="1" dirty="0"/>
              <a:t>K</a:t>
            </a:r>
            <a:r>
              <a:rPr lang="fr-FR" sz="1500" dirty="0"/>
              <a:t> et de la densité des données.</a:t>
            </a:r>
          </a:p>
          <a:p>
            <a:pPr marL="266700" lvl="2" indent="0">
              <a:buNone/>
            </a:pPr>
            <a:endParaRPr lang="fr-FR" dirty="0"/>
          </a:p>
          <a:p>
            <a:pPr marL="266700" lvl="2" indent="0">
              <a:buNone/>
            </a:pPr>
            <a:endParaRPr lang="fr-FR" dirty="0"/>
          </a:p>
          <a:p>
            <a:pPr marL="266700" lvl="2" indent="0">
              <a:buNone/>
            </a:pPr>
            <a:endParaRPr lang="fr-FR" sz="1600" dirty="0"/>
          </a:p>
        </p:txBody>
      </p:sp>
      <p:pic>
        <p:nvPicPr>
          <p:cNvPr id="30" name="Image 29">
            <a:extLst>
              <a:ext uri="{FF2B5EF4-FFF2-40B4-BE49-F238E27FC236}">
                <a16:creationId xmlns:a16="http://schemas.microsoft.com/office/drawing/2014/main" id="{776EFC3A-624E-454C-939F-D61E30027FCC}"/>
              </a:ext>
            </a:extLst>
          </p:cNvPr>
          <p:cNvPicPr>
            <a:picLocks noChangeAspect="1"/>
          </p:cNvPicPr>
          <p:nvPr/>
        </p:nvPicPr>
        <p:blipFill>
          <a:blip r:embed="rId3"/>
          <a:stretch>
            <a:fillRect/>
          </a:stretch>
        </p:blipFill>
        <p:spPr>
          <a:xfrm>
            <a:off x="457993" y="569416"/>
            <a:ext cx="6496989" cy="5670283"/>
          </a:xfrm>
          <a:prstGeom prst="rect">
            <a:avLst/>
          </a:prstGeom>
        </p:spPr>
      </p:pic>
    </p:spTree>
    <p:extLst>
      <p:ext uri="{BB962C8B-B14F-4D97-AF65-F5344CB8AC3E}">
        <p14:creationId xmlns:p14="http://schemas.microsoft.com/office/powerpoint/2010/main" val="1026997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numéro de diapositive 12">
            <a:extLst>
              <a:ext uri="{FF2B5EF4-FFF2-40B4-BE49-F238E27FC236}">
                <a16:creationId xmlns:a16="http://schemas.microsoft.com/office/drawing/2014/main" id="{8F65116D-C88D-161E-B5D1-39D4619A0EB0}"/>
              </a:ext>
            </a:extLst>
          </p:cNvPr>
          <p:cNvSpPr>
            <a:spLocks noGrp="1"/>
          </p:cNvSpPr>
          <p:nvPr>
            <p:ph type="sldNum" sz="quarter" idx="12"/>
          </p:nvPr>
        </p:nvSpPr>
        <p:spPr/>
        <p:txBody>
          <a:bodyPr/>
          <a:lstStyle/>
          <a:p>
            <a:fld id="{0CBC77A0-1F4E-42FF-9FFC-F45C3A64AF90}" type="slidenum">
              <a:rPr lang="fr-FR" smtClean="0"/>
              <a:t>9</a:t>
            </a:fld>
            <a:endParaRPr lang="fr-FR"/>
          </a:p>
        </p:txBody>
      </p:sp>
      <p:sp>
        <p:nvSpPr>
          <p:cNvPr id="2" name="Titre 1">
            <a:extLst>
              <a:ext uri="{FF2B5EF4-FFF2-40B4-BE49-F238E27FC236}">
                <a16:creationId xmlns:a16="http://schemas.microsoft.com/office/drawing/2014/main" id="{8ED7A31A-DFA0-70AD-5559-3CFF5E875B5C}"/>
              </a:ext>
            </a:extLst>
          </p:cNvPr>
          <p:cNvSpPr>
            <a:spLocks noGrp="1"/>
          </p:cNvSpPr>
          <p:nvPr>
            <p:ph type="title"/>
          </p:nvPr>
        </p:nvSpPr>
        <p:spPr>
          <a:xfrm>
            <a:off x="1044888" y="190197"/>
            <a:ext cx="9129339" cy="582435"/>
          </a:xfrm>
        </p:spPr>
        <p:txBody>
          <a:bodyPr>
            <a:normAutofit/>
          </a:bodyPr>
          <a:lstStyle/>
          <a:p>
            <a:pPr algn="ctr"/>
            <a:r>
              <a:rPr lang="fr-FR" sz="2900" dirty="0"/>
              <a:t>Présentation des Modèles Ensemblistes</a:t>
            </a:r>
          </a:p>
        </p:txBody>
      </p:sp>
      <p:pic>
        <p:nvPicPr>
          <p:cNvPr id="5" name="Image 4">
            <a:extLst>
              <a:ext uri="{FF2B5EF4-FFF2-40B4-BE49-F238E27FC236}">
                <a16:creationId xmlns:a16="http://schemas.microsoft.com/office/drawing/2014/main" id="{C0AC6D71-BA3A-4D26-B07F-A3D5C685B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506" y="905436"/>
            <a:ext cx="8578636" cy="3191434"/>
          </a:xfrm>
          <a:prstGeom prst="rect">
            <a:avLst/>
          </a:prstGeom>
        </p:spPr>
      </p:pic>
      <p:sp>
        <p:nvSpPr>
          <p:cNvPr id="6" name="Espace réservé du pied de page 3">
            <a:extLst>
              <a:ext uri="{FF2B5EF4-FFF2-40B4-BE49-F238E27FC236}">
                <a16:creationId xmlns:a16="http://schemas.microsoft.com/office/drawing/2014/main" id="{A92D2222-5BBA-4BFB-BED0-6D2635DD0417}"/>
              </a:ext>
            </a:extLst>
          </p:cNvPr>
          <p:cNvSpPr>
            <a:spLocks noGrp="1"/>
          </p:cNvSpPr>
          <p:nvPr>
            <p:ph type="ftr" sz="quarter" idx="11"/>
          </p:nvPr>
        </p:nvSpPr>
        <p:spPr>
          <a:xfrm>
            <a:off x="736600" y="6343650"/>
            <a:ext cx="8839200" cy="365125"/>
          </a:xfrm>
        </p:spPr>
        <p:txBody>
          <a:bodyPr/>
          <a:lstStyle/>
          <a:p>
            <a:r>
              <a:rPr lang="fr-FR" sz="1200" b="1" dirty="0"/>
              <a:t>Bibliographie</a:t>
            </a:r>
            <a:endParaRPr lang="fr-FR" b="1" dirty="0"/>
          </a:p>
        </p:txBody>
      </p:sp>
      <p:sp>
        <p:nvSpPr>
          <p:cNvPr id="7" name="Espace réservé de la date 2">
            <a:extLst>
              <a:ext uri="{FF2B5EF4-FFF2-40B4-BE49-F238E27FC236}">
                <a16:creationId xmlns:a16="http://schemas.microsoft.com/office/drawing/2014/main" id="{DE7C505C-9147-4EA8-956E-8D965CF6F14F}"/>
              </a:ext>
            </a:extLst>
          </p:cNvPr>
          <p:cNvSpPr>
            <a:spLocks noGrp="1"/>
          </p:cNvSpPr>
          <p:nvPr>
            <p:ph type="dt" sz="half" idx="10"/>
          </p:nvPr>
        </p:nvSpPr>
        <p:spPr>
          <a:xfrm>
            <a:off x="9626600" y="6343650"/>
            <a:ext cx="1299816" cy="365125"/>
          </a:xfrm>
        </p:spPr>
        <p:txBody>
          <a:bodyPr/>
          <a:lstStyle/>
          <a:p>
            <a:r>
              <a:rPr lang="fr-FR" dirty="0"/>
              <a:t>25/09/2025</a:t>
            </a:r>
          </a:p>
        </p:txBody>
      </p:sp>
      <p:sp>
        <p:nvSpPr>
          <p:cNvPr id="3" name="Rectangle 2">
            <a:extLst>
              <a:ext uri="{FF2B5EF4-FFF2-40B4-BE49-F238E27FC236}">
                <a16:creationId xmlns:a16="http://schemas.microsoft.com/office/drawing/2014/main" id="{527F9FB2-4FBE-4191-BD0D-576C067D66F0}"/>
              </a:ext>
            </a:extLst>
          </p:cNvPr>
          <p:cNvSpPr/>
          <p:nvPr/>
        </p:nvSpPr>
        <p:spPr>
          <a:xfrm>
            <a:off x="1420513" y="1452283"/>
            <a:ext cx="3874241" cy="251011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4" name="Rectangle 3">
            <a:extLst>
              <a:ext uri="{FF2B5EF4-FFF2-40B4-BE49-F238E27FC236}">
                <a16:creationId xmlns:a16="http://schemas.microsoft.com/office/drawing/2014/main" id="{80E5EFF3-7966-4822-B005-F6DD655496D6}"/>
              </a:ext>
            </a:extLst>
          </p:cNvPr>
          <p:cNvSpPr/>
          <p:nvPr/>
        </p:nvSpPr>
        <p:spPr>
          <a:xfrm>
            <a:off x="429666" y="1000255"/>
            <a:ext cx="2408567" cy="5314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r>
              <a:rPr lang="fr-FR" dirty="0"/>
              <a:t>Parallèle</a:t>
            </a:r>
          </a:p>
        </p:txBody>
      </p:sp>
      <p:sp>
        <p:nvSpPr>
          <p:cNvPr id="9" name="Rectangle 8">
            <a:extLst>
              <a:ext uri="{FF2B5EF4-FFF2-40B4-BE49-F238E27FC236}">
                <a16:creationId xmlns:a16="http://schemas.microsoft.com/office/drawing/2014/main" id="{984FC682-1F82-49E6-8E3E-44350EF965C5}"/>
              </a:ext>
            </a:extLst>
          </p:cNvPr>
          <p:cNvSpPr/>
          <p:nvPr/>
        </p:nvSpPr>
        <p:spPr>
          <a:xfrm>
            <a:off x="5302230" y="1452283"/>
            <a:ext cx="4276877" cy="251011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10" name="Rectangle 9">
            <a:extLst>
              <a:ext uri="{FF2B5EF4-FFF2-40B4-BE49-F238E27FC236}">
                <a16:creationId xmlns:a16="http://schemas.microsoft.com/office/drawing/2014/main" id="{75EBB81E-27EF-4AFE-99F7-167898572E1B}"/>
              </a:ext>
            </a:extLst>
          </p:cNvPr>
          <p:cNvSpPr/>
          <p:nvPr/>
        </p:nvSpPr>
        <p:spPr>
          <a:xfrm>
            <a:off x="8335322" y="1052083"/>
            <a:ext cx="2658881" cy="53146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r>
              <a:rPr lang="fr-FR" dirty="0"/>
              <a:t>Séquentielle</a:t>
            </a:r>
          </a:p>
        </p:txBody>
      </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338EE715-9493-4056-B121-5FD2776537AA}"/>
                  </a:ext>
                </a:extLst>
              </p:cNvPr>
              <p:cNvSpPr txBox="1"/>
              <p:nvPr/>
            </p:nvSpPr>
            <p:spPr>
              <a:xfrm>
                <a:off x="1047965" y="5134397"/>
                <a:ext cx="3097239" cy="401905"/>
              </a:xfrm>
              <a:prstGeom prst="rect">
                <a:avLst/>
              </a:prstGeom>
              <a:noFill/>
              <a:ln>
                <a:solidFill>
                  <a:srgbClr val="0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400" i="1" dirty="0" smtClean="0">
                              <a:solidFill>
                                <a:schemeClr val="tx1"/>
                              </a:solidFill>
                              <a:latin typeface="Cambria Math" panose="02040503050406030204" pitchFamily="18" charset="0"/>
                            </a:rPr>
                          </m:ctrlPr>
                        </m:sSubPr>
                        <m:e>
                          <m:r>
                            <a:rPr lang="fr-FR" sz="1400" b="0" i="1" dirty="0">
                              <a:solidFill>
                                <a:schemeClr val="tx1"/>
                              </a:solidFill>
                              <a:latin typeface="Cambria Math" panose="02040503050406030204" pitchFamily="18" charset="0"/>
                            </a:rPr>
                            <m:t>𝐺𝑖𝑛𝑖</m:t>
                          </m:r>
                        </m:e>
                        <m:sub>
                          <m:r>
                            <a:rPr lang="fr-FR" sz="1400" b="0" i="1" dirty="0">
                              <a:solidFill>
                                <a:schemeClr val="tx1"/>
                              </a:solidFill>
                              <a:latin typeface="Cambria Math" panose="02040503050406030204" pitchFamily="18" charset="0"/>
                            </a:rPr>
                            <m:t>𝑠𝑝𝑙𝑖𝑡</m:t>
                          </m:r>
                        </m:sub>
                      </m:sSub>
                      <m:r>
                        <a:rPr lang="fr-FR" sz="1400" b="0" i="0">
                          <a:solidFill>
                            <a:schemeClr val="tx1"/>
                          </a:solidFill>
                          <a:latin typeface="Cambria Math" panose="02040503050406030204" pitchFamily="18" charset="0"/>
                        </a:rPr>
                        <m:t>=</m:t>
                      </m:r>
                      <m:f>
                        <m:fPr>
                          <m:ctrlPr>
                            <a:rPr lang="fr-FR" sz="1400" i="1">
                              <a:solidFill>
                                <a:schemeClr val="tx1"/>
                              </a:solidFill>
                              <a:latin typeface="Cambria Math" panose="02040503050406030204" pitchFamily="18" charset="0"/>
                            </a:rPr>
                          </m:ctrlPr>
                        </m:fPr>
                        <m:num>
                          <m:sSub>
                            <m:sSubPr>
                              <m:ctrlPr>
                                <a:rPr lang="fr-FR" sz="1400" i="1">
                                  <a:solidFill>
                                    <a:schemeClr val="tx1"/>
                                  </a:solidFill>
                                  <a:latin typeface="Cambria Math" panose="02040503050406030204" pitchFamily="18" charset="0"/>
                                </a:rPr>
                              </m:ctrlPr>
                            </m:sSubPr>
                            <m:e>
                              <m:r>
                                <a:rPr lang="fr-FR" sz="1400" b="0" i="1">
                                  <a:solidFill>
                                    <a:schemeClr val="tx1"/>
                                  </a:solidFill>
                                  <a:latin typeface="Cambria Math" panose="02040503050406030204" pitchFamily="18" charset="0"/>
                                </a:rPr>
                                <m:t>𝑁</m:t>
                              </m:r>
                            </m:e>
                            <m:sub>
                              <m:r>
                                <a:rPr lang="fr-FR" sz="1400" b="0" i="1">
                                  <a:solidFill>
                                    <a:schemeClr val="tx1"/>
                                  </a:solidFill>
                                  <a:latin typeface="Cambria Math" panose="02040503050406030204" pitchFamily="18" charset="0"/>
                                </a:rPr>
                                <m:t>𝐿</m:t>
                              </m:r>
                            </m:sub>
                          </m:sSub>
                        </m:num>
                        <m:den>
                          <m:r>
                            <a:rPr lang="fr-FR" sz="1400" b="0" i="1">
                              <a:solidFill>
                                <a:schemeClr val="tx1"/>
                              </a:solidFill>
                              <a:latin typeface="Cambria Math" panose="02040503050406030204" pitchFamily="18" charset="0"/>
                            </a:rPr>
                            <m:t>𝑁</m:t>
                          </m:r>
                        </m:den>
                      </m:f>
                      <m:r>
                        <a:rPr lang="fr-FR" sz="1400" b="0" i="0">
                          <a:solidFill>
                            <a:schemeClr val="tx1"/>
                          </a:solidFill>
                          <a:latin typeface="Cambria Math" panose="02040503050406030204" pitchFamily="18" charset="0"/>
                        </a:rPr>
                        <m:t>⋅</m:t>
                      </m:r>
                      <m:r>
                        <a:rPr lang="fr-FR" sz="1400" b="0" i="1">
                          <a:solidFill>
                            <a:schemeClr val="tx1"/>
                          </a:solidFill>
                          <a:latin typeface="Cambria Math" panose="02040503050406030204" pitchFamily="18" charset="0"/>
                        </a:rPr>
                        <m:t>𝐺</m:t>
                      </m:r>
                      <m:r>
                        <a:rPr lang="fr-FR" sz="1400" b="0" i="1" smtClean="0">
                          <a:solidFill>
                            <a:schemeClr val="tx1"/>
                          </a:solidFill>
                          <a:latin typeface="Cambria Math" panose="02040503050406030204" pitchFamily="18" charset="0"/>
                        </a:rPr>
                        <m:t>𝑖𝑛𝑖</m:t>
                      </m:r>
                      <m:d>
                        <m:dPr>
                          <m:ctrlPr>
                            <a:rPr lang="fr-FR" sz="1400" i="1">
                              <a:solidFill>
                                <a:schemeClr val="tx1"/>
                              </a:solidFill>
                              <a:latin typeface="Cambria Math" panose="02040503050406030204" pitchFamily="18" charset="0"/>
                            </a:rPr>
                          </m:ctrlPr>
                        </m:dPr>
                        <m:e>
                          <m:r>
                            <a:rPr lang="fr-FR" sz="1400" b="0" i="1" smtClean="0">
                              <a:solidFill>
                                <a:schemeClr val="tx1"/>
                              </a:solidFill>
                              <a:latin typeface="Cambria Math" panose="02040503050406030204" pitchFamily="18" charset="0"/>
                            </a:rPr>
                            <m:t>𝐿</m:t>
                          </m:r>
                        </m:e>
                      </m:d>
                      <m:r>
                        <a:rPr lang="fr-FR" sz="1400" b="0" i="0">
                          <a:solidFill>
                            <a:schemeClr val="tx1"/>
                          </a:solidFill>
                          <a:latin typeface="Cambria Math" panose="02040503050406030204" pitchFamily="18" charset="0"/>
                        </a:rPr>
                        <m:t>+</m:t>
                      </m:r>
                      <m:f>
                        <m:fPr>
                          <m:ctrlPr>
                            <a:rPr lang="fr-FR" sz="1400" i="1">
                              <a:solidFill>
                                <a:schemeClr val="tx1"/>
                              </a:solidFill>
                              <a:latin typeface="Cambria Math" panose="02040503050406030204" pitchFamily="18" charset="0"/>
                            </a:rPr>
                          </m:ctrlPr>
                        </m:fPr>
                        <m:num>
                          <m:sSub>
                            <m:sSubPr>
                              <m:ctrlPr>
                                <a:rPr lang="fr-FR" sz="1400" i="1">
                                  <a:solidFill>
                                    <a:schemeClr val="tx1"/>
                                  </a:solidFill>
                                  <a:latin typeface="Cambria Math" panose="02040503050406030204" pitchFamily="18" charset="0"/>
                                </a:rPr>
                              </m:ctrlPr>
                            </m:sSubPr>
                            <m:e>
                              <m:r>
                                <a:rPr lang="fr-FR" sz="1400" b="0" i="1">
                                  <a:solidFill>
                                    <a:schemeClr val="tx1"/>
                                  </a:solidFill>
                                  <a:latin typeface="Cambria Math" panose="02040503050406030204" pitchFamily="18" charset="0"/>
                                </a:rPr>
                                <m:t>𝑁</m:t>
                              </m:r>
                            </m:e>
                            <m:sub>
                              <m:r>
                                <a:rPr lang="fr-FR" sz="1400" b="0" i="1">
                                  <a:solidFill>
                                    <a:schemeClr val="tx1"/>
                                  </a:solidFill>
                                  <a:latin typeface="Cambria Math" panose="02040503050406030204" pitchFamily="18" charset="0"/>
                                </a:rPr>
                                <m:t>𝑅</m:t>
                              </m:r>
                            </m:sub>
                          </m:sSub>
                        </m:num>
                        <m:den>
                          <m:r>
                            <a:rPr lang="fr-FR" sz="1400" b="0" i="1">
                              <a:solidFill>
                                <a:schemeClr val="tx1"/>
                              </a:solidFill>
                              <a:latin typeface="Cambria Math" panose="02040503050406030204" pitchFamily="18" charset="0"/>
                            </a:rPr>
                            <m:t>𝑁</m:t>
                          </m:r>
                        </m:den>
                      </m:f>
                      <m:r>
                        <a:rPr lang="fr-FR" sz="1400" b="0" i="0">
                          <a:solidFill>
                            <a:schemeClr val="tx1"/>
                          </a:solidFill>
                          <a:latin typeface="Cambria Math" panose="02040503050406030204" pitchFamily="18" charset="0"/>
                        </a:rPr>
                        <m:t>⋅</m:t>
                      </m:r>
                      <m:r>
                        <a:rPr lang="fr-FR" sz="1400" b="0" i="1">
                          <a:solidFill>
                            <a:schemeClr val="tx1"/>
                          </a:solidFill>
                          <a:latin typeface="Cambria Math" panose="02040503050406030204" pitchFamily="18" charset="0"/>
                        </a:rPr>
                        <m:t>𝐺</m:t>
                      </m:r>
                      <m:r>
                        <a:rPr lang="fr-FR" sz="1400" b="0" i="1" smtClean="0">
                          <a:solidFill>
                            <a:schemeClr val="tx1"/>
                          </a:solidFill>
                          <a:latin typeface="Cambria Math" panose="02040503050406030204" pitchFamily="18" charset="0"/>
                        </a:rPr>
                        <m:t>𝑖𝑛𝑖</m:t>
                      </m:r>
                      <m:d>
                        <m:dPr>
                          <m:ctrlPr>
                            <a:rPr lang="fr-FR" sz="1400" i="1">
                              <a:solidFill>
                                <a:schemeClr val="tx1"/>
                              </a:solidFill>
                              <a:latin typeface="Cambria Math" panose="02040503050406030204" pitchFamily="18" charset="0"/>
                            </a:rPr>
                          </m:ctrlPr>
                        </m:dPr>
                        <m:e>
                          <m:r>
                            <a:rPr lang="fr-FR" sz="1400" b="0" i="1">
                              <a:solidFill>
                                <a:schemeClr val="tx1"/>
                              </a:solidFill>
                              <a:latin typeface="Cambria Math" panose="02040503050406030204" pitchFamily="18" charset="0"/>
                            </a:rPr>
                            <m:t>𝑅</m:t>
                          </m:r>
                        </m:e>
                      </m:d>
                    </m:oMath>
                  </m:oMathPara>
                </a14:m>
                <a:endParaRPr lang="fr-FR" sz="1400" dirty="0">
                  <a:solidFill>
                    <a:schemeClr val="tx1"/>
                  </a:solidFill>
                </a:endParaRPr>
              </a:p>
            </p:txBody>
          </p:sp>
        </mc:Choice>
        <mc:Fallback xmlns="">
          <p:sp>
            <p:nvSpPr>
              <p:cNvPr id="18" name="ZoneTexte 17">
                <a:extLst>
                  <a:ext uri="{FF2B5EF4-FFF2-40B4-BE49-F238E27FC236}">
                    <a16:creationId xmlns:a16="http://schemas.microsoft.com/office/drawing/2014/main" id="{338EE715-9493-4056-B121-5FD2776537AA}"/>
                  </a:ext>
                </a:extLst>
              </p:cNvPr>
              <p:cNvSpPr txBox="1">
                <a:spLocks noRot="1" noChangeAspect="1" noMove="1" noResize="1" noEditPoints="1" noAdjustHandles="1" noChangeArrowheads="1" noChangeShapeType="1" noTextEdit="1"/>
              </p:cNvSpPr>
              <p:nvPr/>
            </p:nvSpPr>
            <p:spPr>
              <a:xfrm>
                <a:off x="1047965" y="5134397"/>
                <a:ext cx="3097239" cy="401905"/>
              </a:xfrm>
              <a:prstGeom prst="rect">
                <a:avLst/>
              </a:prstGeom>
              <a:blipFill>
                <a:blip r:embed="rId3"/>
                <a:stretch>
                  <a:fillRect b="-11765"/>
                </a:stretch>
              </a:blipFill>
              <a:ln>
                <a:solidFill>
                  <a:srgbClr val="00000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21A9E2BE-45B3-4C5F-9727-982FC3C92171}"/>
                  </a:ext>
                </a:extLst>
              </p:cNvPr>
              <p:cNvSpPr txBox="1"/>
              <p:nvPr/>
            </p:nvSpPr>
            <p:spPr>
              <a:xfrm>
                <a:off x="1047965" y="4128789"/>
                <a:ext cx="1656784" cy="587212"/>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1400" b="0" i="1" smtClean="0">
                          <a:solidFill>
                            <a:schemeClr val="tx1"/>
                          </a:solidFill>
                          <a:latin typeface="Cambria Math" panose="02040503050406030204" pitchFamily="18" charset="0"/>
                        </a:rPr>
                        <m:t>𝐺𝑖𝑛𝑖</m:t>
                      </m:r>
                      <m:d>
                        <m:dPr>
                          <m:ctrlPr>
                            <a:rPr lang="fr-FR" sz="1400" i="1">
                              <a:solidFill>
                                <a:schemeClr val="tx1"/>
                              </a:solidFill>
                              <a:latin typeface="Cambria Math" panose="02040503050406030204" pitchFamily="18" charset="0"/>
                            </a:rPr>
                          </m:ctrlPr>
                        </m:dPr>
                        <m:e>
                          <m:r>
                            <a:rPr lang="fr-FR" sz="1400" b="0" i="1">
                              <a:solidFill>
                                <a:schemeClr val="tx1"/>
                              </a:solidFill>
                              <a:latin typeface="Cambria Math" panose="02040503050406030204" pitchFamily="18" charset="0"/>
                            </a:rPr>
                            <m:t>𝑡</m:t>
                          </m:r>
                        </m:e>
                      </m:d>
                      <m:r>
                        <a:rPr lang="fr-FR" sz="1400" b="0" i="0">
                          <a:solidFill>
                            <a:schemeClr val="tx1"/>
                          </a:solidFill>
                          <a:latin typeface="Cambria Math" panose="02040503050406030204" pitchFamily="18" charset="0"/>
                        </a:rPr>
                        <m:t>=1−</m:t>
                      </m:r>
                      <m:nary>
                        <m:naryPr>
                          <m:chr m:val="∑"/>
                          <m:limLoc m:val="undOvr"/>
                          <m:grow m:val="on"/>
                          <m:ctrlPr>
                            <a:rPr lang="fr-FR" sz="1400" i="1">
                              <a:solidFill>
                                <a:schemeClr val="tx1"/>
                              </a:solidFill>
                              <a:latin typeface="Cambria Math" panose="02040503050406030204" pitchFamily="18" charset="0"/>
                            </a:rPr>
                          </m:ctrlPr>
                        </m:naryPr>
                        <m:sub>
                          <m:r>
                            <a:rPr lang="fr-FR" sz="1400" b="0" i="1">
                              <a:solidFill>
                                <a:schemeClr val="tx1"/>
                              </a:solidFill>
                              <a:latin typeface="Cambria Math" panose="02040503050406030204" pitchFamily="18" charset="0"/>
                            </a:rPr>
                            <m:t>𝑖</m:t>
                          </m:r>
                          <m:r>
                            <a:rPr lang="fr-FR" sz="1400" b="0" i="0">
                              <a:solidFill>
                                <a:schemeClr val="tx1"/>
                              </a:solidFill>
                              <a:latin typeface="Cambria Math" panose="02040503050406030204" pitchFamily="18" charset="0"/>
                            </a:rPr>
                            <m:t>=1</m:t>
                          </m:r>
                        </m:sub>
                        <m:sup>
                          <m:r>
                            <a:rPr lang="fr-FR" sz="1400" b="0" i="1">
                              <a:solidFill>
                                <a:schemeClr val="tx1"/>
                              </a:solidFill>
                              <a:latin typeface="Cambria Math" panose="02040503050406030204" pitchFamily="18" charset="0"/>
                            </a:rPr>
                            <m:t>𝑐</m:t>
                          </m:r>
                        </m:sup>
                        <m:e>
                          <m:sSubSup>
                            <m:sSubSupPr>
                              <m:ctrlPr>
                                <a:rPr lang="fr-FR" sz="1400" i="1">
                                  <a:solidFill>
                                    <a:schemeClr val="tx1"/>
                                  </a:solidFill>
                                  <a:latin typeface="Cambria Math" panose="02040503050406030204" pitchFamily="18" charset="0"/>
                                </a:rPr>
                              </m:ctrlPr>
                            </m:sSubSupPr>
                            <m:e>
                              <m:r>
                                <a:rPr lang="fr-FR" sz="1400" b="0" i="1">
                                  <a:solidFill>
                                    <a:schemeClr val="tx1"/>
                                  </a:solidFill>
                                  <a:latin typeface="Cambria Math" panose="02040503050406030204" pitchFamily="18" charset="0"/>
                                </a:rPr>
                                <m:t>𝑃</m:t>
                              </m:r>
                            </m:e>
                            <m:sub>
                              <m:r>
                                <a:rPr lang="fr-FR" sz="1400" b="0" i="1">
                                  <a:solidFill>
                                    <a:schemeClr val="tx1"/>
                                  </a:solidFill>
                                  <a:latin typeface="Cambria Math" panose="02040503050406030204" pitchFamily="18" charset="0"/>
                                </a:rPr>
                                <m:t>𝑖</m:t>
                              </m:r>
                            </m:sub>
                            <m:sup>
                              <m:r>
                                <a:rPr lang="fr-FR" sz="1400" b="0" i="0">
                                  <a:solidFill>
                                    <a:schemeClr val="tx1"/>
                                  </a:solidFill>
                                  <a:latin typeface="Cambria Math" panose="02040503050406030204" pitchFamily="18" charset="0"/>
                                </a:rPr>
                                <m:t>2</m:t>
                              </m:r>
                            </m:sup>
                          </m:sSubSup>
                        </m:e>
                      </m:nary>
                    </m:oMath>
                  </m:oMathPara>
                </a14:m>
                <a:endParaRPr lang="fr-FR" sz="1600" dirty="0">
                  <a:solidFill>
                    <a:schemeClr val="tx1"/>
                  </a:solidFill>
                </a:endParaRPr>
              </a:p>
            </p:txBody>
          </p:sp>
        </mc:Choice>
        <mc:Fallback xmlns="">
          <p:sp>
            <p:nvSpPr>
              <p:cNvPr id="19" name="ZoneTexte 18">
                <a:extLst>
                  <a:ext uri="{FF2B5EF4-FFF2-40B4-BE49-F238E27FC236}">
                    <a16:creationId xmlns:a16="http://schemas.microsoft.com/office/drawing/2014/main" id="{21A9E2BE-45B3-4C5F-9727-982FC3C92171}"/>
                  </a:ext>
                </a:extLst>
              </p:cNvPr>
              <p:cNvSpPr txBox="1">
                <a:spLocks noRot="1" noChangeAspect="1" noMove="1" noResize="1" noEditPoints="1" noAdjustHandles="1" noChangeArrowheads="1" noChangeShapeType="1" noTextEdit="1"/>
              </p:cNvSpPr>
              <p:nvPr/>
            </p:nvSpPr>
            <p:spPr>
              <a:xfrm>
                <a:off x="1047965" y="4128789"/>
                <a:ext cx="1656784" cy="587212"/>
              </a:xfrm>
              <a:prstGeom prst="rect">
                <a:avLst/>
              </a:prstGeom>
              <a:blipFill>
                <a:blip r:embed="rId4"/>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DDCE012E-51C9-4DB9-98E0-507623695EDC}"/>
                  </a:ext>
                </a:extLst>
              </p:cNvPr>
              <p:cNvSpPr txBox="1"/>
              <p:nvPr/>
            </p:nvSpPr>
            <p:spPr>
              <a:xfrm>
                <a:off x="2743862" y="4105834"/>
                <a:ext cx="2222324" cy="610167"/>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sz="1400" b="0" i="0" smtClean="0">
                          <a:solidFill>
                            <a:schemeClr val="tx1"/>
                          </a:solidFill>
                          <a:latin typeface="Cambria Math" panose="02040503050406030204" pitchFamily="18" charset="0"/>
                        </a:rPr>
                        <m:t>Entropy</m:t>
                      </m:r>
                      <m:r>
                        <a:rPr lang="fr-FR" sz="1400" b="0" i="0" smtClean="0">
                          <a:solidFill>
                            <a:schemeClr val="tx1"/>
                          </a:solidFill>
                          <a:latin typeface="Cambria Math" panose="02040503050406030204" pitchFamily="18" charset="0"/>
                        </a:rPr>
                        <m:t> </m:t>
                      </m:r>
                      <m:d>
                        <m:dPr>
                          <m:ctrlPr>
                            <a:rPr lang="fr-FR" sz="1400" i="1">
                              <a:solidFill>
                                <a:schemeClr val="tx1"/>
                              </a:solidFill>
                              <a:latin typeface="Cambria Math" panose="02040503050406030204" pitchFamily="18" charset="0"/>
                            </a:rPr>
                          </m:ctrlPr>
                        </m:dPr>
                        <m:e>
                          <m:r>
                            <m:rPr>
                              <m:sty m:val="p"/>
                            </m:rPr>
                            <a:rPr lang="fr-FR" sz="1400" b="0" i="0">
                              <a:solidFill>
                                <a:schemeClr val="tx1"/>
                              </a:solidFill>
                              <a:latin typeface="Cambria Math" panose="02040503050406030204" pitchFamily="18" charset="0"/>
                            </a:rPr>
                            <m:t>D</m:t>
                          </m:r>
                        </m:e>
                      </m:d>
                      <m:r>
                        <a:rPr lang="fr-FR" sz="1400" b="0" i="0">
                          <a:solidFill>
                            <a:schemeClr val="tx1"/>
                          </a:solidFill>
                          <a:latin typeface="Cambria Math" panose="02040503050406030204" pitchFamily="18" charset="0"/>
                        </a:rPr>
                        <m:t>=−</m:t>
                      </m:r>
                      <m:nary>
                        <m:naryPr>
                          <m:chr m:val="∑"/>
                          <m:limLoc m:val="undOvr"/>
                          <m:grow m:val="on"/>
                          <m:ctrlPr>
                            <a:rPr lang="fr-FR" sz="1400" i="1">
                              <a:solidFill>
                                <a:schemeClr val="tx1"/>
                              </a:solidFill>
                              <a:latin typeface="Cambria Math" panose="02040503050406030204" pitchFamily="18" charset="0"/>
                            </a:rPr>
                          </m:ctrlPr>
                        </m:naryPr>
                        <m:sub>
                          <m:r>
                            <a:rPr lang="fr-FR" sz="1400" b="0" i="1">
                              <a:solidFill>
                                <a:schemeClr val="tx1"/>
                              </a:solidFill>
                              <a:latin typeface="Cambria Math" panose="02040503050406030204" pitchFamily="18" charset="0"/>
                            </a:rPr>
                            <m:t>𝑖</m:t>
                          </m:r>
                          <m:r>
                            <a:rPr lang="fr-FR" sz="1400" b="0" i="0">
                              <a:solidFill>
                                <a:schemeClr val="tx1"/>
                              </a:solidFill>
                              <a:latin typeface="Cambria Math" panose="02040503050406030204" pitchFamily="18" charset="0"/>
                            </a:rPr>
                            <m:t>=1</m:t>
                          </m:r>
                        </m:sub>
                        <m:sup>
                          <m:r>
                            <a:rPr lang="fr-FR" sz="1400" b="0" i="1" smtClean="0">
                              <a:solidFill>
                                <a:schemeClr val="tx1"/>
                              </a:solidFill>
                              <a:latin typeface="Cambria Math" panose="02040503050406030204" pitchFamily="18" charset="0"/>
                            </a:rPr>
                            <m:t>𝑘</m:t>
                          </m:r>
                        </m:sup>
                        <m:e>
                          <m:sSub>
                            <m:sSubPr>
                              <m:ctrlPr>
                                <a:rPr lang="fr-FR" sz="1400" i="1">
                                  <a:solidFill>
                                    <a:schemeClr val="tx1"/>
                                  </a:solidFill>
                                  <a:latin typeface="Cambria Math" panose="02040503050406030204" pitchFamily="18" charset="0"/>
                                </a:rPr>
                              </m:ctrlPr>
                            </m:sSubPr>
                            <m:e>
                              <m:r>
                                <a:rPr lang="fr-FR" sz="1400" b="0" i="1">
                                  <a:solidFill>
                                    <a:schemeClr val="tx1"/>
                                  </a:solidFill>
                                  <a:latin typeface="Cambria Math" panose="02040503050406030204" pitchFamily="18" charset="0"/>
                                </a:rPr>
                                <m:t>𝜌</m:t>
                              </m:r>
                            </m:e>
                            <m:sub>
                              <m:r>
                                <m:rPr>
                                  <m:sty m:val="p"/>
                                </m:rPr>
                                <a:rPr lang="fr-FR" sz="1400" b="0" i="0" smtClean="0">
                                  <a:solidFill>
                                    <a:schemeClr val="tx1"/>
                                  </a:solidFill>
                                  <a:latin typeface="Cambria Math" panose="02040503050406030204" pitchFamily="18" charset="0"/>
                                </a:rPr>
                                <m:t>i</m:t>
                              </m:r>
                            </m:sub>
                          </m:sSub>
                          <m:func>
                            <m:funcPr>
                              <m:ctrlPr>
                                <a:rPr lang="fr-FR" sz="1400" i="1">
                                  <a:solidFill>
                                    <a:schemeClr val="tx1"/>
                                  </a:solidFill>
                                  <a:latin typeface="Cambria Math" panose="02040503050406030204" pitchFamily="18" charset="0"/>
                                </a:rPr>
                              </m:ctrlPr>
                            </m:funcPr>
                            <m:fName>
                              <m:r>
                                <m:rPr>
                                  <m:sty m:val="p"/>
                                </m:rPr>
                                <a:rPr lang="fr-FR" sz="1400" b="0" i="0">
                                  <a:solidFill>
                                    <a:schemeClr val="tx1"/>
                                  </a:solidFill>
                                  <a:latin typeface="Cambria Math" panose="02040503050406030204" pitchFamily="18" charset="0"/>
                                </a:rPr>
                                <m:t>log</m:t>
                              </m:r>
                            </m:fName>
                            <m:e>
                              <m:sSub>
                                <m:sSubPr>
                                  <m:ctrlPr>
                                    <a:rPr lang="fr-FR" sz="1400" i="1">
                                      <a:solidFill>
                                        <a:schemeClr val="tx1"/>
                                      </a:solidFill>
                                      <a:latin typeface="Cambria Math" panose="02040503050406030204" pitchFamily="18" charset="0"/>
                                    </a:rPr>
                                  </m:ctrlPr>
                                </m:sSubPr>
                                <m:e>
                                  <m:r>
                                    <a:rPr lang="fr-FR" sz="1400" b="0" i="1">
                                      <a:solidFill>
                                        <a:schemeClr val="tx1"/>
                                      </a:solidFill>
                                      <a:latin typeface="Cambria Math" panose="02040503050406030204" pitchFamily="18" charset="0"/>
                                    </a:rPr>
                                    <m:t>𝜌</m:t>
                                  </m:r>
                                </m:e>
                                <m:sub>
                                  <m:r>
                                    <a:rPr lang="fr-FR" sz="1400" b="0" i="1">
                                      <a:solidFill>
                                        <a:schemeClr val="tx1"/>
                                      </a:solidFill>
                                      <a:latin typeface="Cambria Math" panose="02040503050406030204" pitchFamily="18" charset="0"/>
                                    </a:rPr>
                                    <m:t>𝑖</m:t>
                                  </m:r>
                                </m:sub>
                              </m:sSub>
                            </m:e>
                          </m:func>
                        </m:e>
                      </m:nary>
                    </m:oMath>
                  </m:oMathPara>
                </a14:m>
                <a:endParaRPr lang="fr-FR" sz="1400" dirty="0">
                  <a:solidFill>
                    <a:schemeClr val="tx1"/>
                  </a:solidFill>
                </a:endParaRPr>
              </a:p>
            </p:txBody>
          </p:sp>
        </mc:Choice>
        <mc:Fallback xmlns="">
          <p:sp>
            <p:nvSpPr>
              <p:cNvPr id="21" name="ZoneTexte 20">
                <a:extLst>
                  <a:ext uri="{FF2B5EF4-FFF2-40B4-BE49-F238E27FC236}">
                    <a16:creationId xmlns:a16="http://schemas.microsoft.com/office/drawing/2014/main" id="{DDCE012E-51C9-4DB9-98E0-507623695EDC}"/>
                  </a:ext>
                </a:extLst>
              </p:cNvPr>
              <p:cNvSpPr txBox="1">
                <a:spLocks noRot="1" noChangeAspect="1" noMove="1" noResize="1" noEditPoints="1" noAdjustHandles="1" noChangeArrowheads="1" noChangeShapeType="1" noTextEdit="1"/>
              </p:cNvSpPr>
              <p:nvPr/>
            </p:nvSpPr>
            <p:spPr>
              <a:xfrm>
                <a:off x="2743862" y="4105834"/>
                <a:ext cx="2222324" cy="610167"/>
              </a:xfrm>
              <a:prstGeom prst="rect">
                <a:avLst/>
              </a:prstGeom>
              <a:blipFill>
                <a:blip r:embed="rId5"/>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TextBox 2">
                <a:extLst>
                  <a:ext uri="{FF2B5EF4-FFF2-40B4-BE49-F238E27FC236}">
                    <a16:creationId xmlns:a16="http://schemas.microsoft.com/office/drawing/2014/main" id="{A688124C-76EE-442E-990A-F9A70642F661}"/>
                  </a:ext>
                </a:extLst>
              </p:cNvPr>
              <p:cNvSpPr txBox="1"/>
              <p:nvPr/>
            </p:nvSpPr>
            <p:spPr>
              <a:xfrm>
                <a:off x="1047965" y="4779689"/>
                <a:ext cx="2861153" cy="316562"/>
              </a:xfrm>
              <a:prstGeom prst="rect">
                <a:avLst/>
              </a:prstGeom>
              <a:noFill/>
              <a:ln>
                <a:solidFill>
                  <a:srgbClr val="000000"/>
                </a:solidFill>
              </a:ln>
            </p:spPr>
            <p:txBody>
              <a:bodyPr wrap="square" lIns="0" tIns="0" rIns="0" bIns="0" rtlCol="0">
                <a:spAutoFit/>
              </a:bodyPr>
              <a:lstStyle/>
              <a:p>
                <a:r>
                  <a:rPr lang="fr-FR" sz="1400" dirty="0">
                    <a:solidFill>
                      <a:schemeClr val="tx1"/>
                    </a:solidFill>
                    <a:latin typeface="Cambria Math" panose="02040503050406030204" pitchFamily="18" charset="0"/>
                  </a:rPr>
                  <a:t>Var Intra-Grp </a:t>
                </a:r>
                <a14:m>
                  <m:oMath xmlns:m="http://schemas.openxmlformats.org/officeDocument/2006/math">
                    <m:d>
                      <m:dPr>
                        <m:ctrlPr>
                          <a:rPr lang="fr-FR" sz="1400" i="1">
                            <a:solidFill>
                              <a:schemeClr val="tx1"/>
                            </a:solidFill>
                            <a:latin typeface="Cambria Math" panose="02040503050406030204" pitchFamily="18" charset="0"/>
                          </a:rPr>
                        </m:ctrlPr>
                      </m:dPr>
                      <m:e>
                        <m:r>
                          <m:rPr>
                            <m:sty m:val="p"/>
                          </m:rPr>
                          <a:rPr lang="en-US" sz="1400" b="0" i="0">
                            <a:solidFill>
                              <a:schemeClr val="tx1"/>
                            </a:solidFill>
                            <a:latin typeface="Cambria Math" panose="02040503050406030204" pitchFamily="18" charset="0"/>
                          </a:rPr>
                          <m:t>y</m:t>
                        </m:r>
                      </m:e>
                    </m:d>
                    <m:r>
                      <a:rPr lang="fr-FR" sz="1400" b="0" i="0">
                        <a:solidFill>
                          <a:schemeClr val="tx1"/>
                        </a:solidFill>
                        <a:latin typeface="Cambria Math" panose="02040503050406030204" pitchFamily="18" charset="0"/>
                      </a:rPr>
                      <m:t>=</m:t>
                    </m:r>
                    <m:f>
                      <m:fPr>
                        <m:ctrlPr>
                          <a:rPr lang="fr-FR" sz="1400" i="1">
                            <a:solidFill>
                              <a:schemeClr val="tx1"/>
                            </a:solidFill>
                            <a:latin typeface="Cambria Math" panose="02040503050406030204" pitchFamily="18" charset="0"/>
                          </a:rPr>
                        </m:ctrlPr>
                      </m:fPr>
                      <m:num>
                        <m:r>
                          <a:rPr lang="fr-FR" sz="1400" b="0" i="0">
                            <a:solidFill>
                              <a:schemeClr val="tx1"/>
                            </a:solidFill>
                            <a:latin typeface="Cambria Math" panose="02040503050406030204" pitchFamily="18" charset="0"/>
                          </a:rPr>
                          <m:t>1</m:t>
                        </m:r>
                      </m:num>
                      <m:den>
                        <m:r>
                          <m:rPr>
                            <m:sty m:val="p"/>
                          </m:rPr>
                          <a:rPr lang="en-US" sz="1400" b="0" i="0">
                            <a:solidFill>
                              <a:schemeClr val="tx1"/>
                            </a:solidFill>
                            <a:latin typeface="Cambria Math" panose="02040503050406030204" pitchFamily="18" charset="0"/>
                          </a:rPr>
                          <m:t>N</m:t>
                        </m:r>
                      </m:den>
                    </m:f>
                    <m:nary>
                      <m:naryPr>
                        <m:chr m:val="∑"/>
                        <m:limLoc m:val="undOvr"/>
                        <m:grow m:val="on"/>
                        <m:ctrlPr>
                          <a:rPr lang="it-IT" sz="1400" i="1" dirty="0">
                            <a:solidFill>
                              <a:schemeClr val="tx1"/>
                            </a:solidFill>
                            <a:latin typeface="Cambria Math" panose="02040503050406030204" pitchFamily="18" charset="0"/>
                          </a:rPr>
                        </m:ctrlPr>
                      </m:naryPr>
                      <m:sub>
                        <m:r>
                          <m:rPr>
                            <m:sty m:val="p"/>
                          </m:rPr>
                          <a:rPr lang="it-IT" sz="1400" b="0" i="0" dirty="0">
                            <a:solidFill>
                              <a:schemeClr val="tx1"/>
                            </a:solidFill>
                            <a:latin typeface="Cambria Math" panose="02040503050406030204" pitchFamily="18" charset="0"/>
                          </a:rPr>
                          <m:t>i</m:t>
                        </m:r>
                        <m:r>
                          <a:rPr lang="it-IT" sz="1400" b="0" i="0" dirty="0">
                            <a:solidFill>
                              <a:schemeClr val="tx1"/>
                            </a:solidFill>
                            <a:latin typeface="Cambria Math" panose="02040503050406030204" pitchFamily="18" charset="0"/>
                          </a:rPr>
                          <m:t>=1</m:t>
                        </m:r>
                      </m:sub>
                      <m:sup>
                        <m:r>
                          <m:rPr>
                            <m:sty m:val="p"/>
                          </m:rPr>
                          <a:rPr lang="it-IT" sz="1400" b="0" i="0" dirty="0">
                            <a:solidFill>
                              <a:schemeClr val="tx1"/>
                            </a:solidFill>
                            <a:latin typeface="Cambria Math" panose="02040503050406030204" pitchFamily="18" charset="0"/>
                          </a:rPr>
                          <m:t>N</m:t>
                        </m:r>
                      </m:sup>
                      <m:e>
                        <m:sSup>
                          <m:sSupPr>
                            <m:ctrlPr>
                              <a:rPr lang="it-IT" sz="1400" i="1" dirty="0">
                                <a:solidFill>
                                  <a:schemeClr val="tx1"/>
                                </a:solidFill>
                                <a:latin typeface="Cambria Math" panose="02040503050406030204" pitchFamily="18" charset="0"/>
                              </a:rPr>
                            </m:ctrlPr>
                          </m:sSupPr>
                          <m:e>
                            <m:d>
                              <m:dPr>
                                <m:ctrlPr>
                                  <a:rPr lang="it-IT" sz="1400" i="1" dirty="0">
                                    <a:solidFill>
                                      <a:schemeClr val="tx1"/>
                                    </a:solidFill>
                                    <a:latin typeface="Cambria Math" panose="02040503050406030204" pitchFamily="18" charset="0"/>
                                  </a:rPr>
                                </m:ctrlPr>
                              </m:dPr>
                              <m:e>
                                <m:sSub>
                                  <m:sSubPr>
                                    <m:ctrlPr>
                                      <a:rPr lang="it-IT" sz="1400" i="1" dirty="0">
                                        <a:solidFill>
                                          <a:schemeClr val="tx1"/>
                                        </a:solidFill>
                                        <a:latin typeface="Cambria Math" panose="02040503050406030204" pitchFamily="18" charset="0"/>
                                      </a:rPr>
                                    </m:ctrlPr>
                                  </m:sSubPr>
                                  <m:e>
                                    <m:r>
                                      <m:rPr>
                                        <m:sty m:val="p"/>
                                      </m:rPr>
                                      <a:rPr lang="it-IT" sz="1400" b="0" i="0" dirty="0">
                                        <a:solidFill>
                                          <a:schemeClr val="tx1"/>
                                        </a:solidFill>
                                        <a:latin typeface="Cambria Math" panose="02040503050406030204" pitchFamily="18" charset="0"/>
                                      </a:rPr>
                                      <m:t>y</m:t>
                                    </m:r>
                                  </m:e>
                                  <m:sub>
                                    <m:r>
                                      <m:rPr>
                                        <m:sty m:val="p"/>
                                      </m:rPr>
                                      <a:rPr lang="it-IT" sz="1400" b="0" i="0" dirty="0">
                                        <a:solidFill>
                                          <a:schemeClr val="tx1"/>
                                        </a:solidFill>
                                        <a:latin typeface="Cambria Math" panose="02040503050406030204" pitchFamily="18" charset="0"/>
                                      </a:rPr>
                                      <m:t>i</m:t>
                                    </m:r>
                                  </m:sub>
                                </m:sSub>
                                <m:r>
                                  <a:rPr lang="it-IT" sz="1400" b="0" i="0" dirty="0">
                                    <a:solidFill>
                                      <a:schemeClr val="tx1"/>
                                    </a:solidFill>
                                    <a:latin typeface="Cambria Math" panose="02040503050406030204" pitchFamily="18" charset="0"/>
                                  </a:rPr>
                                  <m:t>−</m:t>
                                </m:r>
                                <m:acc>
                                  <m:accPr>
                                    <m:chr m:val="̅"/>
                                    <m:ctrlPr>
                                      <a:rPr lang="it-IT" sz="1400" i="1" dirty="0">
                                        <a:solidFill>
                                          <a:schemeClr val="tx1"/>
                                        </a:solidFill>
                                        <a:latin typeface="Cambria Math" panose="02040503050406030204" pitchFamily="18" charset="0"/>
                                      </a:rPr>
                                    </m:ctrlPr>
                                  </m:accPr>
                                  <m:e>
                                    <m:r>
                                      <m:rPr>
                                        <m:sty m:val="p"/>
                                      </m:rPr>
                                      <a:rPr lang="it-IT" sz="1400" b="0" i="0" dirty="0">
                                        <a:solidFill>
                                          <a:schemeClr val="tx1"/>
                                        </a:solidFill>
                                        <a:latin typeface="Cambria Math" panose="02040503050406030204" pitchFamily="18" charset="0"/>
                                      </a:rPr>
                                      <m:t>y</m:t>
                                    </m:r>
                                  </m:e>
                                </m:acc>
                              </m:e>
                            </m:d>
                          </m:e>
                          <m:sup>
                            <m:r>
                              <a:rPr lang="fr-FR" sz="1400" b="0" i="0" dirty="0">
                                <a:solidFill>
                                  <a:schemeClr val="tx1"/>
                                </a:solidFill>
                                <a:latin typeface="Cambria Math" panose="02040503050406030204" pitchFamily="18" charset="0"/>
                              </a:rPr>
                              <m:t>2</m:t>
                            </m:r>
                          </m:sup>
                        </m:sSup>
                      </m:e>
                    </m:nary>
                  </m:oMath>
                </a14:m>
                <a:endParaRPr lang="fr-FR" sz="1400" dirty="0">
                  <a:solidFill>
                    <a:schemeClr val="tx1"/>
                  </a:solidFill>
                  <a:latin typeface="Cambria Math" panose="02040503050406030204" pitchFamily="18" charset="0"/>
                </a:endParaRPr>
              </a:p>
            </p:txBody>
          </p:sp>
        </mc:Choice>
        <mc:Fallback xmlns="">
          <p:sp>
            <p:nvSpPr>
              <p:cNvPr id="22" name="TextBox 2">
                <a:extLst>
                  <a:ext uri="{FF2B5EF4-FFF2-40B4-BE49-F238E27FC236}">
                    <a16:creationId xmlns:a16="http://schemas.microsoft.com/office/drawing/2014/main" id="{A688124C-76EE-442E-990A-F9A70642F661}"/>
                  </a:ext>
                </a:extLst>
              </p:cNvPr>
              <p:cNvSpPr txBox="1">
                <a:spLocks noRot="1" noChangeAspect="1" noMove="1" noResize="1" noEditPoints="1" noAdjustHandles="1" noChangeArrowheads="1" noChangeShapeType="1" noTextEdit="1"/>
              </p:cNvSpPr>
              <p:nvPr/>
            </p:nvSpPr>
            <p:spPr>
              <a:xfrm>
                <a:off x="1047965" y="4779689"/>
                <a:ext cx="2861153" cy="316562"/>
              </a:xfrm>
              <a:prstGeom prst="rect">
                <a:avLst/>
              </a:prstGeom>
              <a:blipFill>
                <a:blip r:embed="rId6"/>
                <a:stretch>
                  <a:fillRect l="-3609" t="-125926" b="-203704"/>
                </a:stretch>
              </a:blipFill>
              <a:ln>
                <a:solidFill>
                  <a:srgbClr val="00000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4120F217-48AE-4A7D-BF8F-6D1B19A19C1F}"/>
                  </a:ext>
                </a:extLst>
              </p:cNvPr>
              <p:cNvSpPr txBox="1"/>
              <p:nvPr/>
            </p:nvSpPr>
            <p:spPr>
              <a:xfrm>
                <a:off x="1047965" y="5635469"/>
                <a:ext cx="3851824" cy="609013"/>
              </a:xfrm>
              <a:prstGeom prst="rect">
                <a:avLst/>
              </a:prstGeom>
              <a:noFill/>
              <a:ln>
                <a:solidFill>
                  <a:srgbClr val="0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400" i="1" dirty="0" smtClean="0">
                              <a:solidFill>
                                <a:schemeClr val="tx1"/>
                              </a:solidFill>
                              <a:latin typeface="Cambria Math" panose="02040503050406030204" pitchFamily="18" charset="0"/>
                            </a:rPr>
                          </m:ctrlPr>
                        </m:sSubPr>
                        <m:e>
                          <m:r>
                            <a:rPr lang="fr-FR" sz="1400" b="0" i="1" dirty="0" smtClean="0">
                              <a:solidFill>
                                <a:schemeClr val="tx1"/>
                              </a:solidFill>
                              <a:latin typeface="Cambria Math" panose="02040503050406030204" pitchFamily="18" charset="0"/>
                            </a:rPr>
                            <m:t>𝑀𝑆𝐸</m:t>
                          </m:r>
                        </m:e>
                        <m:sub>
                          <m:r>
                            <a:rPr lang="fr-FR" sz="1400" b="0" i="1" dirty="0">
                              <a:solidFill>
                                <a:schemeClr val="tx1"/>
                              </a:solidFill>
                              <a:latin typeface="Cambria Math" panose="02040503050406030204" pitchFamily="18" charset="0"/>
                            </a:rPr>
                            <m:t>𝑠𝑝𝑙𝑖𝑡</m:t>
                          </m:r>
                        </m:sub>
                      </m:sSub>
                      <m:r>
                        <a:rPr lang="fr-FR" sz="1400" b="0" i="0">
                          <a:solidFill>
                            <a:schemeClr val="tx1"/>
                          </a:solidFill>
                          <a:latin typeface="Cambria Math" panose="02040503050406030204" pitchFamily="18" charset="0"/>
                        </a:rPr>
                        <m:t>=</m:t>
                      </m:r>
                      <m:f>
                        <m:fPr>
                          <m:ctrlPr>
                            <a:rPr lang="fr-FR" sz="1400" i="1">
                              <a:solidFill>
                                <a:schemeClr val="tx1"/>
                              </a:solidFill>
                              <a:latin typeface="Cambria Math" panose="02040503050406030204" pitchFamily="18" charset="0"/>
                            </a:rPr>
                          </m:ctrlPr>
                        </m:fPr>
                        <m:num>
                          <m:r>
                            <a:rPr lang="fr-FR" sz="1400" b="0" i="1" smtClean="0">
                              <a:solidFill>
                                <a:schemeClr val="tx1"/>
                              </a:solidFill>
                              <a:latin typeface="Cambria Math" panose="02040503050406030204" pitchFamily="18" charset="0"/>
                            </a:rPr>
                            <m:t>1</m:t>
                          </m:r>
                        </m:num>
                        <m:den>
                          <m:sSub>
                            <m:sSubPr>
                              <m:ctrlPr>
                                <a:rPr lang="fr-FR" sz="1400" i="1">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𝑁</m:t>
                              </m:r>
                            </m:e>
                            <m:sub>
                              <m:r>
                                <a:rPr lang="fr-FR" sz="1400" b="0" i="1" smtClean="0">
                                  <a:solidFill>
                                    <a:schemeClr val="tx1"/>
                                  </a:solidFill>
                                  <a:latin typeface="Cambria Math" panose="02040503050406030204" pitchFamily="18" charset="0"/>
                                </a:rPr>
                                <m:t>𝐿</m:t>
                              </m:r>
                            </m:sub>
                          </m:sSub>
                        </m:den>
                      </m:f>
                      <m:r>
                        <a:rPr lang="fr-FR" sz="1400" b="0" i="0">
                          <a:solidFill>
                            <a:schemeClr val="tx1"/>
                          </a:solidFill>
                          <a:latin typeface="Cambria Math" panose="02040503050406030204" pitchFamily="18" charset="0"/>
                        </a:rPr>
                        <m:t>⋅</m:t>
                      </m:r>
                      <m:nary>
                        <m:naryPr>
                          <m:chr m:val="∑"/>
                          <m:limLoc m:val="undOvr"/>
                          <m:grow m:val="on"/>
                          <m:ctrlPr>
                            <a:rPr lang="it-IT" sz="1400" i="1" dirty="0">
                              <a:solidFill>
                                <a:schemeClr val="tx1"/>
                              </a:solidFill>
                              <a:latin typeface="Cambria Math" panose="02040503050406030204" pitchFamily="18" charset="0"/>
                            </a:rPr>
                          </m:ctrlPr>
                        </m:naryPr>
                        <m:sub>
                          <m:r>
                            <m:rPr>
                              <m:sty m:val="p"/>
                            </m:rPr>
                            <a:rPr lang="it-IT" sz="1400" dirty="0">
                              <a:solidFill>
                                <a:schemeClr val="tx1"/>
                              </a:solidFill>
                              <a:latin typeface="Cambria Math" panose="02040503050406030204" pitchFamily="18" charset="0"/>
                            </a:rPr>
                            <m:t>i</m:t>
                          </m:r>
                          <m:r>
                            <a:rPr lang="it-IT" sz="1400" dirty="0">
                              <a:solidFill>
                                <a:schemeClr val="tx1"/>
                              </a:solidFill>
                              <a:latin typeface="Cambria Math" panose="02040503050406030204" pitchFamily="18" charset="0"/>
                            </a:rPr>
                            <m:t>=1</m:t>
                          </m:r>
                        </m:sub>
                        <m:sup>
                          <m:r>
                            <m:rPr>
                              <m:sty m:val="p"/>
                            </m:rPr>
                            <a:rPr lang="it-IT" sz="1400" dirty="0">
                              <a:solidFill>
                                <a:schemeClr val="tx1"/>
                              </a:solidFill>
                              <a:latin typeface="Cambria Math" panose="02040503050406030204" pitchFamily="18" charset="0"/>
                            </a:rPr>
                            <m:t>N</m:t>
                          </m:r>
                        </m:sup>
                        <m:e>
                          <m:sSup>
                            <m:sSupPr>
                              <m:ctrlPr>
                                <a:rPr lang="it-IT" sz="1400" i="1" dirty="0">
                                  <a:solidFill>
                                    <a:schemeClr val="tx1"/>
                                  </a:solidFill>
                                  <a:latin typeface="Cambria Math" panose="02040503050406030204" pitchFamily="18" charset="0"/>
                                </a:rPr>
                              </m:ctrlPr>
                            </m:sSupPr>
                            <m:e>
                              <m:d>
                                <m:dPr>
                                  <m:ctrlPr>
                                    <a:rPr lang="it-IT" sz="1400" i="1" dirty="0">
                                      <a:solidFill>
                                        <a:schemeClr val="tx1"/>
                                      </a:solidFill>
                                      <a:latin typeface="Cambria Math" panose="02040503050406030204" pitchFamily="18" charset="0"/>
                                    </a:rPr>
                                  </m:ctrlPr>
                                </m:dPr>
                                <m:e>
                                  <m:sSub>
                                    <m:sSubPr>
                                      <m:ctrlPr>
                                        <a:rPr lang="it-IT" sz="1400" i="1" dirty="0">
                                          <a:solidFill>
                                            <a:schemeClr val="tx1"/>
                                          </a:solidFill>
                                          <a:latin typeface="Cambria Math" panose="02040503050406030204" pitchFamily="18" charset="0"/>
                                        </a:rPr>
                                      </m:ctrlPr>
                                    </m:sSubPr>
                                    <m:e>
                                      <m:r>
                                        <m:rPr>
                                          <m:sty m:val="p"/>
                                        </m:rPr>
                                        <a:rPr lang="it-IT" sz="1400" dirty="0">
                                          <a:solidFill>
                                            <a:schemeClr val="tx1"/>
                                          </a:solidFill>
                                          <a:latin typeface="Cambria Math" panose="02040503050406030204" pitchFamily="18" charset="0"/>
                                        </a:rPr>
                                        <m:t>y</m:t>
                                      </m:r>
                                    </m:e>
                                    <m:sub>
                                      <m:r>
                                        <m:rPr>
                                          <m:sty m:val="p"/>
                                        </m:rPr>
                                        <a:rPr lang="it-IT" sz="1400" dirty="0">
                                          <a:solidFill>
                                            <a:schemeClr val="tx1"/>
                                          </a:solidFill>
                                          <a:latin typeface="Cambria Math" panose="02040503050406030204" pitchFamily="18" charset="0"/>
                                        </a:rPr>
                                        <m:t>i</m:t>
                                      </m:r>
                                    </m:sub>
                                  </m:sSub>
                                  <m:r>
                                    <a:rPr lang="it-IT" sz="1400" dirty="0">
                                      <a:solidFill>
                                        <a:schemeClr val="tx1"/>
                                      </a:solidFill>
                                      <a:latin typeface="Cambria Math" panose="02040503050406030204" pitchFamily="18" charset="0"/>
                                    </a:rPr>
                                    <m:t>−</m:t>
                                  </m:r>
                                  <m:acc>
                                    <m:accPr>
                                      <m:chr m:val="̅"/>
                                      <m:ctrlPr>
                                        <a:rPr lang="it-IT" sz="1400" i="1" dirty="0">
                                          <a:solidFill>
                                            <a:schemeClr val="tx1"/>
                                          </a:solidFill>
                                          <a:latin typeface="Cambria Math" panose="02040503050406030204" pitchFamily="18" charset="0"/>
                                        </a:rPr>
                                      </m:ctrlPr>
                                    </m:accPr>
                                    <m:e>
                                      <m:sSub>
                                        <m:sSubPr>
                                          <m:ctrlPr>
                                            <a:rPr lang="fr-FR" sz="1400" i="1">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𝑦</m:t>
                                          </m:r>
                                        </m:e>
                                        <m:sub>
                                          <m:r>
                                            <a:rPr lang="fr-FR" sz="1400" i="1">
                                              <a:solidFill>
                                                <a:schemeClr val="tx1"/>
                                              </a:solidFill>
                                              <a:latin typeface="Cambria Math" panose="02040503050406030204" pitchFamily="18" charset="0"/>
                                            </a:rPr>
                                            <m:t>𝐿</m:t>
                                          </m:r>
                                        </m:sub>
                                      </m:sSub>
                                    </m:e>
                                  </m:acc>
                                </m:e>
                              </m:d>
                            </m:e>
                            <m:sup>
                              <m:r>
                                <a:rPr lang="fr-FR" sz="1400" dirty="0">
                                  <a:solidFill>
                                    <a:schemeClr val="tx1"/>
                                  </a:solidFill>
                                  <a:latin typeface="Cambria Math" panose="02040503050406030204" pitchFamily="18" charset="0"/>
                                </a:rPr>
                                <m:t>2</m:t>
                              </m:r>
                            </m:sup>
                          </m:sSup>
                        </m:e>
                      </m:nary>
                      <m:r>
                        <a:rPr lang="fr-FR" sz="1400" b="0" i="0">
                          <a:solidFill>
                            <a:schemeClr val="tx1"/>
                          </a:solidFill>
                          <a:latin typeface="Cambria Math" panose="02040503050406030204" pitchFamily="18" charset="0"/>
                        </a:rPr>
                        <m:t>+</m:t>
                      </m:r>
                      <m:f>
                        <m:fPr>
                          <m:ctrlPr>
                            <a:rPr lang="fr-FR" sz="1400" i="1">
                              <a:solidFill>
                                <a:schemeClr val="tx1"/>
                              </a:solidFill>
                              <a:latin typeface="Cambria Math" panose="02040503050406030204" pitchFamily="18" charset="0"/>
                            </a:rPr>
                          </m:ctrlPr>
                        </m:fPr>
                        <m:num>
                          <m:r>
                            <a:rPr lang="fr-FR" sz="1400" i="1">
                              <a:solidFill>
                                <a:schemeClr val="tx1"/>
                              </a:solidFill>
                              <a:latin typeface="Cambria Math" panose="02040503050406030204" pitchFamily="18" charset="0"/>
                            </a:rPr>
                            <m:t>1</m:t>
                          </m:r>
                        </m:num>
                        <m:den>
                          <m:sSub>
                            <m:sSubPr>
                              <m:ctrlPr>
                                <a:rPr lang="fr-FR" sz="1400" i="1" smtClean="0">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𝑁</m:t>
                              </m:r>
                            </m:e>
                            <m:sub>
                              <m:r>
                                <a:rPr lang="fr-FR" sz="1400" b="0" i="1" smtClean="0">
                                  <a:solidFill>
                                    <a:schemeClr val="tx1"/>
                                  </a:solidFill>
                                  <a:latin typeface="Cambria Math" panose="02040503050406030204" pitchFamily="18" charset="0"/>
                                </a:rPr>
                                <m:t>𝑅</m:t>
                              </m:r>
                            </m:sub>
                          </m:sSub>
                        </m:den>
                      </m:f>
                      <m:r>
                        <a:rPr lang="fr-FR" sz="1400">
                          <a:solidFill>
                            <a:schemeClr val="tx1"/>
                          </a:solidFill>
                          <a:latin typeface="Cambria Math" panose="02040503050406030204" pitchFamily="18" charset="0"/>
                        </a:rPr>
                        <m:t>⋅</m:t>
                      </m:r>
                      <m:nary>
                        <m:naryPr>
                          <m:chr m:val="∑"/>
                          <m:limLoc m:val="undOvr"/>
                          <m:grow m:val="on"/>
                          <m:ctrlPr>
                            <a:rPr lang="it-IT" sz="1400" i="1" dirty="0">
                              <a:solidFill>
                                <a:schemeClr val="tx1"/>
                              </a:solidFill>
                              <a:latin typeface="Cambria Math" panose="02040503050406030204" pitchFamily="18" charset="0"/>
                            </a:rPr>
                          </m:ctrlPr>
                        </m:naryPr>
                        <m:sub>
                          <m:r>
                            <m:rPr>
                              <m:sty m:val="p"/>
                            </m:rPr>
                            <a:rPr lang="it-IT" sz="1400" dirty="0">
                              <a:solidFill>
                                <a:schemeClr val="tx1"/>
                              </a:solidFill>
                              <a:latin typeface="Cambria Math" panose="02040503050406030204" pitchFamily="18" charset="0"/>
                            </a:rPr>
                            <m:t>i</m:t>
                          </m:r>
                          <m:r>
                            <a:rPr lang="it-IT" sz="1400" dirty="0">
                              <a:solidFill>
                                <a:schemeClr val="tx1"/>
                              </a:solidFill>
                              <a:latin typeface="Cambria Math" panose="02040503050406030204" pitchFamily="18" charset="0"/>
                            </a:rPr>
                            <m:t>=1</m:t>
                          </m:r>
                        </m:sub>
                        <m:sup>
                          <m:r>
                            <m:rPr>
                              <m:sty m:val="p"/>
                            </m:rPr>
                            <a:rPr lang="it-IT" sz="1400" dirty="0">
                              <a:solidFill>
                                <a:schemeClr val="tx1"/>
                              </a:solidFill>
                              <a:latin typeface="Cambria Math" panose="02040503050406030204" pitchFamily="18" charset="0"/>
                            </a:rPr>
                            <m:t>N</m:t>
                          </m:r>
                        </m:sup>
                        <m:e>
                          <m:sSup>
                            <m:sSupPr>
                              <m:ctrlPr>
                                <a:rPr lang="it-IT" sz="1400" i="1" dirty="0">
                                  <a:solidFill>
                                    <a:schemeClr val="tx1"/>
                                  </a:solidFill>
                                  <a:latin typeface="Cambria Math" panose="02040503050406030204" pitchFamily="18" charset="0"/>
                                </a:rPr>
                              </m:ctrlPr>
                            </m:sSupPr>
                            <m:e>
                              <m:d>
                                <m:dPr>
                                  <m:ctrlPr>
                                    <a:rPr lang="it-IT" sz="1400" i="1" dirty="0">
                                      <a:solidFill>
                                        <a:schemeClr val="tx1"/>
                                      </a:solidFill>
                                      <a:latin typeface="Cambria Math" panose="02040503050406030204" pitchFamily="18" charset="0"/>
                                    </a:rPr>
                                  </m:ctrlPr>
                                </m:dPr>
                                <m:e>
                                  <m:sSub>
                                    <m:sSubPr>
                                      <m:ctrlPr>
                                        <a:rPr lang="it-IT" sz="1400" i="1" dirty="0">
                                          <a:solidFill>
                                            <a:schemeClr val="tx1"/>
                                          </a:solidFill>
                                          <a:latin typeface="Cambria Math" panose="02040503050406030204" pitchFamily="18" charset="0"/>
                                        </a:rPr>
                                      </m:ctrlPr>
                                    </m:sSubPr>
                                    <m:e>
                                      <m:r>
                                        <m:rPr>
                                          <m:sty m:val="p"/>
                                        </m:rPr>
                                        <a:rPr lang="it-IT" sz="1400" dirty="0">
                                          <a:solidFill>
                                            <a:schemeClr val="tx1"/>
                                          </a:solidFill>
                                          <a:latin typeface="Cambria Math" panose="02040503050406030204" pitchFamily="18" charset="0"/>
                                        </a:rPr>
                                        <m:t>y</m:t>
                                      </m:r>
                                    </m:e>
                                    <m:sub>
                                      <m:r>
                                        <m:rPr>
                                          <m:sty m:val="p"/>
                                        </m:rPr>
                                        <a:rPr lang="it-IT" sz="1400" dirty="0">
                                          <a:solidFill>
                                            <a:schemeClr val="tx1"/>
                                          </a:solidFill>
                                          <a:latin typeface="Cambria Math" panose="02040503050406030204" pitchFamily="18" charset="0"/>
                                        </a:rPr>
                                        <m:t>i</m:t>
                                      </m:r>
                                    </m:sub>
                                  </m:sSub>
                                  <m:r>
                                    <a:rPr lang="it-IT" sz="1400" dirty="0">
                                      <a:solidFill>
                                        <a:schemeClr val="tx1"/>
                                      </a:solidFill>
                                      <a:latin typeface="Cambria Math" panose="02040503050406030204" pitchFamily="18" charset="0"/>
                                    </a:rPr>
                                    <m:t>−</m:t>
                                  </m:r>
                                  <m:acc>
                                    <m:accPr>
                                      <m:chr m:val="̅"/>
                                      <m:ctrlPr>
                                        <a:rPr lang="it-IT" sz="1400" i="1" dirty="0" smtClean="0">
                                          <a:solidFill>
                                            <a:schemeClr val="tx1"/>
                                          </a:solidFill>
                                          <a:latin typeface="Cambria Math" panose="02040503050406030204" pitchFamily="18" charset="0"/>
                                        </a:rPr>
                                      </m:ctrlPr>
                                    </m:accPr>
                                    <m:e>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𝑦</m:t>
                                          </m:r>
                                        </m:e>
                                        <m:sub>
                                          <m:r>
                                            <a:rPr lang="fr-FR" sz="1400" b="0" i="1" smtClean="0">
                                              <a:solidFill>
                                                <a:schemeClr val="tx1"/>
                                              </a:solidFill>
                                              <a:latin typeface="Cambria Math" panose="02040503050406030204" pitchFamily="18" charset="0"/>
                                            </a:rPr>
                                            <m:t>𝑅</m:t>
                                          </m:r>
                                        </m:sub>
                                      </m:sSub>
                                    </m:e>
                                  </m:acc>
                                </m:e>
                              </m:d>
                            </m:e>
                            <m:sup>
                              <m:r>
                                <a:rPr lang="fr-FR" sz="1400" dirty="0">
                                  <a:solidFill>
                                    <a:schemeClr val="tx1"/>
                                  </a:solidFill>
                                  <a:latin typeface="Cambria Math" panose="02040503050406030204" pitchFamily="18" charset="0"/>
                                </a:rPr>
                                <m:t>2</m:t>
                              </m:r>
                            </m:sup>
                          </m:sSup>
                        </m:e>
                      </m:nary>
                    </m:oMath>
                  </m:oMathPara>
                </a14:m>
                <a:endParaRPr lang="fr-FR" sz="1400" dirty="0">
                  <a:solidFill>
                    <a:schemeClr val="tx1"/>
                  </a:solidFill>
                </a:endParaRPr>
              </a:p>
            </p:txBody>
          </p:sp>
        </mc:Choice>
        <mc:Fallback xmlns="">
          <p:sp>
            <p:nvSpPr>
              <p:cNvPr id="23" name="ZoneTexte 22">
                <a:extLst>
                  <a:ext uri="{FF2B5EF4-FFF2-40B4-BE49-F238E27FC236}">
                    <a16:creationId xmlns:a16="http://schemas.microsoft.com/office/drawing/2014/main" id="{4120F217-48AE-4A7D-BF8F-6D1B19A19C1F}"/>
                  </a:ext>
                </a:extLst>
              </p:cNvPr>
              <p:cNvSpPr txBox="1">
                <a:spLocks noRot="1" noChangeAspect="1" noMove="1" noResize="1" noEditPoints="1" noAdjustHandles="1" noChangeArrowheads="1" noChangeShapeType="1" noTextEdit="1"/>
              </p:cNvSpPr>
              <p:nvPr/>
            </p:nvSpPr>
            <p:spPr>
              <a:xfrm>
                <a:off x="1047965" y="5635469"/>
                <a:ext cx="3851824" cy="609013"/>
              </a:xfrm>
              <a:prstGeom prst="rect">
                <a:avLst/>
              </a:prstGeom>
              <a:blipFill>
                <a:blip r:embed="rId7"/>
                <a:stretch>
                  <a:fillRect/>
                </a:stretch>
              </a:blipFill>
              <a:ln>
                <a:solidFill>
                  <a:srgbClr val="000000"/>
                </a:solidFill>
              </a:ln>
            </p:spPr>
            <p:txBody>
              <a:bodyPr/>
              <a:lstStyle/>
              <a:p>
                <a:r>
                  <a:rPr lang="fr-FR">
                    <a:noFill/>
                  </a:rPr>
                  <a:t> </a:t>
                </a:r>
              </a:p>
            </p:txBody>
          </p:sp>
        </mc:Fallback>
      </mc:AlternateContent>
      <p:sp>
        <p:nvSpPr>
          <p:cNvPr id="8" name="Flèche : courbe vers la droite 7">
            <a:extLst>
              <a:ext uri="{FF2B5EF4-FFF2-40B4-BE49-F238E27FC236}">
                <a16:creationId xmlns:a16="http://schemas.microsoft.com/office/drawing/2014/main" id="{2BBC5CDF-3711-4D04-AB55-2AC14125738F}"/>
              </a:ext>
            </a:extLst>
          </p:cNvPr>
          <p:cNvSpPr/>
          <p:nvPr/>
        </p:nvSpPr>
        <p:spPr>
          <a:xfrm>
            <a:off x="361847" y="4290344"/>
            <a:ext cx="652670" cy="1185453"/>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44000" rtlCol="0" anchor="ctr">
            <a:spAutoFit/>
          </a:bodyPr>
          <a:lstStyle/>
          <a:p>
            <a:pPr algn="ctr"/>
            <a:endParaRPr lang="fr-FR" dirty="0">
              <a:solidFill>
                <a:schemeClr val="tx1"/>
              </a:solidFill>
            </a:endParaRPr>
          </a:p>
        </p:txBody>
      </p:sp>
      <p:sp>
        <p:nvSpPr>
          <p:cNvPr id="24" name="Flèche : courbe vers la droite 23">
            <a:extLst>
              <a:ext uri="{FF2B5EF4-FFF2-40B4-BE49-F238E27FC236}">
                <a16:creationId xmlns:a16="http://schemas.microsoft.com/office/drawing/2014/main" id="{680C2ECE-37ED-405E-A076-483749C837C3}"/>
              </a:ext>
            </a:extLst>
          </p:cNvPr>
          <p:cNvSpPr/>
          <p:nvPr/>
        </p:nvSpPr>
        <p:spPr>
          <a:xfrm>
            <a:off x="240149" y="4831100"/>
            <a:ext cx="735255" cy="1185453"/>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solidFill>
                <a:schemeClr val="tx1"/>
              </a:solidFill>
            </a:endParaRPr>
          </a:p>
        </p:txBody>
      </p:sp>
      <mc:AlternateContent xmlns:mc="http://schemas.openxmlformats.org/markup-compatibility/2006" xmlns:a14="http://schemas.microsoft.com/office/drawing/2010/main">
        <mc:Choice Requires="a14">
          <p:sp>
            <p:nvSpPr>
              <p:cNvPr id="25" name="TextBox 1">
                <a:extLst>
                  <a:ext uri="{FF2B5EF4-FFF2-40B4-BE49-F238E27FC236}">
                    <a16:creationId xmlns:a16="http://schemas.microsoft.com/office/drawing/2014/main" id="{13393C36-54A7-488F-A5DC-31C6DA6EAE14}"/>
                  </a:ext>
                </a:extLst>
              </p:cNvPr>
              <p:cNvSpPr txBox="1"/>
              <p:nvPr/>
            </p:nvSpPr>
            <p:spPr>
              <a:xfrm>
                <a:off x="5460398" y="4152408"/>
                <a:ext cx="2222325" cy="274178"/>
              </a:xfrm>
              <a:prstGeom prst="rect">
                <a:avLst/>
              </a:prstGeom>
              <a:noFill/>
              <a:ln>
                <a:solidFill>
                  <a:srgbClr val="0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smtClean="0">
                              <a:solidFill>
                                <a:schemeClr val="tx1"/>
                              </a:solidFill>
                              <a:latin typeface="Cambria Math" panose="02040503050406030204" pitchFamily="18" charset="0"/>
                            </a:rPr>
                          </m:ctrlPr>
                        </m:sSubSupPr>
                        <m:e>
                          <m:r>
                            <a:rPr lang="fr-FR" sz="1400" i="1">
                              <a:solidFill>
                                <a:schemeClr val="tx1"/>
                              </a:solidFill>
                              <a:latin typeface="Cambria Math" panose="02040503050406030204" pitchFamily="18" charset="0"/>
                            </a:rPr>
                            <m:t>𝑤</m:t>
                          </m:r>
                        </m:e>
                        <m:sub>
                          <m:r>
                            <a:rPr lang="fr-FR" sz="1400" i="1">
                              <a:solidFill>
                                <a:schemeClr val="tx1"/>
                              </a:solidFill>
                              <a:latin typeface="Cambria Math" panose="02040503050406030204" pitchFamily="18" charset="0"/>
                            </a:rPr>
                            <m:t>𝑖</m:t>
                          </m:r>
                        </m:sub>
                        <m:sup>
                          <m:r>
                            <a:rPr lang="en-US" sz="1400" b="0" i="1" smtClean="0">
                              <a:solidFill>
                                <a:schemeClr val="tx1"/>
                              </a:solidFill>
                              <a:latin typeface="Cambria Math" panose="02040503050406030204" pitchFamily="18" charset="0"/>
                            </a:rPr>
                            <m:t>(</m:t>
                          </m:r>
                          <m:r>
                            <a:rPr lang="fr-FR" sz="1400" i="1">
                              <a:solidFill>
                                <a:schemeClr val="tx1"/>
                              </a:solidFill>
                              <a:latin typeface="Cambria Math" panose="02040503050406030204" pitchFamily="18" charset="0"/>
                            </a:rPr>
                            <m:t>𝑡</m:t>
                          </m:r>
                          <m:r>
                            <a:rPr lang="fr-FR" sz="1400" i="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m:t>
                          </m:r>
                        </m:sup>
                      </m:sSubSup>
                      <m:r>
                        <a:rPr lang="fr-FR" sz="1400" i="0">
                          <a:solidFill>
                            <a:schemeClr val="tx1"/>
                          </a:solidFill>
                          <a:latin typeface="Cambria Math" panose="02040503050406030204" pitchFamily="18" charset="0"/>
                        </a:rPr>
                        <m:t>=</m:t>
                      </m:r>
                      <m:sSubSup>
                        <m:sSubSupPr>
                          <m:ctrlPr>
                            <a:rPr lang="fr-FR" sz="1400" i="1">
                              <a:solidFill>
                                <a:schemeClr val="tx1"/>
                              </a:solidFill>
                              <a:latin typeface="Cambria Math" panose="02040503050406030204" pitchFamily="18" charset="0"/>
                            </a:rPr>
                          </m:ctrlPr>
                        </m:sSubSupPr>
                        <m:e>
                          <m:r>
                            <a:rPr lang="fr-FR" sz="1400" i="1">
                              <a:solidFill>
                                <a:schemeClr val="tx1"/>
                              </a:solidFill>
                              <a:latin typeface="Cambria Math" panose="02040503050406030204" pitchFamily="18" charset="0"/>
                            </a:rPr>
                            <m:t>𝑤</m:t>
                          </m:r>
                        </m:e>
                        <m:sub>
                          <m:r>
                            <a:rPr lang="fr-FR" sz="1400" i="1">
                              <a:solidFill>
                                <a:schemeClr val="tx1"/>
                              </a:solidFill>
                              <a:latin typeface="Cambria Math" panose="02040503050406030204" pitchFamily="18" charset="0"/>
                            </a:rPr>
                            <m:t>𝑖</m:t>
                          </m:r>
                        </m:sub>
                        <m:sup>
                          <m:r>
                            <a:rPr lang="en-US" sz="1400" b="0" i="1" smtClean="0">
                              <a:solidFill>
                                <a:schemeClr val="tx1"/>
                              </a:solidFill>
                              <a:latin typeface="Cambria Math" panose="02040503050406030204" pitchFamily="18" charset="0"/>
                            </a:rPr>
                            <m:t>(</m:t>
                          </m:r>
                          <m:r>
                            <a:rPr lang="fr-FR" sz="1400" i="1">
                              <a:solidFill>
                                <a:schemeClr val="tx1"/>
                              </a:solidFill>
                              <a:latin typeface="Cambria Math" panose="02040503050406030204" pitchFamily="18" charset="0"/>
                            </a:rPr>
                            <m:t>𝑡</m:t>
                          </m:r>
                          <m:r>
                            <a:rPr lang="en-US" sz="1400" b="0" i="1" smtClean="0">
                              <a:solidFill>
                                <a:schemeClr val="tx1"/>
                              </a:solidFill>
                              <a:latin typeface="Cambria Math" panose="02040503050406030204" pitchFamily="18" charset="0"/>
                            </a:rPr>
                            <m:t>)</m:t>
                          </m:r>
                        </m:sup>
                      </m:sSubSup>
                      <m:r>
                        <a:rPr lang="fr-FR" sz="1400" i="0">
                          <a:solidFill>
                            <a:schemeClr val="tx1"/>
                          </a:solidFill>
                          <a:latin typeface="Cambria Math" panose="02040503050406030204" pitchFamily="18" charset="0"/>
                        </a:rPr>
                        <m:t>⋅</m:t>
                      </m:r>
                      <m:sSup>
                        <m:sSupPr>
                          <m:ctrlPr>
                            <a:rPr lang="fr-FR" sz="1400" i="1">
                              <a:solidFill>
                                <a:schemeClr val="tx1"/>
                              </a:solidFill>
                              <a:latin typeface="Cambria Math" panose="02040503050406030204" pitchFamily="18" charset="0"/>
                            </a:rPr>
                          </m:ctrlPr>
                        </m:sSupPr>
                        <m:e>
                          <m:r>
                            <a:rPr lang="fr-FR" sz="1400" i="0">
                              <a:solidFill>
                                <a:schemeClr val="tx1"/>
                              </a:solidFill>
                              <a:latin typeface="Cambria Math" panose="02040503050406030204" pitchFamily="18" charset="0"/>
                            </a:rPr>
                            <m:t>ⅇ</m:t>
                          </m:r>
                        </m:e>
                        <m:sup>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𝛼</m:t>
                              </m:r>
                            </m:e>
                            <m:sub>
                              <m:r>
                                <a:rPr lang="fr-FR" sz="1400" i="1">
                                  <a:solidFill>
                                    <a:schemeClr val="tx1"/>
                                  </a:solidFill>
                                  <a:latin typeface="Cambria Math" panose="02040503050406030204" pitchFamily="18" charset="0"/>
                                </a:rPr>
                                <m:t>𝑡</m:t>
                              </m:r>
                            </m:sub>
                          </m:sSub>
                          <m:r>
                            <a:rPr lang="fr-FR" sz="1400" i="0">
                              <a:solidFill>
                                <a:schemeClr val="tx1"/>
                              </a:solidFill>
                              <a:latin typeface="Cambria Math" panose="02040503050406030204" pitchFamily="18" charset="0"/>
                            </a:rPr>
                            <m:t>⋅</m:t>
                          </m:r>
                          <m:r>
                            <a:rPr lang="fr-FR" sz="1400" i="1">
                              <a:solidFill>
                                <a:schemeClr val="tx1"/>
                              </a:solidFill>
                              <a:latin typeface="Cambria Math" panose="02040503050406030204" pitchFamily="18" charset="0"/>
                            </a:rPr>
                            <m:t>𝐼</m:t>
                          </m:r>
                          <m:d>
                            <m:dPr>
                              <m:ctrlPr>
                                <a:rPr lang="fr-FR" sz="1400" i="1">
                                  <a:solidFill>
                                    <a:schemeClr val="tx1"/>
                                  </a:solidFill>
                                  <a:latin typeface="Cambria Math" panose="02040503050406030204" pitchFamily="18" charset="0"/>
                                </a:rPr>
                              </m:ctrlPr>
                            </m:dPr>
                            <m:e>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𝑦</m:t>
                                  </m:r>
                                </m:e>
                                <m:sub>
                                  <m:r>
                                    <a:rPr lang="fr-FR" sz="1400" i="1">
                                      <a:solidFill>
                                        <a:schemeClr val="tx1"/>
                                      </a:solidFill>
                                      <a:latin typeface="Cambria Math" panose="02040503050406030204" pitchFamily="18" charset="0"/>
                                    </a:rPr>
                                    <m:t>𝑖</m:t>
                                  </m:r>
                                </m:sub>
                              </m:sSub>
                              <m:r>
                                <a:rPr lang="fr-FR" sz="1400" i="0">
                                  <a:solidFill>
                                    <a:schemeClr val="tx1"/>
                                  </a:solidFill>
                                  <a:latin typeface="Cambria Math" panose="02040503050406030204" pitchFamily="18" charset="0"/>
                                </a:rPr>
                                <m:t>≠</m:t>
                              </m:r>
                              <m:sSub>
                                <m:sSubPr>
                                  <m:ctrlPr>
                                    <a:rPr lang="fr-FR" sz="140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𝑓</m:t>
                                  </m:r>
                                </m:e>
                                <m:sub>
                                  <m:r>
                                    <a:rPr lang="fr-FR" sz="1400" i="1">
                                      <a:solidFill>
                                        <a:schemeClr val="tx1"/>
                                      </a:solidFill>
                                      <a:latin typeface="Cambria Math" panose="02040503050406030204" pitchFamily="18" charset="0"/>
                                    </a:rPr>
                                    <m:t>𝑡</m:t>
                                  </m:r>
                                </m:sub>
                              </m:sSub>
                              <m:d>
                                <m:dPr>
                                  <m:ctrlPr>
                                    <a:rPr lang="fr-FR" sz="1400" i="1">
                                      <a:solidFill>
                                        <a:schemeClr val="tx1"/>
                                      </a:solidFill>
                                      <a:latin typeface="Cambria Math" panose="02040503050406030204" pitchFamily="18" charset="0"/>
                                    </a:rPr>
                                  </m:ctrlPr>
                                </m:dPr>
                                <m:e>
                                  <m:r>
                                    <a:rPr lang="fr-FR" sz="1400" i="1">
                                      <a:solidFill>
                                        <a:schemeClr val="tx1"/>
                                      </a:solidFill>
                                      <a:latin typeface="Cambria Math" panose="02040503050406030204" pitchFamily="18" charset="0"/>
                                    </a:rPr>
                                    <m:t>𝑥</m:t>
                                  </m:r>
                                </m:e>
                              </m:d>
                            </m:e>
                          </m:d>
                        </m:sup>
                      </m:sSup>
                    </m:oMath>
                  </m:oMathPara>
                </a14:m>
                <a:endParaRPr lang="fr-FR" dirty="0">
                  <a:solidFill>
                    <a:srgbClr val="FF0000"/>
                  </a:solidFill>
                </a:endParaRPr>
              </a:p>
            </p:txBody>
          </p:sp>
        </mc:Choice>
        <mc:Fallback xmlns="">
          <p:sp>
            <p:nvSpPr>
              <p:cNvPr id="25" name="TextBox 1">
                <a:extLst>
                  <a:ext uri="{FF2B5EF4-FFF2-40B4-BE49-F238E27FC236}">
                    <a16:creationId xmlns:a16="http://schemas.microsoft.com/office/drawing/2014/main" id="{13393C36-54A7-488F-A5DC-31C6DA6EAE14}"/>
                  </a:ext>
                </a:extLst>
              </p:cNvPr>
              <p:cNvSpPr txBox="1">
                <a:spLocks noRot="1" noChangeAspect="1" noMove="1" noResize="1" noEditPoints="1" noAdjustHandles="1" noChangeArrowheads="1" noChangeShapeType="1" noTextEdit="1"/>
              </p:cNvSpPr>
              <p:nvPr/>
            </p:nvSpPr>
            <p:spPr>
              <a:xfrm>
                <a:off x="5460398" y="4152408"/>
                <a:ext cx="2222325" cy="274178"/>
              </a:xfrm>
              <a:prstGeom prst="rect">
                <a:avLst/>
              </a:prstGeom>
              <a:blipFill>
                <a:blip r:embed="rId8"/>
                <a:stretch>
                  <a:fillRect b="-14894"/>
                </a:stretch>
              </a:blipFill>
              <a:ln>
                <a:solidFill>
                  <a:srgbClr val="00000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CB608E6B-A63C-4D15-A981-D8B2B744FBFF}"/>
                  </a:ext>
                </a:extLst>
              </p:cNvPr>
              <p:cNvSpPr txBox="1"/>
              <p:nvPr/>
            </p:nvSpPr>
            <p:spPr>
              <a:xfrm>
                <a:off x="8648286" y="4153237"/>
                <a:ext cx="1220975" cy="215444"/>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400" i="1" smtClean="0">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𝑟</m:t>
                          </m:r>
                        </m:e>
                        <m:sub>
                          <m:r>
                            <a:rPr lang="fr-FR" sz="1400" i="1">
                              <a:solidFill>
                                <a:schemeClr val="tx1"/>
                              </a:solidFill>
                              <a:latin typeface="Cambria Math" panose="02040503050406030204" pitchFamily="18" charset="0"/>
                            </a:rPr>
                            <m:t>𝑖</m:t>
                          </m:r>
                        </m:sub>
                      </m:sSub>
                      <m:r>
                        <a:rPr lang="fr-FR" sz="1400" i="0">
                          <a:solidFill>
                            <a:schemeClr val="tx1"/>
                          </a:solidFill>
                          <a:latin typeface="Cambria Math" panose="02040503050406030204" pitchFamily="18" charset="0"/>
                        </a:rPr>
                        <m:t>=</m:t>
                      </m:r>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𝑦</m:t>
                          </m:r>
                        </m:e>
                        <m:sub>
                          <m:r>
                            <a:rPr lang="fr-FR" sz="1400" i="1">
                              <a:solidFill>
                                <a:schemeClr val="tx1"/>
                              </a:solidFill>
                              <a:latin typeface="Cambria Math" panose="02040503050406030204" pitchFamily="18" charset="0"/>
                            </a:rPr>
                            <m:t>𝑖</m:t>
                          </m:r>
                        </m:sub>
                      </m:sSub>
                      <m:r>
                        <a:rPr lang="fr-FR" sz="1400" i="0">
                          <a:solidFill>
                            <a:schemeClr val="tx1"/>
                          </a:solidFill>
                          <a:latin typeface="Cambria Math" panose="02040503050406030204" pitchFamily="18" charset="0"/>
                        </a:rPr>
                        <m:t>−</m:t>
                      </m:r>
                      <m:func>
                        <m:funcPr>
                          <m:ctrlPr>
                            <a:rPr lang="fr-FR" sz="1400" i="1">
                              <a:solidFill>
                                <a:schemeClr val="tx1"/>
                              </a:solidFill>
                              <a:latin typeface="Cambria Math" panose="02040503050406030204" pitchFamily="18" charset="0"/>
                            </a:rPr>
                          </m:ctrlPr>
                        </m:funcPr>
                        <m:fName>
                          <m:sSub>
                            <m:sSubPr>
                              <m:ctrlPr>
                                <a:rPr lang="fr-FR" sz="1400" i="1">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𝑓</m:t>
                              </m:r>
                            </m:e>
                            <m:sub>
                              <m:r>
                                <a:rPr lang="fr-FR" sz="1400" b="0" i="1" smtClean="0">
                                  <a:solidFill>
                                    <a:schemeClr val="tx1"/>
                                  </a:solidFill>
                                  <a:latin typeface="Cambria Math" panose="02040503050406030204" pitchFamily="18" charset="0"/>
                                </a:rPr>
                                <m:t>𝑚</m:t>
                              </m:r>
                            </m:sub>
                          </m:sSub>
                        </m:fName>
                        <m:e>
                          <m:d>
                            <m:dPr>
                              <m:ctrlPr>
                                <a:rPr lang="fr-FR" sz="1400" i="1">
                                  <a:solidFill>
                                    <a:schemeClr val="tx1"/>
                                  </a:solidFill>
                                  <a:latin typeface="Cambria Math" panose="02040503050406030204" pitchFamily="18" charset="0"/>
                                </a:rPr>
                              </m:ctrlPr>
                            </m:dPr>
                            <m:e>
                              <m:r>
                                <a:rPr lang="fr-FR" sz="1400" i="1">
                                  <a:solidFill>
                                    <a:schemeClr val="tx1"/>
                                  </a:solidFill>
                                  <a:latin typeface="Cambria Math" panose="02040503050406030204" pitchFamily="18" charset="0"/>
                                </a:rPr>
                                <m:t>𝑥</m:t>
                              </m:r>
                            </m:e>
                          </m:d>
                        </m:e>
                      </m:func>
                    </m:oMath>
                  </m:oMathPara>
                </a14:m>
                <a:endParaRPr lang="fr-FR" dirty="0">
                  <a:solidFill>
                    <a:srgbClr val="FF0000"/>
                  </a:solidFill>
                </a:endParaRPr>
              </a:p>
            </p:txBody>
          </p:sp>
        </mc:Choice>
        <mc:Fallback xmlns="">
          <p:sp>
            <p:nvSpPr>
              <p:cNvPr id="26" name="ZoneTexte 25">
                <a:extLst>
                  <a:ext uri="{FF2B5EF4-FFF2-40B4-BE49-F238E27FC236}">
                    <a16:creationId xmlns:a16="http://schemas.microsoft.com/office/drawing/2014/main" id="{CB608E6B-A63C-4D15-A981-D8B2B744FBFF}"/>
                  </a:ext>
                </a:extLst>
              </p:cNvPr>
              <p:cNvSpPr txBox="1">
                <a:spLocks noRot="1" noChangeAspect="1" noMove="1" noResize="1" noEditPoints="1" noAdjustHandles="1" noChangeArrowheads="1" noChangeShapeType="1" noTextEdit="1"/>
              </p:cNvSpPr>
              <p:nvPr/>
            </p:nvSpPr>
            <p:spPr>
              <a:xfrm>
                <a:off x="8648286" y="4153237"/>
                <a:ext cx="1220975" cy="215444"/>
              </a:xfrm>
              <a:prstGeom prst="rect">
                <a:avLst/>
              </a:prstGeom>
              <a:blipFill>
                <a:blip r:embed="rId9"/>
                <a:stretch>
                  <a:fillRect l="-990" b="-26316"/>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TextBox 2">
                <a:extLst>
                  <a:ext uri="{FF2B5EF4-FFF2-40B4-BE49-F238E27FC236}">
                    <a16:creationId xmlns:a16="http://schemas.microsoft.com/office/drawing/2014/main" id="{C177F39B-EA24-4DA7-A17B-00189DBC25FF}"/>
                  </a:ext>
                </a:extLst>
              </p:cNvPr>
              <p:cNvSpPr txBox="1"/>
              <p:nvPr/>
            </p:nvSpPr>
            <p:spPr>
              <a:xfrm>
                <a:off x="5460398" y="4541608"/>
                <a:ext cx="2574041" cy="456279"/>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fr-FR" sz="1400" i="1" smtClean="0">
                              <a:solidFill>
                                <a:schemeClr val="tx1"/>
                              </a:solidFill>
                              <a:latin typeface="Cambria Math" panose="02040503050406030204" pitchFamily="18" charset="0"/>
                            </a:rPr>
                          </m:ctrlPr>
                        </m:sSubSupPr>
                        <m:e>
                          <m:r>
                            <m:rPr>
                              <m:sty m:val="p"/>
                            </m:rPr>
                            <a:rPr lang="en-US" sz="1400" b="0" i="0">
                              <a:solidFill>
                                <a:schemeClr val="tx1"/>
                              </a:solidFill>
                              <a:latin typeface="Cambria Math" panose="02040503050406030204" pitchFamily="18" charset="0"/>
                            </a:rPr>
                            <m:t>r</m:t>
                          </m:r>
                        </m:e>
                        <m:sub>
                          <m:r>
                            <m:rPr>
                              <m:sty m:val="p"/>
                            </m:rPr>
                            <a:rPr lang="en-US" sz="1400" b="0" i="0">
                              <a:solidFill>
                                <a:schemeClr val="tx1"/>
                              </a:solidFill>
                              <a:latin typeface="Cambria Math" panose="02040503050406030204" pitchFamily="18" charset="0"/>
                            </a:rPr>
                            <m:t>i</m:t>
                          </m:r>
                        </m:sub>
                        <m:sup>
                          <m:r>
                            <a:rPr lang="en-US" sz="1400" b="0" i="0">
                              <a:solidFill>
                                <a:schemeClr val="tx1"/>
                              </a:solidFill>
                              <a:latin typeface="Cambria Math" panose="02040503050406030204" pitchFamily="18" charset="0"/>
                            </a:rPr>
                            <m:t>(</m:t>
                          </m:r>
                          <m:r>
                            <m:rPr>
                              <m:sty m:val="p"/>
                            </m:rPr>
                            <a:rPr lang="en-US" sz="1400" b="0" i="0">
                              <a:solidFill>
                                <a:schemeClr val="tx1"/>
                              </a:solidFill>
                              <a:latin typeface="Cambria Math" panose="02040503050406030204" pitchFamily="18" charset="0"/>
                            </a:rPr>
                            <m:t>m</m:t>
                          </m:r>
                          <m:r>
                            <a:rPr lang="en-US" sz="1400" b="0" i="0">
                              <a:solidFill>
                                <a:schemeClr val="tx1"/>
                              </a:solidFill>
                              <a:latin typeface="Cambria Math" panose="02040503050406030204" pitchFamily="18" charset="0"/>
                            </a:rPr>
                            <m:t>)</m:t>
                          </m:r>
                        </m:sup>
                      </m:sSubSup>
                      <m:r>
                        <a:rPr lang="en-US" sz="1400" b="1" i="1">
                          <a:solidFill>
                            <a:schemeClr val="tx1"/>
                          </a:solidFill>
                          <a:latin typeface="Cambria Math" panose="02040503050406030204" pitchFamily="18" charset="0"/>
                        </a:rPr>
                        <m:t> </m:t>
                      </m:r>
                      <m:r>
                        <a:rPr lang="fr-FR" sz="1400" b="1" i="1" smtClean="0">
                          <a:solidFill>
                            <a:schemeClr val="tx1"/>
                          </a:solidFill>
                          <a:latin typeface="Cambria Math" panose="02040503050406030204" pitchFamily="18" charset="0"/>
                        </a:rPr>
                        <m:t>(</m:t>
                      </m:r>
                      <m:r>
                        <m:rPr>
                          <m:sty m:val="p"/>
                        </m:rPr>
                        <a:rPr lang="fr-FR" sz="1400" b="0" i="0" smtClean="0">
                          <a:solidFill>
                            <a:schemeClr val="tx1"/>
                          </a:solidFill>
                          <a:latin typeface="Cambria Math" panose="02040503050406030204" pitchFamily="18" charset="0"/>
                        </a:rPr>
                        <m:t>grad</m:t>
                      </m:r>
                      <m:r>
                        <a:rPr lang="fr-FR" sz="1400" b="1" i="1" smtClean="0">
                          <a:solidFill>
                            <a:schemeClr val="tx1"/>
                          </a:solidFill>
                          <a:latin typeface="Cambria Math" panose="02040503050406030204" pitchFamily="18" charset="0"/>
                        </a:rPr>
                        <m:t>)</m:t>
                      </m:r>
                      <m:r>
                        <a:rPr lang="fr-FR" sz="1400" i="0">
                          <a:solidFill>
                            <a:schemeClr val="tx1"/>
                          </a:solidFill>
                          <a:latin typeface="Cambria Math" panose="02040503050406030204" pitchFamily="18" charset="0"/>
                        </a:rPr>
                        <m:t>=−</m:t>
                      </m:r>
                      <m:f>
                        <m:fPr>
                          <m:ctrlPr>
                            <a:rPr lang="fr-FR" sz="1400" i="1">
                              <a:solidFill>
                                <a:schemeClr val="tx1"/>
                              </a:solidFill>
                              <a:latin typeface="Cambria Math" panose="02040503050406030204" pitchFamily="18" charset="0"/>
                            </a:rPr>
                          </m:ctrlPr>
                        </m:fPr>
                        <m:num>
                          <m:r>
                            <a:rPr lang="fr-FR" sz="1400" i="0">
                              <a:solidFill>
                                <a:schemeClr val="tx1"/>
                              </a:solidFill>
                              <a:latin typeface="Cambria Math" panose="02040503050406030204" pitchFamily="18" charset="0"/>
                            </a:rPr>
                            <m:t>𝜕</m:t>
                          </m:r>
                          <m:d>
                            <m:dPr>
                              <m:begChr m:val="["/>
                              <m:endChr m:val="]"/>
                              <m:ctrlPr>
                                <a:rPr lang="fr-FR" sz="1400" i="1" smtClean="0">
                                  <a:solidFill>
                                    <a:schemeClr val="tx1"/>
                                  </a:solidFill>
                                  <a:latin typeface="Cambria Math" panose="02040503050406030204" pitchFamily="18" charset="0"/>
                                </a:rPr>
                              </m:ctrlPr>
                            </m:dPr>
                            <m:e>
                              <m:r>
                                <a:rPr lang="fr-FR" sz="1400" i="1">
                                  <a:solidFill>
                                    <a:schemeClr val="tx1"/>
                                  </a:solidFill>
                                  <a:latin typeface="Cambria Math" panose="02040503050406030204" pitchFamily="18" charset="0"/>
                                </a:rPr>
                                <m:t>𝐿</m:t>
                              </m:r>
                              <m:r>
                                <a:rPr lang="en-US" sz="1400" b="0" i="0" smtClean="0">
                                  <a:solidFill>
                                    <a:schemeClr val="tx1"/>
                                  </a:solidFill>
                                  <a:latin typeface="Cambria Math" panose="02040503050406030204" pitchFamily="18" charset="0"/>
                                </a:rPr>
                                <m:t>(</m:t>
                              </m:r>
                              <m:sSub>
                                <m:sSubPr>
                                  <m:ctrlPr>
                                    <a:rPr lang="fr-FR" sz="1400" i="1">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𝑦</m:t>
                                  </m:r>
                                </m:e>
                                <m:sub>
                                  <m:r>
                                    <a:rPr lang="fr-FR" sz="1400" i="1">
                                      <a:solidFill>
                                        <a:schemeClr val="tx1"/>
                                      </a:solidFill>
                                      <a:latin typeface="Cambria Math" panose="02040503050406030204" pitchFamily="18" charset="0"/>
                                    </a:rPr>
                                    <m:t>𝑖</m:t>
                                  </m:r>
                                </m:sub>
                              </m:sSub>
                              <m:r>
                                <a:rPr lang="fr-FR" sz="1400" i="0">
                                  <a:solidFill>
                                    <a:schemeClr val="tx1"/>
                                  </a:solidFill>
                                  <a:latin typeface="Cambria Math" panose="02040503050406030204" pitchFamily="18" charset="0"/>
                                </a:rPr>
                                <m:t>,</m:t>
                              </m:r>
                              <m:sSub>
                                <m:sSubPr>
                                  <m:ctrlPr>
                                    <a:rPr lang="fr-FR" sz="1400" i="1">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𝐹</m:t>
                                  </m:r>
                                </m:e>
                                <m:sub>
                                  <m:r>
                                    <a:rPr lang="en-US" sz="1400" i="1">
                                      <a:solidFill>
                                        <a:schemeClr val="tx1"/>
                                      </a:solidFill>
                                      <a:latin typeface="Cambria Math" panose="02040503050406030204" pitchFamily="18" charset="0"/>
                                    </a:rPr>
                                    <m:t>𝑚</m:t>
                                  </m:r>
                                  <m:r>
                                    <a:rPr lang="en-US" sz="1400" i="1">
                                      <a:solidFill>
                                        <a:schemeClr val="tx1"/>
                                      </a:solidFill>
                                      <a:latin typeface="Cambria Math" panose="02040503050406030204" pitchFamily="18" charset="0"/>
                                    </a:rPr>
                                    <m:t>−1</m:t>
                                  </m:r>
                                </m:sub>
                              </m:sSub>
                              <m:d>
                                <m:dPr>
                                  <m:ctrlPr>
                                    <a:rPr lang="fr-FR" sz="1400" i="1">
                                      <a:solidFill>
                                        <a:schemeClr val="tx1"/>
                                      </a:solidFill>
                                      <a:latin typeface="Cambria Math" panose="02040503050406030204" pitchFamily="18" charset="0"/>
                                    </a:rPr>
                                  </m:ctrlPr>
                                </m:dPr>
                                <m:e>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𝑥</m:t>
                                      </m:r>
                                    </m:e>
                                    <m:sub>
                                      <m:r>
                                        <a:rPr lang="fr-FR" sz="1400" i="1">
                                          <a:solidFill>
                                            <a:schemeClr val="tx1"/>
                                          </a:solidFill>
                                          <a:latin typeface="Cambria Math" panose="02040503050406030204" pitchFamily="18" charset="0"/>
                                        </a:rPr>
                                        <m:t>𝑖</m:t>
                                      </m:r>
                                    </m:sub>
                                  </m:sSub>
                                </m:e>
                              </m:d>
                            </m:e>
                          </m:d>
                        </m:num>
                        <m:den>
                          <m:r>
                            <a:rPr lang="fr-FR" sz="140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𝑓</m:t>
                          </m:r>
                          <m:d>
                            <m:dPr>
                              <m:ctrlPr>
                                <a:rPr lang="fr-FR" sz="1400" i="1">
                                  <a:solidFill>
                                    <a:schemeClr val="tx1"/>
                                  </a:solidFill>
                                  <a:latin typeface="Cambria Math" panose="02040503050406030204" pitchFamily="18" charset="0"/>
                                </a:rPr>
                              </m:ctrlPr>
                            </m:dPr>
                            <m:e>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𝑥</m:t>
                                  </m:r>
                                </m:e>
                                <m:sub>
                                  <m:r>
                                    <a:rPr lang="fr-FR" sz="1400" i="1">
                                      <a:solidFill>
                                        <a:schemeClr val="tx1"/>
                                      </a:solidFill>
                                      <a:latin typeface="Cambria Math" panose="02040503050406030204" pitchFamily="18" charset="0"/>
                                    </a:rPr>
                                    <m:t>𝑖</m:t>
                                  </m:r>
                                </m:sub>
                              </m:sSub>
                            </m:e>
                          </m:d>
                        </m:den>
                      </m:f>
                    </m:oMath>
                  </m:oMathPara>
                </a14:m>
                <a:endParaRPr lang="fr-FR" dirty="0">
                  <a:solidFill>
                    <a:srgbClr val="FF0000"/>
                  </a:solidFill>
                </a:endParaRPr>
              </a:p>
            </p:txBody>
          </p:sp>
        </mc:Choice>
        <mc:Fallback xmlns="">
          <p:sp>
            <p:nvSpPr>
              <p:cNvPr id="27" name="TextBox 2">
                <a:extLst>
                  <a:ext uri="{FF2B5EF4-FFF2-40B4-BE49-F238E27FC236}">
                    <a16:creationId xmlns:a16="http://schemas.microsoft.com/office/drawing/2014/main" id="{C177F39B-EA24-4DA7-A17B-00189DBC25FF}"/>
                  </a:ext>
                </a:extLst>
              </p:cNvPr>
              <p:cNvSpPr txBox="1">
                <a:spLocks noRot="1" noChangeAspect="1" noMove="1" noResize="1" noEditPoints="1" noAdjustHandles="1" noChangeArrowheads="1" noChangeShapeType="1" noTextEdit="1"/>
              </p:cNvSpPr>
              <p:nvPr/>
            </p:nvSpPr>
            <p:spPr>
              <a:xfrm>
                <a:off x="5460398" y="4541608"/>
                <a:ext cx="2574041" cy="456279"/>
              </a:xfrm>
              <a:prstGeom prst="rect">
                <a:avLst/>
              </a:prstGeom>
              <a:blipFill>
                <a:blip r:embed="rId10"/>
                <a:stretch>
                  <a:fillRect l="-1179" b="-14286"/>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TextBox 8">
                <a:extLst>
                  <a:ext uri="{FF2B5EF4-FFF2-40B4-BE49-F238E27FC236}">
                    <a16:creationId xmlns:a16="http://schemas.microsoft.com/office/drawing/2014/main" id="{8668D6B0-8EBC-40BD-82C6-DD857C63E20F}"/>
                  </a:ext>
                </a:extLst>
              </p:cNvPr>
              <p:cNvSpPr txBox="1"/>
              <p:nvPr/>
            </p:nvSpPr>
            <p:spPr>
              <a:xfrm>
                <a:off x="8665473" y="4635261"/>
                <a:ext cx="2406363" cy="215444"/>
              </a:xfrm>
              <a:prstGeom prst="rect">
                <a:avLst/>
              </a:prstGeom>
              <a:noFill/>
              <a:ln>
                <a:solidFill>
                  <a:srgbClr val="0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400" i="1" smtClean="0">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𝑓</m:t>
                          </m:r>
                        </m:e>
                        <m:sub>
                          <m:r>
                            <a:rPr lang="en-US" sz="1400" i="1">
                              <a:solidFill>
                                <a:schemeClr val="tx1"/>
                              </a:solidFill>
                              <a:latin typeface="Cambria Math" panose="02040503050406030204" pitchFamily="18" charset="0"/>
                            </a:rPr>
                            <m:t>𝑚</m:t>
                          </m:r>
                        </m:sub>
                      </m:sSub>
                      <m:d>
                        <m:dPr>
                          <m:ctrlPr>
                            <a:rPr lang="fr-FR" sz="1400" i="1">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𝑥</m:t>
                          </m:r>
                        </m:e>
                      </m:d>
                      <m:r>
                        <a:rPr lang="en-US" sz="1400" b="0" i="0" smtClean="0">
                          <a:solidFill>
                            <a:schemeClr val="tx1"/>
                          </a:solidFill>
                          <a:latin typeface="Cambria Math" panose="02040503050406030204" pitchFamily="18" charset="0"/>
                        </a:rPr>
                        <m:t>=</m:t>
                      </m:r>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𝐹</m:t>
                          </m:r>
                        </m:e>
                        <m:sub>
                          <m:r>
                            <a:rPr lang="en-US" sz="1400" i="1">
                              <a:solidFill>
                                <a:schemeClr val="tx1"/>
                              </a:solidFill>
                              <a:latin typeface="Cambria Math" panose="02040503050406030204" pitchFamily="18" charset="0"/>
                            </a:rPr>
                            <m:t>𝑚</m:t>
                          </m:r>
                          <m:r>
                            <a:rPr lang="en-US" sz="1400" i="1">
                              <a:solidFill>
                                <a:schemeClr val="tx1"/>
                              </a:solidFill>
                              <a:latin typeface="Cambria Math" panose="02040503050406030204" pitchFamily="18" charset="0"/>
                            </a:rPr>
                            <m:t>−1</m:t>
                          </m:r>
                        </m:sub>
                      </m:sSub>
                      <m:d>
                        <m:dPr>
                          <m:ctrlPr>
                            <a:rPr lang="fr-FR"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𝑥</m:t>
                          </m:r>
                        </m:e>
                      </m:d>
                      <m:r>
                        <a:rPr lang="en-US" sz="1400">
                          <a:solidFill>
                            <a:schemeClr val="tx1"/>
                          </a:solidFill>
                          <a:latin typeface="Cambria Math" panose="02040503050406030204" pitchFamily="18" charset="0"/>
                        </a:rPr>
                        <m:t>+</m:t>
                      </m:r>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𝛾</m:t>
                          </m:r>
                        </m:e>
                        <m:sub>
                          <m:r>
                            <a:rPr lang="en-US" sz="1400" i="1">
                              <a:solidFill>
                                <a:schemeClr val="tx1"/>
                              </a:solidFill>
                              <a:latin typeface="Cambria Math" panose="02040503050406030204" pitchFamily="18" charset="0"/>
                            </a:rPr>
                            <m:t>𝑚</m:t>
                          </m:r>
                        </m:sub>
                      </m:sSub>
                      <m:r>
                        <a:rPr lang="fr-FR" sz="1400">
                          <a:solidFill>
                            <a:schemeClr val="tx1"/>
                          </a:solidFill>
                          <a:latin typeface="Cambria Math" panose="02040503050406030204" pitchFamily="18" charset="0"/>
                        </a:rPr>
                        <m:t>⋅</m:t>
                      </m:r>
                      <m:func>
                        <m:funcPr>
                          <m:ctrlPr>
                            <a:rPr lang="fr-FR" sz="1400" i="1">
                              <a:solidFill>
                                <a:schemeClr val="tx1"/>
                              </a:solidFill>
                              <a:latin typeface="Cambria Math" panose="02040503050406030204" pitchFamily="18" charset="0"/>
                            </a:rPr>
                          </m:ctrlPr>
                        </m:funcPr>
                        <m:fName>
                          <m:sSub>
                            <m:sSubPr>
                              <m:ctrlPr>
                                <a:rPr lang="fr-FR"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h</m:t>
                              </m:r>
                            </m:e>
                            <m:sub>
                              <m:r>
                                <a:rPr lang="en-US" sz="1400" i="1">
                                  <a:solidFill>
                                    <a:schemeClr val="tx1"/>
                                  </a:solidFill>
                                  <a:latin typeface="Cambria Math" panose="02040503050406030204" pitchFamily="18" charset="0"/>
                                </a:rPr>
                                <m:t>𝑚</m:t>
                              </m:r>
                            </m:sub>
                          </m:sSub>
                        </m:fName>
                        <m:e>
                          <m:d>
                            <m:dPr>
                              <m:ctrlPr>
                                <a:rPr lang="fr-FR"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𝑥</m:t>
                              </m:r>
                            </m:e>
                          </m:d>
                        </m:e>
                      </m:func>
                    </m:oMath>
                  </m:oMathPara>
                </a14:m>
                <a:endParaRPr lang="fr-FR" sz="1400" dirty="0">
                  <a:solidFill>
                    <a:schemeClr val="tx1"/>
                  </a:solidFill>
                </a:endParaRPr>
              </a:p>
            </p:txBody>
          </p:sp>
        </mc:Choice>
        <mc:Fallback xmlns="">
          <p:sp>
            <p:nvSpPr>
              <p:cNvPr id="29" name="TextBox 8">
                <a:extLst>
                  <a:ext uri="{FF2B5EF4-FFF2-40B4-BE49-F238E27FC236}">
                    <a16:creationId xmlns:a16="http://schemas.microsoft.com/office/drawing/2014/main" id="{8668D6B0-8EBC-40BD-82C6-DD857C63E20F}"/>
                  </a:ext>
                </a:extLst>
              </p:cNvPr>
              <p:cNvSpPr txBox="1">
                <a:spLocks noRot="1" noChangeAspect="1" noMove="1" noResize="1" noEditPoints="1" noAdjustHandles="1" noChangeArrowheads="1" noChangeShapeType="1" noTextEdit="1"/>
              </p:cNvSpPr>
              <p:nvPr/>
            </p:nvSpPr>
            <p:spPr>
              <a:xfrm>
                <a:off x="8665473" y="4635261"/>
                <a:ext cx="2406363" cy="215444"/>
              </a:xfrm>
              <a:prstGeom prst="rect">
                <a:avLst/>
              </a:prstGeom>
              <a:blipFill>
                <a:blip r:embed="rId11"/>
                <a:stretch>
                  <a:fillRect l="-1768" b="-26316"/>
                </a:stretch>
              </a:blipFill>
              <a:ln>
                <a:solidFill>
                  <a:srgbClr val="00000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DED3EFDC-5546-4595-BDCA-7B76BDC0C26D}"/>
                  </a:ext>
                </a:extLst>
              </p:cNvPr>
              <p:cNvSpPr txBox="1"/>
              <p:nvPr/>
            </p:nvSpPr>
            <p:spPr>
              <a:xfrm>
                <a:off x="8661906" y="5012595"/>
                <a:ext cx="3120915" cy="1242328"/>
              </a:xfrm>
              <a:prstGeom prst="rect">
                <a:avLst/>
              </a:prstGeom>
              <a:noFill/>
              <a:ln>
                <a:solidFill>
                  <a:schemeClr val="tx1"/>
                </a:solidFill>
              </a:ln>
            </p:spPr>
            <p:txBody>
              <a:bodyPr wrap="square" lIns="0" tIns="0" rIns="0" bIns="0" rtlCol="0">
                <a:spAutoFit/>
              </a:bodyPr>
              <a:lstStyle/>
              <a:p>
                <a:pPr algn="ctr"/>
                <a14:m>
                  <m:oMath xmlns:m="http://schemas.openxmlformats.org/officeDocument/2006/math">
                    <m:r>
                      <a:rPr lang="fr-FR" sz="1400" i="1" smtClean="0">
                        <a:solidFill>
                          <a:schemeClr val="tx1"/>
                        </a:solidFill>
                        <a:latin typeface="Cambria Math" panose="02040503050406030204" pitchFamily="18" charset="0"/>
                      </a:rPr>
                      <m:t>𝐿</m:t>
                    </m:r>
                    <m:r>
                      <a:rPr lang="fr-FR" sz="1400" i="0">
                        <a:solidFill>
                          <a:schemeClr val="tx1"/>
                        </a:solidFill>
                        <a:latin typeface="Cambria Math" panose="02040503050406030204" pitchFamily="18" charset="0"/>
                      </a:rPr>
                      <m:t>=</m:t>
                    </m:r>
                    <m:nary>
                      <m:naryPr>
                        <m:chr m:val="∑"/>
                        <m:limLoc m:val="undOvr"/>
                        <m:grow m:val="on"/>
                        <m:ctrlPr>
                          <a:rPr lang="fr-FR" sz="1400" i="1">
                            <a:solidFill>
                              <a:schemeClr val="tx1"/>
                            </a:solidFill>
                            <a:latin typeface="Cambria Math" panose="02040503050406030204" pitchFamily="18" charset="0"/>
                          </a:rPr>
                        </m:ctrlPr>
                      </m:naryPr>
                      <m:sub>
                        <m:r>
                          <a:rPr lang="fr-FR" sz="1400" i="1">
                            <a:solidFill>
                              <a:schemeClr val="tx1"/>
                            </a:solidFill>
                            <a:latin typeface="Cambria Math" panose="02040503050406030204" pitchFamily="18" charset="0"/>
                          </a:rPr>
                          <m:t>𝑖</m:t>
                        </m:r>
                        <m:r>
                          <a:rPr lang="fr-FR" sz="1400" i="0">
                            <a:solidFill>
                              <a:schemeClr val="tx1"/>
                            </a:solidFill>
                            <a:latin typeface="Cambria Math" panose="02040503050406030204" pitchFamily="18" charset="0"/>
                          </a:rPr>
                          <m:t>=1</m:t>
                        </m:r>
                      </m:sub>
                      <m:sup>
                        <m:r>
                          <a:rPr lang="fr-FR" sz="1400" i="1">
                            <a:solidFill>
                              <a:schemeClr val="tx1"/>
                            </a:solidFill>
                            <a:latin typeface="Cambria Math" panose="02040503050406030204" pitchFamily="18" charset="0"/>
                          </a:rPr>
                          <m:t>𝑛</m:t>
                        </m:r>
                      </m:sup>
                      <m:e>
                        <m:d>
                          <m:dPr>
                            <m:begChr m:val="["/>
                            <m:endChr m:val="]"/>
                            <m:ctrlPr>
                              <a:rPr lang="fr-FR" sz="1400" i="1">
                                <a:solidFill>
                                  <a:schemeClr val="tx1"/>
                                </a:solidFill>
                                <a:latin typeface="Cambria Math" panose="02040503050406030204" pitchFamily="18" charset="0"/>
                              </a:rPr>
                            </m:ctrlPr>
                          </m:dPr>
                          <m:e>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𝑔</m:t>
                                </m:r>
                              </m:e>
                              <m:sub>
                                <m:r>
                                  <a:rPr lang="fr-FR" sz="1400" i="1">
                                    <a:solidFill>
                                      <a:schemeClr val="tx1"/>
                                    </a:solidFill>
                                    <a:latin typeface="Cambria Math" panose="02040503050406030204" pitchFamily="18" charset="0"/>
                                  </a:rPr>
                                  <m:t>𝑖</m:t>
                                </m:r>
                              </m:sub>
                            </m:sSub>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𝑓</m:t>
                                </m:r>
                              </m:e>
                              <m:sub>
                                <m:r>
                                  <a:rPr lang="fr-FR" sz="1400" i="1">
                                    <a:solidFill>
                                      <a:schemeClr val="tx1"/>
                                    </a:solidFill>
                                    <a:latin typeface="Cambria Math" panose="02040503050406030204" pitchFamily="18" charset="0"/>
                                  </a:rPr>
                                  <m:t>𝑡</m:t>
                                </m:r>
                              </m:sub>
                            </m:sSub>
                            <m:d>
                              <m:dPr>
                                <m:ctrlPr>
                                  <a:rPr lang="fr-FR" sz="1400" i="1">
                                    <a:solidFill>
                                      <a:schemeClr val="tx1"/>
                                    </a:solidFill>
                                    <a:latin typeface="Cambria Math" panose="02040503050406030204" pitchFamily="18" charset="0"/>
                                  </a:rPr>
                                </m:ctrlPr>
                              </m:dPr>
                              <m:e>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𝑥</m:t>
                                    </m:r>
                                  </m:e>
                                  <m:sub>
                                    <m:r>
                                      <a:rPr lang="fr-FR" sz="1400" i="1">
                                        <a:solidFill>
                                          <a:schemeClr val="tx1"/>
                                        </a:solidFill>
                                        <a:latin typeface="Cambria Math" panose="02040503050406030204" pitchFamily="18" charset="0"/>
                                      </a:rPr>
                                      <m:t>𝑖</m:t>
                                    </m:r>
                                  </m:sub>
                                </m:sSub>
                              </m:e>
                            </m:d>
                            <m:r>
                              <a:rPr lang="fr-FR" sz="1400" i="0">
                                <a:solidFill>
                                  <a:schemeClr val="tx1"/>
                                </a:solidFill>
                                <a:latin typeface="Cambria Math" panose="02040503050406030204" pitchFamily="18" charset="0"/>
                              </a:rPr>
                              <m:t>+</m:t>
                            </m:r>
                            <m:f>
                              <m:fPr>
                                <m:ctrlPr>
                                  <a:rPr lang="fr-FR" sz="1400" i="1">
                                    <a:solidFill>
                                      <a:schemeClr val="tx1"/>
                                    </a:solidFill>
                                    <a:latin typeface="Cambria Math" panose="02040503050406030204" pitchFamily="18" charset="0"/>
                                  </a:rPr>
                                </m:ctrlPr>
                              </m:fPr>
                              <m:num>
                                <m:r>
                                  <a:rPr lang="fr-FR" sz="1400" i="0">
                                    <a:solidFill>
                                      <a:schemeClr val="tx1"/>
                                    </a:solidFill>
                                    <a:latin typeface="Cambria Math" panose="02040503050406030204" pitchFamily="18" charset="0"/>
                                  </a:rPr>
                                  <m:t>1</m:t>
                                </m:r>
                              </m:num>
                              <m:den>
                                <m:r>
                                  <a:rPr lang="fr-FR" sz="1400" i="0">
                                    <a:solidFill>
                                      <a:schemeClr val="tx1"/>
                                    </a:solidFill>
                                    <a:latin typeface="Cambria Math" panose="02040503050406030204" pitchFamily="18" charset="0"/>
                                  </a:rPr>
                                  <m:t>2</m:t>
                                </m:r>
                              </m:den>
                            </m:f>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h</m:t>
                                </m:r>
                              </m:e>
                              <m:sub>
                                <m:r>
                                  <a:rPr lang="fr-FR" sz="1400" i="1">
                                    <a:solidFill>
                                      <a:schemeClr val="tx1"/>
                                    </a:solidFill>
                                    <a:latin typeface="Cambria Math" panose="02040503050406030204" pitchFamily="18" charset="0"/>
                                  </a:rPr>
                                  <m:t>𝑖</m:t>
                                </m:r>
                              </m:sub>
                            </m:sSub>
                            <m:sSubSup>
                              <m:sSubSupPr>
                                <m:ctrlPr>
                                  <a:rPr lang="fr-FR" sz="1400" i="1">
                                    <a:solidFill>
                                      <a:schemeClr val="tx1"/>
                                    </a:solidFill>
                                    <a:latin typeface="Cambria Math" panose="02040503050406030204" pitchFamily="18" charset="0"/>
                                  </a:rPr>
                                </m:ctrlPr>
                              </m:sSubSupPr>
                              <m:e>
                                <m:r>
                                  <a:rPr lang="fr-FR" sz="1400" i="1">
                                    <a:solidFill>
                                      <a:schemeClr val="tx1"/>
                                    </a:solidFill>
                                    <a:latin typeface="Cambria Math" panose="02040503050406030204" pitchFamily="18" charset="0"/>
                                  </a:rPr>
                                  <m:t>𝑓</m:t>
                                </m:r>
                              </m:e>
                              <m:sub>
                                <m:r>
                                  <a:rPr lang="fr-FR" sz="1400" i="1">
                                    <a:solidFill>
                                      <a:schemeClr val="tx1"/>
                                    </a:solidFill>
                                    <a:latin typeface="Cambria Math" panose="02040503050406030204" pitchFamily="18" charset="0"/>
                                  </a:rPr>
                                  <m:t>𝑡</m:t>
                                </m:r>
                              </m:sub>
                              <m:sup>
                                <m:sSup>
                                  <m:sSupPr>
                                    <m:ctrlPr>
                                      <a:rPr lang="fr-FR" sz="1400" i="1">
                                        <a:solidFill>
                                          <a:schemeClr val="tx1"/>
                                        </a:solidFill>
                                        <a:latin typeface="Cambria Math" panose="02040503050406030204" pitchFamily="18" charset="0"/>
                                      </a:rPr>
                                    </m:ctrlPr>
                                  </m:sSupPr>
                                  <m:e>
                                    <m:d>
                                      <m:dPr>
                                        <m:ctrlPr>
                                          <a:rPr lang="fr-FR" sz="1400" i="1">
                                            <a:solidFill>
                                              <a:schemeClr val="tx1"/>
                                            </a:solidFill>
                                            <a:latin typeface="Cambria Math" panose="02040503050406030204" pitchFamily="18" charset="0"/>
                                          </a:rPr>
                                        </m:ctrlPr>
                                      </m:dPr>
                                      <m:e>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𝑥</m:t>
                                            </m:r>
                                          </m:e>
                                          <m:sub>
                                            <m:r>
                                              <a:rPr lang="fr-FR" sz="1400" i="1">
                                                <a:solidFill>
                                                  <a:schemeClr val="tx1"/>
                                                </a:solidFill>
                                                <a:latin typeface="Cambria Math" panose="02040503050406030204" pitchFamily="18" charset="0"/>
                                              </a:rPr>
                                              <m:t>𝑖</m:t>
                                            </m:r>
                                          </m:sub>
                                        </m:sSub>
                                      </m:e>
                                    </m:d>
                                  </m:e>
                                  <m:sup>
                                    <m:r>
                                      <a:rPr lang="fr-FR" sz="1400" i="0">
                                        <a:solidFill>
                                          <a:schemeClr val="tx1"/>
                                        </a:solidFill>
                                        <a:latin typeface="Cambria Math" panose="02040503050406030204" pitchFamily="18" charset="0"/>
                                      </a:rPr>
                                      <m:t>2</m:t>
                                    </m:r>
                                  </m:sup>
                                </m:sSup>
                              </m:sup>
                            </m:sSubSup>
                          </m:e>
                        </m:d>
                      </m:e>
                    </m:nary>
                    <m:r>
                      <a:rPr lang="fr-FR" sz="1400" i="0">
                        <a:solidFill>
                          <a:schemeClr val="tx1"/>
                        </a:solidFill>
                        <a:latin typeface="Cambria Math" panose="02040503050406030204" pitchFamily="18" charset="0"/>
                      </a:rPr>
                      <m:t>+</m:t>
                    </m:r>
                    <m:r>
                      <a:rPr lang="fr-FR" sz="1400" i="1">
                        <a:solidFill>
                          <a:schemeClr val="tx1"/>
                        </a:solidFill>
                        <a:latin typeface="Cambria Math" panose="02040503050406030204" pitchFamily="18" charset="0"/>
                      </a:rPr>
                      <m:t>𝛺</m:t>
                    </m:r>
                    <m:d>
                      <m:dPr>
                        <m:ctrlPr>
                          <a:rPr lang="fr-FR" sz="1400" i="1">
                            <a:solidFill>
                              <a:schemeClr val="tx1"/>
                            </a:solidFill>
                            <a:latin typeface="Cambria Math" panose="02040503050406030204" pitchFamily="18" charset="0"/>
                          </a:rPr>
                        </m:ctrlPr>
                      </m:dPr>
                      <m:e>
                        <m:sSub>
                          <m:sSubPr>
                            <m:ctrlPr>
                              <a:rPr lang="fr-FR" sz="1400" i="1">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𝑓</m:t>
                            </m:r>
                          </m:e>
                          <m:sub>
                            <m:r>
                              <a:rPr lang="fr-FR" sz="1400" i="1">
                                <a:solidFill>
                                  <a:schemeClr val="tx1"/>
                                </a:solidFill>
                                <a:latin typeface="Cambria Math" panose="02040503050406030204" pitchFamily="18" charset="0"/>
                              </a:rPr>
                              <m:t>𝑡</m:t>
                            </m:r>
                          </m:sub>
                        </m:sSub>
                      </m:e>
                    </m:d>
                    <m:r>
                      <a:rPr lang="fr-FR" sz="1400" b="0" i="1" smtClean="0">
                        <a:solidFill>
                          <a:schemeClr val="tx1"/>
                        </a:solidFill>
                        <a:latin typeface="Cambria Math" panose="02040503050406030204" pitchFamily="18" charset="0"/>
                      </a:rPr>
                      <m:t> </m:t>
                    </m:r>
                  </m:oMath>
                </a14:m>
                <a:r>
                  <a:rPr lang="fr-FR" sz="1400" b="0" i="1" dirty="0">
                    <a:solidFill>
                      <a:schemeClr val="tx1"/>
                    </a:solidFill>
                    <a:latin typeface="Cambria Math" panose="02040503050406030204" pitchFamily="18" charset="0"/>
                  </a:rPr>
                  <a:t> </a:t>
                </a:r>
              </a:p>
              <a:p>
                <a:pPr algn="ctr"/>
                <a14:m>
                  <m:oMathPara xmlns:m="http://schemas.openxmlformats.org/officeDocument/2006/math">
                    <m:oMathParaPr>
                      <m:jc m:val="centerGroup"/>
                    </m:oMathParaPr>
                    <m:oMath xmlns:m="http://schemas.openxmlformats.org/officeDocument/2006/math">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𝑔</m:t>
                          </m:r>
                        </m:e>
                        <m:sub>
                          <m:r>
                            <a:rPr lang="fr-FR" sz="1400" i="1">
                              <a:solidFill>
                                <a:schemeClr val="tx1"/>
                              </a:solidFill>
                              <a:latin typeface="Cambria Math" panose="02040503050406030204" pitchFamily="18" charset="0"/>
                            </a:rPr>
                            <m:t>𝑖</m:t>
                          </m:r>
                        </m:sub>
                      </m:sSub>
                      <m:r>
                        <a:rPr lang="fr-FR" sz="1400" b="0" i="0" smtClean="0">
                          <a:solidFill>
                            <a:schemeClr val="tx1"/>
                          </a:solidFill>
                          <a:latin typeface="Cambria Math" panose="02040503050406030204" pitchFamily="18" charset="0"/>
                        </a:rPr>
                        <m:t>=</m:t>
                      </m:r>
                      <m:f>
                        <m:fPr>
                          <m:ctrlPr>
                            <a:rPr lang="fr-FR" sz="1400" i="1">
                              <a:solidFill>
                                <a:schemeClr val="tx1"/>
                              </a:solidFill>
                              <a:latin typeface="Cambria Math" panose="02040503050406030204" pitchFamily="18" charset="0"/>
                            </a:rPr>
                          </m:ctrlPr>
                        </m:fPr>
                        <m:num>
                          <m:r>
                            <a:rPr lang="fr-FR" sz="1400">
                              <a:solidFill>
                                <a:schemeClr val="tx1"/>
                              </a:solidFill>
                              <a:latin typeface="Cambria Math" panose="02040503050406030204" pitchFamily="18" charset="0"/>
                            </a:rPr>
                            <m:t>𝜕</m:t>
                          </m:r>
                          <m:r>
                            <a:rPr lang="fr-FR" sz="1400" i="1">
                              <a:solidFill>
                                <a:schemeClr val="tx1"/>
                              </a:solidFill>
                              <a:latin typeface="Cambria Math" panose="02040503050406030204" pitchFamily="18" charset="0"/>
                            </a:rPr>
                            <m:t>𝑙</m:t>
                          </m:r>
                          <m:d>
                            <m:dPr>
                              <m:ctrlPr>
                                <a:rPr lang="fr-FR" sz="1400" i="1">
                                  <a:solidFill>
                                    <a:schemeClr val="tx1"/>
                                  </a:solidFill>
                                  <a:latin typeface="Cambria Math" panose="02040503050406030204" pitchFamily="18" charset="0"/>
                                </a:rPr>
                              </m:ctrlPr>
                            </m:dPr>
                            <m:e>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𝑦</m:t>
                                  </m:r>
                                </m:e>
                                <m:sub>
                                  <m:r>
                                    <a:rPr lang="fr-FR" sz="1400" i="1">
                                      <a:solidFill>
                                        <a:schemeClr val="tx1"/>
                                      </a:solidFill>
                                      <a:latin typeface="Cambria Math" panose="02040503050406030204" pitchFamily="18" charset="0"/>
                                    </a:rPr>
                                    <m:t>𝑖</m:t>
                                  </m:r>
                                </m:sub>
                              </m:sSub>
                              <m:r>
                                <a:rPr lang="fr-FR" sz="1400">
                                  <a:solidFill>
                                    <a:schemeClr val="tx1"/>
                                  </a:solidFill>
                                  <a:latin typeface="Cambria Math" panose="02040503050406030204" pitchFamily="18" charset="0"/>
                                </a:rPr>
                                <m:t>;</m:t>
                              </m:r>
                              <m:sSub>
                                <m:sSubPr>
                                  <m:ctrlPr>
                                    <a:rPr lang="fr-FR" sz="1400" i="1">
                                      <a:solidFill>
                                        <a:schemeClr val="tx1"/>
                                      </a:solidFill>
                                      <a:latin typeface="Cambria Math" panose="02040503050406030204" pitchFamily="18" charset="0"/>
                                    </a:rPr>
                                  </m:ctrlPr>
                                </m:sSubPr>
                                <m:e>
                                  <m:acc>
                                    <m:accPr>
                                      <m:chr m:val="̂"/>
                                      <m:ctrlPr>
                                        <a:rPr lang="fr-FR" sz="1400" i="1">
                                          <a:solidFill>
                                            <a:schemeClr val="tx1"/>
                                          </a:solidFill>
                                          <a:latin typeface="Cambria Math" panose="02040503050406030204" pitchFamily="18" charset="0"/>
                                        </a:rPr>
                                      </m:ctrlPr>
                                    </m:accPr>
                                    <m:e>
                                      <m:r>
                                        <a:rPr lang="fr-FR" sz="1400" i="1">
                                          <a:solidFill>
                                            <a:schemeClr val="tx1"/>
                                          </a:solidFill>
                                          <a:latin typeface="Cambria Math" panose="02040503050406030204" pitchFamily="18" charset="0"/>
                                        </a:rPr>
                                        <m:t>𝑦</m:t>
                                      </m:r>
                                    </m:e>
                                  </m:acc>
                                </m:e>
                                <m:sub>
                                  <m:r>
                                    <a:rPr lang="fr-FR" sz="1400" i="1">
                                      <a:solidFill>
                                        <a:schemeClr val="tx1"/>
                                      </a:solidFill>
                                      <a:latin typeface="Cambria Math" panose="02040503050406030204" pitchFamily="18" charset="0"/>
                                    </a:rPr>
                                    <m:t>𝑖</m:t>
                                  </m:r>
                                </m:sub>
                              </m:sSub>
                            </m:e>
                          </m:d>
                        </m:num>
                        <m:den>
                          <m:r>
                            <a:rPr lang="fr-FR" sz="1400">
                              <a:solidFill>
                                <a:schemeClr val="tx1"/>
                              </a:solidFill>
                              <a:latin typeface="Cambria Math" panose="02040503050406030204" pitchFamily="18" charset="0"/>
                            </a:rPr>
                            <m:t>𝜕</m:t>
                          </m:r>
                          <m:r>
                            <a:rPr lang="fr-FR" sz="1400" i="1">
                              <a:solidFill>
                                <a:schemeClr val="tx1"/>
                              </a:solidFill>
                              <a:latin typeface="Cambria Math" panose="02040503050406030204" pitchFamily="18" charset="0"/>
                            </a:rPr>
                            <m:t>𝑙</m:t>
                          </m:r>
                          <m:sSub>
                            <m:sSubPr>
                              <m:ctrlPr>
                                <a:rPr lang="fr-FR" sz="1400" i="1">
                                  <a:solidFill>
                                    <a:schemeClr val="tx1"/>
                                  </a:solidFill>
                                  <a:latin typeface="Cambria Math" panose="02040503050406030204" pitchFamily="18" charset="0"/>
                                </a:rPr>
                              </m:ctrlPr>
                            </m:sSubPr>
                            <m:e>
                              <m:acc>
                                <m:accPr>
                                  <m:chr m:val="̂"/>
                                  <m:ctrlPr>
                                    <a:rPr lang="fr-FR" sz="1400" i="1">
                                      <a:solidFill>
                                        <a:schemeClr val="tx1"/>
                                      </a:solidFill>
                                      <a:latin typeface="Cambria Math" panose="02040503050406030204" pitchFamily="18" charset="0"/>
                                    </a:rPr>
                                  </m:ctrlPr>
                                </m:accPr>
                                <m:e>
                                  <m:r>
                                    <a:rPr lang="fr-FR" sz="1400" i="1">
                                      <a:solidFill>
                                        <a:schemeClr val="tx1"/>
                                      </a:solidFill>
                                      <a:latin typeface="Cambria Math" panose="02040503050406030204" pitchFamily="18" charset="0"/>
                                    </a:rPr>
                                    <m:t>𝑦</m:t>
                                  </m:r>
                                </m:e>
                              </m:acc>
                            </m:e>
                            <m:sub>
                              <m:r>
                                <a:rPr lang="fr-FR" sz="1400" i="1">
                                  <a:solidFill>
                                    <a:schemeClr val="tx1"/>
                                  </a:solidFill>
                                  <a:latin typeface="Cambria Math" panose="02040503050406030204" pitchFamily="18" charset="0"/>
                                </a:rPr>
                                <m:t>𝑖</m:t>
                              </m:r>
                            </m:sub>
                          </m:sSub>
                        </m:den>
                      </m:f>
                      <m:r>
                        <a:rPr lang="fr-FR" sz="1400">
                          <a:solidFill>
                            <a:schemeClr val="tx1"/>
                          </a:solidFill>
                          <a:latin typeface="Cambria Math" panose="02040503050406030204" pitchFamily="18" charset="0"/>
                        </a:rPr>
                        <m:t> </m:t>
                      </m:r>
                      <m:d>
                        <m:dPr>
                          <m:ctrlPr>
                            <a:rPr lang="fr-FR" sz="1400" i="1">
                              <a:solidFill>
                                <a:schemeClr val="tx1"/>
                              </a:solidFill>
                              <a:latin typeface="Cambria Math" panose="02040503050406030204" pitchFamily="18" charset="0"/>
                            </a:rPr>
                          </m:ctrlPr>
                        </m:dPr>
                        <m:e>
                          <m:r>
                            <a:rPr lang="fr-FR" sz="1400">
                              <a:solidFill>
                                <a:schemeClr val="tx1"/>
                              </a:solidFill>
                              <a:latin typeface="Cambria Math" panose="02040503050406030204" pitchFamily="18" charset="0"/>
                            </a:rPr>
                            <m:t>1ʳᵉ </m:t>
                          </m:r>
                          <m:r>
                            <m:rPr>
                              <m:sty m:val="p"/>
                            </m:rPr>
                            <a:rPr lang="fr-FR" sz="1400">
                              <a:solidFill>
                                <a:schemeClr val="tx1"/>
                              </a:solidFill>
                              <a:latin typeface="Cambria Math" panose="02040503050406030204" pitchFamily="18" charset="0"/>
                            </a:rPr>
                            <m:t>d</m:t>
                          </m:r>
                          <m:r>
                            <a:rPr lang="fr-FR" sz="1400">
                              <a:solidFill>
                                <a:schemeClr val="tx1"/>
                              </a:solidFill>
                              <a:latin typeface="Cambria Math" panose="02040503050406030204" pitchFamily="18" charset="0"/>
                            </a:rPr>
                            <m:t>é</m:t>
                          </m:r>
                          <m:r>
                            <m:rPr>
                              <m:sty m:val="p"/>
                            </m:rPr>
                            <a:rPr lang="fr-FR" sz="1400">
                              <a:solidFill>
                                <a:schemeClr val="tx1"/>
                              </a:solidFill>
                              <a:latin typeface="Cambria Math" panose="02040503050406030204" pitchFamily="18" charset="0"/>
                            </a:rPr>
                            <m:t>riv</m:t>
                          </m:r>
                          <m:r>
                            <a:rPr lang="fr-FR" sz="1400">
                              <a:solidFill>
                                <a:schemeClr val="tx1"/>
                              </a:solidFill>
                              <a:latin typeface="Cambria Math" panose="02040503050406030204" pitchFamily="18" charset="0"/>
                            </a:rPr>
                            <m:t>é</m:t>
                          </m:r>
                          <m:r>
                            <m:rPr>
                              <m:sty m:val="p"/>
                            </m:rPr>
                            <a:rPr lang="fr-FR" sz="1400">
                              <a:solidFill>
                                <a:schemeClr val="tx1"/>
                              </a:solidFill>
                              <a:latin typeface="Cambria Math" panose="02040503050406030204" pitchFamily="18" charset="0"/>
                            </a:rPr>
                            <m:t>e</m:t>
                          </m:r>
                        </m:e>
                      </m:d>
                      <m:r>
                        <a:rPr lang="fr-FR" sz="1400" b="0" i="1" smtClean="0">
                          <a:solidFill>
                            <a:schemeClr val="tx1"/>
                          </a:solidFill>
                          <a:latin typeface="Cambria Math" panose="02040503050406030204" pitchFamily="18" charset="0"/>
                        </a:rPr>
                        <m:t>  </m:t>
                      </m:r>
                    </m:oMath>
                  </m:oMathPara>
                </a14:m>
                <a:endParaRPr lang="fr-FR" sz="1400" b="0" i="1" dirty="0">
                  <a:solidFill>
                    <a:schemeClr val="tx1"/>
                  </a:solidFill>
                  <a:latin typeface="Cambria Math" panose="02040503050406030204" pitchFamily="18" charset="0"/>
                </a:endParaRPr>
              </a:p>
              <a:p>
                <a:pPr algn="ctr"/>
                <a14:m>
                  <m:oMath xmlns:m="http://schemas.openxmlformats.org/officeDocument/2006/math">
                    <m:r>
                      <a:rPr lang="fr-FR" sz="1400">
                        <a:solidFill>
                          <a:schemeClr val="tx1"/>
                        </a:solidFill>
                        <a:latin typeface="Cambria Math" panose="02040503050406030204" pitchFamily="18" charset="0"/>
                      </a:rPr>
                      <m:t> </m:t>
                    </m:r>
                    <m:sSub>
                      <m:sSubPr>
                        <m:ctrlPr>
                          <a:rPr lang="fr-FR" sz="1400" i="1">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h</m:t>
                        </m:r>
                      </m:e>
                      <m:sub>
                        <m:r>
                          <a:rPr lang="fr-FR" sz="1400" i="1">
                            <a:solidFill>
                              <a:schemeClr val="tx1"/>
                            </a:solidFill>
                            <a:latin typeface="Cambria Math" panose="02040503050406030204" pitchFamily="18" charset="0"/>
                          </a:rPr>
                          <m:t>𝑖</m:t>
                        </m:r>
                      </m:sub>
                    </m:sSub>
                    <m:r>
                      <a:rPr lang="fr-FR" sz="1400">
                        <a:solidFill>
                          <a:schemeClr val="tx1"/>
                        </a:solidFill>
                        <a:latin typeface="Cambria Math" panose="02040503050406030204" pitchFamily="18" charset="0"/>
                      </a:rPr>
                      <m:t>=</m:t>
                    </m:r>
                    <m:f>
                      <m:fPr>
                        <m:ctrlPr>
                          <a:rPr lang="fr-FR" sz="1400" i="1">
                            <a:solidFill>
                              <a:schemeClr val="tx1"/>
                            </a:solidFill>
                            <a:latin typeface="Cambria Math" panose="02040503050406030204" pitchFamily="18" charset="0"/>
                          </a:rPr>
                        </m:ctrlPr>
                      </m:fPr>
                      <m:num>
                        <m:sSup>
                          <m:sSupPr>
                            <m:ctrlPr>
                              <a:rPr lang="fr-FR" sz="1400" i="1">
                                <a:solidFill>
                                  <a:schemeClr val="tx1"/>
                                </a:solidFill>
                                <a:latin typeface="Cambria Math" panose="02040503050406030204" pitchFamily="18" charset="0"/>
                              </a:rPr>
                            </m:ctrlPr>
                          </m:sSupPr>
                          <m:e>
                            <m:r>
                              <a:rPr lang="fr-FR" sz="1400">
                                <a:solidFill>
                                  <a:schemeClr val="tx1"/>
                                </a:solidFill>
                                <a:latin typeface="Cambria Math" panose="02040503050406030204" pitchFamily="18" charset="0"/>
                              </a:rPr>
                              <m:t>𝜕</m:t>
                            </m:r>
                          </m:e>
                          <m:sup>
                            <m:r>
                              <a:rPr lang="fr-FR" sz="1400" i="1">
                                <a:solidFill>
                                  <a:schemeClr val="tx1"/>
                                </a:solidFill>
                                <a:latin typeface="Cambria Math" panose="02040503050406030204" pitchFamily="18" charset="0"/>
                              </a:rPr>
                              <m:t>2</m:t>
                            </m:r>
                          </m:sup>
                        </m:sSup>
                        <m:r>
                          <a:rPr lang="fr-FR" sz="1400" i="1">
                            <a:solidFill>
                              <a:schemeClr val="tx1"/>
                            </a:solidFill>
                            <a:latin typeface="Cambria Math" panose="02040503050406030204" pitchFamily="18" charset="0"/>
                          </a:rPr>
                          <m:t>𝑙</m:t>
                        </m:r>
                        <m:d>
                          <m:dPr>
                            <m:ctrlPr>
                              <a:rPr lang="fr-FR" sz="1400" i="1">
                                <a:solidFill>
                                  <a:schemeClr val="tx1"/>
                                </a:solidFill>
                                <a:latin typeface="Cambria Math" panose="02040503050406030204" pitchFamily="18" charset="0"/>
                              </a:rPr>
                            </m:ctrlPr>
                          </m:dPr>
                          <m:e>
                            <m:sSub>
                              <m:sSubPr>
                                <m:ctrlPr>
                                  <a:rPr lang="fr-FR" sz="1400" i="1">
                                    <a:solidFill>
                                      <a:schemeClr val="tx1"/>
                                    </a:solidFill>
                                    <a:latin typeface="Cambria Math" panose="02040503050406030204" pitchFamily="18" charset="0"/>
                                  </a:rPr>
                                </m:ctrlPr>
                              </m:sSubPr>
                              <m:e>
                                <m:r>
                                  <a:rPr lang="fr-FR" sz="1400" i="1">
                                    <a:solidFill>
                                      <a:schemeClr val="tx1"/>
                                    </a:solidFill>
                                    <a:latin typeface="Cambria Math" panose="02040503050406030204" pitchFamily="18" charset="0"/>
                                  </a:rPr>
                                  <m:t>𝑦</m:t>
                                </m:r>
                              </m:e>
                              <m:sub>
                                <m:r>
                                  <a:rPr lang="fr-FR" sz="1400" i="1">
                                    <a:solidFill>
                                      <a:schemeClr val="tx1"/>
                                    </a:solidFill>
                                    <a:latin typeface="Cambria Math" panose="02040503050406030204" pitchFamily="18" charset="0"/>
                                  </a:rPr>
                                  <m:t>𝑖</m:t>
                                </m:r>
                              </m:sub>
                            </m:sSub>
                            <m:r>
                              <a:rPr lang="fr-FR" sz="1400">
                                <a:solidFill>
                                  <a:schemeClr val="tx1"/>
                                </a:solidFill>
                                <a:latin typeface="Cambria Math" panose="02040503050406030204" pitchFamily="18" charset="0"/>
                              </a:rPr>
                              <m:t>;</m:t>
                            </m:r>
                            <m:sSub>
                              <m:sSubPr>
                                <m:ctrlPr>
                                  <a:rPr lang="fr-FR" sz="1400" i="1">
                                    <a:solidFill>
                                      <a:schemeClr val="tx1"/>
                                    </a:solidFill>
                                    <a:latin typeface="Cambria Math" panose="02040503050406030204" pitchFamily="18" charset="0"/>
                                  </a:rPr>
                                </m:ctrlPr>
                              </m:sSubPr>
                              <m:e>
                                <m:acc>
                                  <m:accPr>
                                    <m:chr m:val="̂"/>
                                    <m:ctrlPr>
                                      <a:rPr lang="fr-FR" sz="1400" i="1">
                                        <a:solidFill>
                                          <a:schemeClr val="tx1"/>
                                        </a:solidFill>
                                        <a:latin typeface="Cambria Math" panose="02040503050406030204" pitchFamily="18" charset="0"/>
                                      </a:rPr>
                                    </m:ctrlPr>
                                  </m:accPr>
                                  <m:e>
                                    <m:r>
                                      <a:rPr lang="fr-FR" sz="1400" i="1">
                                        <a:solidFill>
                                          <a:schemeClr val="tx1"/>
                                        </a:solidFill>
                                        <a:latin typeface="Cambria Math" panose="02040503050406030204" pitchFamily="18" charset="0"/>
                                      </a:rPr>
                                      <m:t>𝑦</m:t>
                                    </m:r>
                                  </m:e>
                                </m:acc>
                              </m:e>
                              <m:sub>
                                <m:r>
                                  <a:rPr lang="fr-FR" sz="1400" i="1">
                                    <a:solidFill>
                                      <a:schemeClr val="tx1"/>
                                    </a:solidFill>
                                    <a:latin typeface="Cambria Math" panose="02040503050406030204" pitchFamily="18" charset="0"/>
                                  </a:rPr>
                                  <m:t>𝑖</m:t>
                                </m:r>
                              </m:sub>
                            </m:sSub>
                          </m:e>
                        </m:d>
                      </m:num>
                      <m:den>
                        <m:r>
                          <a:rPr lang="fr-FR" sz="1400">
                            <a:solidFill>
                              <a:schemeClr val="tx1"/>
                            </a:solidFill>
                            <a:latin typeface="Cambria Math" panose="02040503050406030204" pitchFamily="18" charset="0"/>
                          </a:rPr>
                          <m:t>𝜕</m:t>
                        </m:r>
                        <m:r>
                          <a:rPr lang="fr-FR" sz="1400" i="1">
                            <a:solidFill>
                              <a:schemeClr val="tx1"/>
                            </a:solidFill>
                            <a:latin typeface="Cambria Math" panose="02040503050406030204" pitchFamily="18" charset="0"/>
                          </a:rPr>
                          <m:t>𝑙</m:t>
                        </m:r>
                        <m:sSub>
                          <m:sSubPr>
                            <m:ctrlPr>
                              <a:rPr lang="fr-FR" sz="1400" i="1">
                                <a:solidFill>
                                  <a:schemeClr val="tx1"/>
                                </a:solidFill>
                                <a:latin typeface="Cambria Math" panose="02040503050406030204" pitchFamily="18" charset="0"/>
                              </a:rPr>
                            </m:ctrlPr>
                          </m:sSubPr>
                          <m:e>
                            <m:acc>
                              <m:accPr>
                                <m:chr m:val="̂"/>
                                <m:ctrlPr>
                                  <a:rPr lang="fr-FR" sz="1400" i="1">
                                    <a:solidFill>
                                      <a:schemeClr val="tx1"/>
                                    </a:solidFill>
                                    <a:latin typeface="Cambria Math" panose="02040503050406030204" pitchFamily="18" charset="0"/>
                                  </a:rPr>
                                </m:ctrlPr>
                              </m:accPr>
                              <m:e>
                                <m:r>
                                  <a:rPr lang="fr-FR" sz="1400" i="1">
                                    <a:solidFill>
                                      <a:schemeClr val="tx1"/>
                                    </a:solidFill>
                                    <a:latin typeface="Cambria Math" panose="02040503050406030204" pitchFamily="18" charset="0"/>
                                  </a:rPr>
                                  <m:t>𝑦</m:t>
                                </m:r>
                              </m:e>
                            </m:acc>
                          </m:e>
                          <m:sub>
                            <m:r>
                              <a:rPr lang="fr-FR" sz="1400" i="1">
                                <a:solidFill>
                                  <a:schemeClr val="tx1"/>
                                </a:solidFill>
                                <a:latin typeface="Cambria Math" panose="02040503050406030204" pitchFamily="18" charset="0"/>
                              </a:rPr>
                              <m:t>𝑖</m:t>
                            </m:r>
                          </m:sub>
                        </m:sSub>
                      </m:den>
                    </m:f>
                  </m:oMath>
                </a14:m>
                <a:r>
                  <a:rPr lang="fr-FR" sz="1400" dirty="0">
                    <a:solidFill>
                      <a:schemeClr val="tx1"/>
                    </a:solidFill>
                  </a:rPr>
                  <a:t> </a:t>
                </a:r>
                <a:r>
                  <a:rPr lang="fr-FR" sz="1400" dirty="0">
                    <a:solidFill>
                      <a:schemeClr val="tx1"/>
                    </a:solidFill>
                    <a:latin typeface="Cambria Math" panose="02040503050406030204" pitchFamily="18" charset="0"/>
                  </a:rPr>
                  <a:t>(2ᵉ dérivée)</a:t>
                </a:r>
              </a:p>
            </p:txBody>
          </p:sp>
        </mc:Choice>
        <mc:Fallback xmlns="">
          <p:sp>
            <p:nvSpPr>
              <p:cNvPr id="30" name="ZoneTexte 29">
                <a:extLst>
                  <a:ext uri="{FF2B5EF4-FFF2-40B4-BE49-F238E27FC236}">
                    <a16:creationId xmlns:a16="http://schemas.microsoft.com/office/drawing/2014/main" id="{DED3EFDC-5546-4595-BDCA-7B76BDC0C26D}"/>
                  </a:ext>
                </a:extLst>
              </p:cNvPr>
              <p:cNvSpPr txBox="1">
                <a:spLocks noRot="1" noChangeAspect="1" noMove="1" noResize="1" noEditPoints="1" noAdjustHandles="1" noChangeArrowheads="1" noChangeShapeType="1" noTextEdit="1"/>
              </p:cNvSpPr>
              <p:nvPr/>
            </p:nvSpPr>
            <p:spPr>
              <a:xfrm>
                <a:off x="8661906" y="5012595"/>
                <a:ext cx="3120915" cy="1242328"/>
              </a:xfrm>
              <a:prstGeom prst="rect">
                <a:avLst/>
              </a:prstGeom>
              <a:blipFill>
                <a:blip r:embed="rId12"/>
                <a:stretch>
                  <a:fillRect l="-10311" t="-61165" b="-26214"/>
                </a:stretch>
              </a:blipFill>
              <a:ln>
                <a:solidFill>
                  <a:schemeClr val="tx1"/>
                </a:solidFill>
              </a:ln>
            </p:spPr>
            <p:txBody>
              <a:bodyPr/>
              <a:lstStyle/>
              <a:p>
                <a:r>
                  <a:rPr lang="fr-FR">
                    <a:noFill/>
                  </a:rPr>
                  <a:t> </a:t>
                </a:r>
              </a:p>
            </p:txBody>
          </p:sp>
        </mc:Fallback>
      </mc:AlternateContent>
      <p:sp>
        <p:nvSpPr>
          <p:cNvPr id="34" name="Flèche : droite 33">
            <a:extLst>
              <a:ext uri="{FF2B5EF4-FFF2-40B4-BE49-F238E27FC236}">
                <a16:creationId xmlns:a16="http://schemas.microsoft.com/office/drawing/2014/main" id="{745297E2-8EA2-45C2-A19B-1EE9E570D8FD}"/>
              </a:ext>
            </a:extLst>
          </p:cNvPr>
          <p:cNvSpPr/>
          <p:nvPr/>
        </p:nvSpPr>
        <p:spPr>
          <a:xfrm>
            <a:off x="7730353" y="4184401"/>
            <a:ext cx="847024" cy="21019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
        <p:nvSpPr>
          <p:cNvPr id="35" name="Flèche : droite 34">
            <a:extLst>
              <a:ext uri="{FF2B5EF4-FFF2-40B4-BE49-F238E27FC236}">
                <a16:creationId xmlns:a16="http://schemas.microsoft.com/office/drawing/2014/main" id="{FAA61680-2065-4DED-96AF-57490ECA2A31}"/>
              </a:ext>
            </a:extLst>
          </p:cNvPr>
          <p:cNvSpPr/>
          <p:nvPr/>
        </p:nvSpPr>
        <p:spPr>
          <a:xfrm>
            <a:off x="8077004" y="4678258"/>
            <a:ext cx="571281" cy="21019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mc:AlternateContent xmlns:mc="http://schemas.openxmlformats.org/markup-compatibility/2006" xmlns:a14="http://schemas.microsoft.com/office/drawing/2010/main">
        <mc:Choice Requires="a14">
          <p:sp>
            <p:nvSpPr>
              <p:cNvPr id="36" name="ZoneTexte 35">
                <a:extLst>
                  <a:ext uri="{FF2B5EF4-FFF2-40B4-BE49-F238E27FC236}">
                    <a16:creationId xmlns:a16="http://schemas.microsoft.com/office/drawing/2014/main" id="{DB4A03DE-F7CB-4B0F-BD50-DF1EBD56198E}"/>
                  </a:ext>
                </a:extLst>
              </p:cNvPr>
              <p:cNvSpPr txBox="1"/>
              <p:nvPr/>
            </p:nvSpPr>
            <p:spPr>
              <a:xfrm>
                <a:off x="5460398" y="5210052"/>
                <a:ext cx="1906484" cy="547201"/>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1400" i="1" smtClean="0">
                          <a:solidFill>
                            <a:schemeClr val="tx1"/>
                          </a:solidFill>
                          <a:latin typeface="Cambria Math" panose="02040503050406030204" pitchFamily="18" charset="0"/>
                        </a:rPr>
                        <m:t>𝛺</m:t>
                      </m:r>
                      <m:d>
                        <m:dPr>
                          <m:ctrlPr>
                            <a:rPr lang="fr-FR" sz="1400" i="1">
                              <a:solidFill>
                                <a:schemeClr val="tx1"/>
                              </a:solidFill>
                              <a:latin typeface="Cambria Math" panose="02040503050406030204" pitchFamily="18" charset="0"/>
                            </a:rPr>
                          </m:ctrlPr>
                        </m:dPr>
                        <m:e>
                          <m:r>
                            <a:rPr lang="fr-FR" sz="1400" i="1">
                              <a:solidFill>
                                <a:schemeClr val="tx1"/>
                              </a:solidFill>
                              <a:latin typeface="Cambria Math" panose="02040503050406030204" pitchFamily="18" charset="0"/>
                            </a:rPr>
                            <m:t>𝜃</m:t>
                          </m:r>
                        </m:e>
                      </m:d>
                      <m:r>
                        <a:rPr lang="fr-FR" sz="1400" i="0">
                          <a:solidFill>
                            <a:schemeClr val="tx1"/>
                          </a:solidFill>
                          <a:latin typeface="Cambria Math" panose="02040503050406030204" pitchFamily="18" charset="0"/>
                        </a:rPr>
                        <m:t>=</m:t>
                      </m:r>
                      <m:r>
                        <a:rPr lang="fr-FR" sz="1400" i="1">
                          <a:solidFill>
                            <a:schemeClr val="tx1"/>
                          </a:solidFill>
                          <a:latin typeface="Cambria Math" panose="02040503050406030204" pitchFamily="18" charset="0"/>
                        </a:rPr>
                        <m:t>𝛾</m:t>
                      </m:r>
                      <m:r>
                        <a:rPr lang="fr-FR" sz="1400" b="0" i="1" smtClean="0">
                          <a:solidFill>
                            <a:schemeClr val="tx1"/>
                          </a:solidFill>
                          <a:latin typeface="Cambria Math" panose="02040503050406030204" pitchFamily="18" charset="0"/>
                        </a:rPr>
                        <m:t>.</m:t>
                      </m:r>
                      <m:r>
                        <a:rPr lang="fr-FR" sz="1400" i="1">
                          <a:solidFill>
                            <a:schemeClr val="tx1"/>
                          </a:solidFill>
                          <a:latin typeface="Cambria Math" panose="02040503050406030204" pitchFamily="18" charset="0"/>
                        </a:rPr>
                        <m:t>𝑇</m:t>
                      </m:r>
                      <m:r>
                        <a:rPr lang="fr-FR" sz="1400" i="0">
                          <a:solidFill>
                            <a:schemeClr val="tx1"/>
                          </a:solidFill>
                          <a:latin typeface="Cambria Math" panose="02040503050406030204" pitchFamily="18" charset="0"/>
                        </a:rPr>
                        <m:t>+</m:t>
                      </m:r>
                      <m:f>
                        <m:fPr>
                          <m:ctrlPr>
                            <a:rPr lang="fr-FR" sz="1400" i="1">
                              <a:solidFill>
                                <a:schemeClr val="tx1"/>
                              </a:solidFill>
                              <a:latin typeface="Cambria Math" panose="02040503050406030204" pitchFamily="18" charset="0"/>
                            </a:rPr>
                          </m:ctrlPr>
                        </m:fPr>
                        <m:num>
                          <m:r>
                            <a:rPr lang="fr-FR" sz="1400" i="0">
                              <a:solidFill>
                                <a:schemeClr val="tx1"/>
                              </a:solidFill>
                              <a:latin typeface="Cambria Math" panose="02040503050406030204" pitchFamily="18" charset="0"/>
                            </a:rPr>
                            <m:t>1</m:t>
                          </m:r>
                        </m:num>
                        <m:den>
                          <m:r>
                            <a:rPr lang="fr-FR" sz="1400" i="0">
                              <a:solidFill>
                                <a:schemeClr val="tx1"/>
                              </a:solidFill>
                              <a:latin typeface="Cambria Math" panose="02040503050406030204" pitchFamily="18" charset="0"/>
                            </a:rPr>
                            <m:t>2</m:t>
                          </m:r>
                        </m:den>
                      </m:f>
                      <m:r>
                        <a:rPr lang="fr-FR" sz="1400" i="1">
                          <a:solidFill>
                            <a:schemeClr val="tx1"/>
                          </a:solidFill>
                          <a:latin typeface="Cambria Math" panose="02040503050406030204" pitchFamily="18" charset="0"/>
                        </a:rPr>
                        <m:t>𝜆</m:t>
                      </m:r>
                      <m:nary>
                        <m:naryPr>
                          <m:chr m:val="∑"/>
                          <m:limLoc m:val="undOvr"/>
                          <m:grow m:val="on"/>
                          <m:supHide m:val="on"/>
                          <m:ctrlPr>
                            <a:rPr lang="fr-FR" sz="1400" i="1">
                              <a:solidFill>
                                <a:schemeClr val="tx1"/>
                              </a:solidFill>
                              <a:latin typeface="Cambria Math" panose="02040503050406030204" pitchFamily="18" charset="0"/>
                            </a:rPr>
                          </m:ctrlPr>
                        </m:naryPr>
                        <m:sub>
                          <m:r>
                            <a:rPr lang="fr-FR" sz="1400" i="1">
                              <a:solidFill>
                                <a:schemeClr val="tx1"/>
                              </a:solidFill>
                              <a:latin typeface="Cambria Math" panose="02040503050406030204" pitchFamily="18" charset="0"/>
                            </a:rPr>
                            <m:t>𝑗</m:t>
                          </m:r>
                        </m:sub>
                        <m:sup/>
                        <m:e>
                          <m:sSubSup>
                            <m:sSubSupPr>
                              <m:ctrlPr>
                                <a:rPr lang="fr-FR" sz="1400" i="1">
                                  <a:solidFill>
                                    <a:schemeClr val="tx1"/>
                                  </a:solidFill>
                                  <a:latin typeface="Cambria Math" panose="02040503050406030204" pitchFamily="18" charset="0"/>
                                </a:rPr>
                              </m:ctrlPr>
                            </m:sSubSupPr>
                            <m:e>
                              <m:r>
                                <a:rPr lang="fr-FR" sz="1400" i="1">
                                  <a:solidFill>
                                    <a:schemeClr val="tx1"/>
                                  </a:solidFill>
                                  <a:latin typeface="Cambria Math" panose="02040503050406030204" pitchFamily="18" charset="0"/>
                                </a:rPr>
                                <m:t>𝑤</m:t>
                              </m:r>
                            </m:e>
                            <m:sub>
                              <m:r>
                                <a:rPr lang="fr-FR" sz="1400" i="1">
                                  <a:solidFill>
                                    <a:schemeClr val="tx1"/>
                                  </a:solidFill>
                                  <a:latin typeface="Cambria Math" panose="02040503050406030204" pitchFamily="18" charset="0"/>
                                </a:rPr>
                                <m:t>𝑗</m:t>
                              </m:r>
                            </m:sub>
                            <m:sup>
                              <m:r>
                                <a:rPr lang="fr-FR" sz="1400" b="0" i="1" smtClean="0">
                                  <a:solidFill>
                                    <a:schemeClr val="tx1"/>
                                  </a:solidFill>
                                  <a:latin typeface="Cambria Math" panose="02040503050406030204" pitchFamily="18" charset="0"/>
                                </a:rPr>
                                <m:t>2</m:t>
                              </m:r>
                            </m:sup>
                          </m:sSubSup>
                        </m:e>
                      </m:nary>
                    </m:oMath>
                  </m:oMathPara>
                </a14:m>
                <a:endParaRPr lang="fr-FR" sz="1400" dirty="0">
                  <a:solidFill>
                    <a:schemeClr val="tx1"/>
                  </a:solidFill>
                </a:endParaRPr>
              </a:p>
            </p:txBody>
          </p:sp>
        </mc:Choice>
        <mc:Fallback xmlns="">
          <p:sp>
            <p:nvSpPr>
              <p:cNvPr id="36" name="ZoneTexte 35">
                <a:extLst>
                  <a:ext uri="{FF2B5EF4-FFF2-40B4-BE49-F238E27FC236}">
                    <a16:creationId xmlns:a16="http://schemas.microsoft.com/office/drawing/2014/main" id="{DB4A03DE-F7CB-4B0F-BD50-DF1EBD56198E}"/>
                  </a:ext>
                </a:extLst>
              </p:cNvPr>
              <p:cNvSpPr txBox="1">
                <a:spLocks noRot="1" noChangeAspect="1" noMove="1" noResize="1" noEditPoints="1" noAdjustHandles="1" noChangeArrowheads="1" noChangeShapeType="1" noTextEdit="1"/>
              </p:cNvSpPr>
              <p:nvPr/>
            </p:nvSpPr>
            <p:spPr>
              <a:xfrm>
                <a:off x="5460398" y="5210052"/>
                <a:ext cx="1906484" cy="547201"/>
              </a:xfrm>
              <a:prstGeom prst="rect">
                <a:avLst/>
              </a:prstGeom>
              <a:blipFill>
                <a:blip r:embed="rId13"/>
                <a:stretch>
                  <a:fillRect l="-1274" t="-136264" r="-53503" b="-187912"/>
                </a:stretch>
              </a:blipFill>
              <a:ln>
                <a:solidFill>
                  <a:schemeClr val="tx1"/>
                </a:solidFill>
              </a:ln>
            </p:spPr>
            <p:txBody>
              <a:bodyPr/>
              <a:lstStyle/>
              <a:p>
                <a:r>
                  <a:rPr lang="fr-FR">
                    <a:noFill/>
                  </a:rPr>
                  <a:t> </a:t>
                </a:r>
              </a:p>
            </p:txBody>
          </p:sp>
        </mc:Fallback>
      </mc:AlternateContent>
      <p:sp>
        <p:nvSpPr>
          <p:cNvPr id="37" name="Flèche : droite 36">
            <a:extLst>
              <a:ext uri="{FF2B5EF4-FFF2-40B4-BE49-F238E27FC236}">
                <a16:creationId xmlns:a16="http://schemas.microsoft.com/office/drawing/2014/main" id="{DFF0CBE8-6743-4958-9A64-D89966987199}"/>
              </a:ext>
            </a:extLst>
          </p:cNvPr>
          <p:cNvSpPr/>
          <p:nvPr/>
        </p:nvSpPr>
        <p:spPr>
          <a:xfrm>
            <a:off x="7507273" y="5317587"/>
            <a:ext cx="1070104" cy="20947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44000" rtlCol="0" anchor="ctr">
            <a:spAutoFit/>
          </a:bodyPr>
          <a:lstStyle/>
          <a:p>
            <a:pPr algn="ctr"/>
            <a:endParaRPr lang="fr-FR" dirty="0"/>
          </a:p>
        </p:txBody>
      </p:sp>
    </p:spTree>
    <p:extLst>
      <p:ext uri="{BB962C8B-B14F-4D97-AF65-F5344CB8AC3E}">
        <p14:creationId xmlns:p14="http://schemas.microsoft.com/office/powerpoint/2010/main" val="3563586129"/>
      </p:ext>
    </p:extLst>
  </p:cSld>
  <p:clrMapOvr>
    <a:masterClrMapping/>
  </p:clrMapOvr>
</p:sld>
</file>

<file path=ppt/theme/theme1.xml><?xml version="1.0" encoding="utf-8"?>
<a:theme xmlns:a="http://schemas.openxmlformats.org/drawingml/2006/main" name="Thème Office">
  <a:themeElements>
    <a:clrScheme name="CEA 2023">
      <a:dk1>
        <a:srgbClr val="262626"/>
      </a:dk1>
      <a:lt1>
        <a:sysClr val="window" lastClr="FFFFFF"/>
      </a:lt1>
      <a:dk2>
        <a:srgbClr val="E50019"/>
      </a:dk2>
      <a:lt2>
        <a:srgbClr val="FFFFFF"/>
      </a:lt2>
      <a:accent1>
        <a:srgbClr val="3E4A83"/>
      </a:accent1>
      <a:accent2>
        <a:srgbClr val="7E9CBB"/>
      </a:accent2>
      <a:accent3>
        <a:srgbClr val="FFCD31"/>
      </a:accent3>
      <a:accent4>
        <a:srgbClr val="DA837B"/>
      </a:accent4>
      <a:accent5>
        <a:srgbClr val="0093A7"/>
      </a:accent5>
      <a:accent6>
        <a:srgbClr val="BD987A"/>
      </a:accent6>
      <a:hlink>
        <a:srgbClr val="E50019"/>
      </a:hlink>
      <a:folHlink>
        <a:srgbClr val="E50019"/>
      </a:folHlink>
    </a:clrScheme>
    <a:fontScheme name="CEA POPINS">
      <a:majorFont>
        <a:latin typeface="Poppins Black"/>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144000" tIns="108000" rIns="144000" bIns="144000" rtlCol="0" anchor="ctr">
        <a:spAutoFit/>
      </a:bodyP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CEA final-V6 Popins.potx" id="{CEA50F67-8F53-45DA-B803-EE6BE10B31FD}" vid="{3F48513A-73ED-4410-AE75-75F2D02C2A7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référentiel" ma:contentTypeID="0x010100108A61D7BE634F76874FDC084DD0BD15009E39C29C26594BAC90AC8ED3FDFD77E000BCE28098BA0F0B45BA4517838BD1AEEF" ma:contentTypeVersion="33" ma:contentTypeDescription="" ma:contentTypeScope="" ma:versionID="d6096b2614501ee78e07580b51f0ba21">
  <xsd:schema xmlns:xsd="http://www.w3.org/2001/XMLSchema" xmlns:xs="http://www.w3.org/2001/XMLSchema" xmlns:p="http://schemas.microsoft.com/office/2006/metadata/properties" xmlns:ns1="98091354-8d82-4ad1-b5dd-6b09eb5ff196" xmlns:ns3="91130d52-d7c5-4e9c-ae1e-8e8e5c28245c" targetNamespace="http://schemas.microsoft.com/office/2006/metadata/properties" ma:root="true" ma:fieldsID="7e1a32a23464a95190d772ad020b73b9" ns1:_="" ns3:_="">
    <xsd:import namespace="98091354-8d82-4ad1-b5dd-6b09eb5ff196"/>
    <xsd:import namespace="91130d52-d7c5-4e9c-ae1e-8e8e5c28245c"/>
    <xsd:element name="properties">
      <xsd:complexType>
        <xsd:sequence>
          <xsd:element name="documentManagement">
            <xsd:complexType>
              <xsd:all>
                <xsd:element ref="ns1:CollabTypeDocument"/>
                <xsd:element ref="ns1:CollabObjetResume" minOccurs="0"/>
                <xsd:element ref="ns3:CollabExternalReferences"/>
                <xsd:element ref="ns3:CollabDate"/>
                <xsd:element ref="ns3:CollabComments" minOccurs="0"/>
                <xsd:element ref="ns1:CollabEnVigueur" minOccurs="0"/>
                <xsd:element ref="ns1:g65f1e9585ce45a29a8379f50f13cd0c" minOccurs="0"/>
                <xsd:element ref="ns1:TaxCatchAll" minOccurs="0"/>
                <xsd:element ref="ns1: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091354-8d82-4ad1-b5dd-6b09eb5ff196" elementFormDefault="qualified">
    <xsd:import namespace="http://schemas.microsoft.com/office/2006/documentManagement/types"/>
    <xsd:import namespace="http://schemas.microsoft.com/office/infopath/2007/PartnerControls"/>
    <xsd:element name="CollabTypeDocument" ma:index="0" ma:displayName="Type de document" ma:format="Dropdown" ma:internalName="CollabTypeDocument">
      <xsd:simpleType>
        <xsd:restriction base="dms:Choice">
          <xsd:enumeration value="Accord"/>
          <xsd:enumeration value="Circulaire"/>
          <xsd:enumeration value="Consigne"/>
          <xsd:enumeration value="Contrat objectifs"/>
          <xsd:enumeration value="Convention"/>
          <xsd:enumeration value="Dossier processus"/>
          <xsd:enumeration value="Fiche processus"/>
          <xsd:enumeration value="Formulaire"/>
          <xsd:enumeration value="Guide"/>
          <xsd:enumeration value="Lettre de mission"/>
          <xsd:enumeration value="Liste"/>
          <xsd:enumeration value="Liste Documents Applicables"/>
          <xsd:enumeration value="Logo"/>
          <xsd:enumeration value="Manuel opérateur"/>
          <xsd:enumeration value="Mode opératoire"/>
          <xsd:enumeration value="Note Instruction Générale (NIG)"/>
          <xsd:enumeration value="Note Instruction Générale CEA (NIGCEA)"/>
          <xsd:enumeration value="Note Instruction Générale groupe (NIGG)"/>
          <xsd:enumeration value="Note Instruction Particulière (NIP)"/>
          <xsd:enumeration value="Note"/>
          <xsd:enumeration value="Note Administrateur Général (Note AG)"/>
          <xsd:enumeration value="Note application"/>
          <xsd:enumeration value="Note nomination"/>
          <xsd:enumeration value="Note organisation"/>
          <xsd:enumeration value="Organigramme"/>
          <xsd:enumeration value="Plan Qualité"/>
          <xsd:enumeration value="Procédure"/>
          <xsd:enumeration value="Rapport"/>
          <xsd:enumeration value="Tableau de gestion"/>
        </xsd:restriction>
      </xsd:simpleType>
    </xsd:element>
    <xsd:element name="CollabObjetResume" ma:index="3" nillable="true" ma:displayName="Objet - Résumé" ma:internalName="CollabObjetResume" ma:readOnly="false">
      <xsd:simpleType>
        <xsd:restriction base="dms:Note"/>
      </xsd:simpleType>
    </xsd:element>
    <xsd:element name="CollabEnVigueur" ma:index="8" nillable="true" ma:displayName="En vigueur" ma:default="1" ma:internalName="CollabEnVigueur" ma:readOnly="false">
      <xsd:simpleType>
        <xsd:restriction base="dms:Boolean"/>
      </xsd:simpleType>
    </xsd:element>
    <xsd:element name="g65f1e9585ce45a29a8379f50f13cd0c" ma:index="14" ma:taxonomy="true" ma:internalName="g65f1e9585ce45a29a8379f50f13cd0c" ma:taxonomyFieldName="CollabEmetteur" ma:displayName="Emetteur" ma:readOnly="false" ma:default="" ma:fieldId="{065f1e95-85ce-45a2-9a83-79f50f13cd0c}" ma:taxonomyMulti="true" ma:sspId="ea6c1742-5521-40b5-9022-00c35f6f2763" ma:termSetId="b0eb54bb-5d02-4f03-af81-45912abcbe3a" ma:anchorId="00000000-0000-0000-0000-000000000000" ma:open="false" ma:isKeyword="false">
      <xsd:complexType>
        <xsd:sequence>
          <xsd:element ref="pc:Terms" minOccurs="0" maxOccurs="1"/>
        </xsd:sequence>
      </xsd:complexType>
    </xsd:element>
    <xsd:element name="TaxCatchAll" ma:index="15" nillable="true" ma:displayName="Taxonomy Catch All Column" ma:hidden="true" ma:list="{2fcd52ac-d771-4543-96ea-276209a03e87}" ma:internalName="TaxCatchAll" ma:showField="CatchAllData" ma:web="98091354-8d82-4ad1-b5dd-6b09eb5ff196">
      <xsd:complexType>
        <xsd:complexContent>
          <xsd:extension base="dms:MultiChoiceLookup">
            <xsd:sequence>
              <xsd:element name="Value" type="dms:Lookup" maxOccurs="unbounded" minOccurs="0" nillable="true"/>
            </xsd:sequence>
          </xsd:extension>
        </xsd:complexContent>
      </xsd:complexType>
    </xsd:element>
    <xsd:element name="TaxCatchAllLabel" ma:index="16" nillable="true" ma:displayName="Taxonomy Catch All Column1" ma:hidden="true" ma:list="{2fcd52ac-d771-4543-96ea-276209a03e87}" ma:internalName="TaxCatchAllLabel" ma:readOnly="true" ma:showField="CatchAllDataLabel" ma:web="98091354-8d82-4ad1-b5dd-6b09eb5ff19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1130d52-d7c5-4e9c-ae1e-8e8e5c28245c" elementFormDefault="qualified">
    <xsd:import namespace="http://schemas.microsoft.com/office/2006/documentManagement/types"/>
    <xsd:import namespace="http://schemas.microsoft.com/office/infopath/2007/PartnerControls"/>
    <xsd:element name="CollabExternalReferences" ma:index="4" ma:displayName="Référence" ma:internalName="CollabExternalReferences" ma:readOnly="false">
      <xsd:simpleType>
        <xsd:restriction base="dms:Text">
          <xsd:maxLength value="255"/>
        </xsd:restriction>
      </xsd:simpleType>
    </xsd:element>
    <xsd:element name="CollabDate" ma:index="5" ma:displayName="Date édition" ma:format="DateOnly" ma:LCID="1036" ma:internalName="CollabDate" ma:readOnly="false">
      <xsd:simpleType>
        <xsd:restriction base="dms:DateTime"/>
      </xsd:simpleType>
    </xsd:element>
    <xsd:element name="CollabComments" ma:index="7" nillable="true" ma:displayName="Observation(s)" ma:internalName="Collab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Type de contenu"/>
        <xsd:element ref="dc:title" maxOccurs="1" ma:index="2"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llabComments xmlns="91130d52-d7c5-4e9c-ae1e-8e8e5c28245c" xsi:nil="true"/>
    <CollabTypeDocument xmlns="98091354-8d82-4ad1-b5dd-6b09eb5ff196">Procédure</CollabTypeDocument>
    <CollabDate xmlns="91130d52-d7c5-4e9c-ae1e-8e8e5c28245c">2023-05-16T22:00:00+00:00</CollabDate>
    <CollabObjetResume xmlns="98091354-8d82-4ad1-b5dd-6b09eb5ff196" xsi:nil="true"/>
    <g65f1e9585ce45a29a8379f50f13cd0c xmlns="98091354-8d82-4ad1-b5dd-6b09eb5ff196">
      <Terms xmlns="http://schemas.microsoft.com/office/infopath/2007/PartnerControls">
        <TermInfo xmlns="http://schemas.microsoft.com/office/infopath/2007/PartnerControls">
          <TermName xmlns="http://schemas.microsoft.com/office/infopath/2007/PartnerControls">DCOM</TermName>
          <TermId xmlns="http://schemas.microsoft.com/office/infopath/2007/PartnerControls">5d454b4e-7aaa-470d-be17-032317e26456</TermId>
        </TermInfo>
      </Terms>
    </g65f1e9585ce45a29a8379f50f13cd0c>
    <TaxCatchAll xmlns="98091354-8d82-4ad1-b5dd-6b09eb5ff196">
      <Value>16</Value>
    </TaxCatchAll>
    <CollabExternalReferences xmlns="91130d52-d7c5-4e9c-ae1e-8e8e5c28245c">Masque-de-presentation-Poppins-PPTX</CollabExternalReferences>
    <CollabEnVigueur xmlns="98091354-8d82-4ad1-b5dd-6b09eb5ff196">true</CollabEnVigueur>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BD1A5C-39A7-4EC9-983E-F46DC8FEF3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091354-8d82-4ad1-b5dd-6b09eb5ff196"/>
    <ds:schemaRef ds:uri="91130d52-d7c5-4e9c-ae1e-8e8e5c2824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66022F-324B-45B8-A0D1-844D0C3E1411}">
  <ds:schemaRefs>
    <ds:schemaRef ds:uri="http://purl.org/dc/terms/"/>
    <ds:schemaRef ds:uri="91130d52-d7c5-4e9c-ae1e-8e8e5c28245c"/>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purl.org/dc/dcmitype/"/>
    <ds:schemaRef ds:uri="http://schemas.microsoft.com/office/infopath/2007/PartnerControls"/>
    <ds:schemaRef ds:uri="98091354-8d82-4ad1-b5dd-6b09eb5ff196"/>
    <ds:schemaRef ds:uri="http://www.w3.org/XML/1998/namespace"/>
  </ds:schemaRefs>
</ds:datastoreItem>
</file>

<file path=customXml/itemProps3.xml><?xml version="1.0" encoding="utf-8"?>
<ds:datastoreItem xmlns:ds="http://schemas.openxmlformats.org/officeDocument/2006/customXml" ds:itemID="{4C073848-9A95-4BC6-BAFE-D8608551CC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PPT-CEA final-V6 Poppins</Template>
  <TotalTime>9195</TotalTime>
  <Words>9684</Words>
  <Application>Microsoft Office PowerPoint</Application>
  <PresentationFormat>Widescreen</PresentationFormat>
  <Paragraphs>1783</Paragraphs>
  <Slides>44</Slides>
  <Notes>10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5" baseType="lpstr">
      <vt:lpstr>Arial Black</vt:lpstr>
      <vt:lpstr>Poppins (Corps)</vt:lpstr>
      <vt:lpstr>Wingdings</vt:lpstr>
      <vt:lpstr>Times New Roman</vt:lpstr>
      <vt:lpstr>Calibri</vt:lpstr>
      <vt:lpstr>Arial</vt:lpstr>
      <vt:lpstr>Poppins Black</vt:lpstr>
      <vt:lpstr>Cambria Math</vt:lpstr>
      <vt:lpstr>Poppins</vt:lpstr>
      <vt:lpstr>Thème Office</vt:lpstr>
      <vt:lpstr>Worksheet</vt:lpstr>
      <vt:lpstr>Impact des Paramètres Physiques sur la Réponse Sismique des Structures :  Une Approche par Apprentissage Automatique de l’Interaction Sol–Fondation–Structure</vt:lpstr>
      <vt:lpstr>Table de matière</vt:lpstr>
      <vt:lpstr> Introduction </vt:lpstr>
      <vt:lpstr>Problématique et Objectifs </vt:lpstr>
      <vt:lpstr>Démarche a suivre  </vt:lpstr>
      <vt:lpstr>Bibliographie</vt:lpstr>
      <vt:lpstr>Méthode d’analyser l’SFSI</vt:lpstr>
      <vt:lpstr>K-Nearest-Neighbor</vt:lpstr>
      <vt:lpstr>Présentation des Modèles Ensemblistes</vt:lpstr>
      <vt:lpstr>Gradient Boosting</vt:lpstr>
      <vt:lpstr>XGBoost</vt:lpstr>
      <vt:lpstr>Base de données expérimentales</vt:lpstr>
      <vt:lpstr>Base de Données « FoRDY »</vt:lpstr>
      <vt:lpstr>Base de Données « CAMUS IV »</vt:lpstr>
      <vt:lpstr>Combinaison et prétraitement de la base éxperimentales</vt:lpstr>
      <vt:lpstr>Application du ML et Ajustement des hyperparamètres</vt:lpstr>
      <vt:lpstr>PowerPoint Presentation</vt:lpstr>
      <vt:lpstr>PowerPoint Presentation</vt:lpstr>
      <vt:lpstr>Base de données numériques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Merci</vt:lpstr>
      <vt:lpstr>Annexe</vt:lpstr>
      <vt:lpstr>Apprentissage automatique </vt:lpstr>
      <vt:lpstr>Modèles et principe utilisés: MLR et KNN</vt:lpstr>
      <vt:lpstr>Variables Inputs et Variables calculées </vt:lpstr>
      <vt:lpstr>Liste des Séries de Tests et Résultats</vt:lpstr>
      <vt:lpstr>PowerPoint Presentation</vt:lpstr>
      <vt:lpstr>1. Decision Tree (Arbre de décision)</vt:lpstr>
      <vt:lpstr>2. Bagging (Bootstrap Agrégation)</vt:lpstr>
      <vt:lpstr>3. Random Forest (Forêt aléatoire)</vt:lpstr>
      <vt:lpstr>4. Boosting</vt:lpstr>
      <vt:lpstr>Résume sur les méthodes ensemblistes</vt:lpstr>
    </vt:vector>
  </TitlesOfParts>
  <Company>CEA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Masque-de-presentation-Poppins-PPTX</dc:title>
  <dc:creator>HARTMANN Marion</dc:creator>
  <cp:lastModifiedBy>Elio Bou Serhal</cp:lastModifiedBy>
  <cp:revision>453</cp:revision>
  <dcterms:created xsi:type="dcterms:W3CDTF">2023-02-14T14:24:13Z</dcterms:created>
  <dcterms:modified xsi:type="dcterms:W3CDTF">2025-09-25T12:01:40Z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0x010100108A61D7BE634F76874FDC084DD0BD15009E39C29C26594BAC90AC8ED3FDFD77E000BCE28098BA0F0B45BA4517838BD1AEEF</vt:lpwstr>
  </property>
  <property fmtid="{D5CDD505-2E9C-101B-9397-08002B2CF9AE}" pid="3" name="CollabXmlContent">
    <vt:lpwstr>&lt;CollabItems&gt;_x000d_
  &lt;CollabItem&gt;_x000d_
    &lt;FileLeafRef&gt;Masque-de-presentation-Poppins-PPTX.pptx&lt;/FileLeafRef&gt;_x000d_
    &lt;Title&gt;Masque-de-presentation-Poppins-PPTX&lt;/Title&gt;_x000d_
    &lt;CollabTypeDocument&gt;Procédure&lt;/CollabTypeDocument&gt;_x000d_
    &lt;CollabObjetResume /&gt;_x000d_
    &lt;CollabE</vt:lpwstr>
  </property>
  <property fmtid="{D5CDD505-2E9C-101B-9397-08002B2CF9AE}" pid="4" name="IsCollabDocument">
    <vt:bool>true</vt:bool>
  </property>
  <property fmtid="{D5CDD505-2E9C-101B-9397-08002B2CF9AE}" pid="5" name="CollabEmetteur">
    <vt:lpwstr>16;#DCOM|5d454b4e-7aaa-470d-be17-032317e26456</vt:lpwstr>
  </property>
  <property fmtid="{D5CDD505-2E9C-101B-9397-08002B2CF9AE}" pid="6" name="I2ICODE">
    <vt:lpwstr>COLLAB</vt:lpwstr>
  </property>
  <property fmtid="{D5CDD505-2E9C-101B-9397-08002B2CF9AE}" pid="7" name="WebApplicationID">
    <vt:lpwstr>a01c0b3b-b121-4231-a3bf-fa7761c20e19</vt:lpwstr>
  </property>
  <property fmtid="{D5CDD505-2E9C-101B-9397-08002B2CF9AE}" pid="8" name="I2ISITECODE">
    <vt:lpwstr/>
  </property>
</Properties>
</file>